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5149850"/>
  <p:notesSz cx="9144000" cy="5149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rgbClr val="136B44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50" b="0" i="0">
                <a:solidFill>
                  <a:srgbClr val="136B44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0" y="658952"/>
                </a:moveTo>
                <a:lnTo>
                  <a:pt x="9139428" y="658952"/>
                </a:lnTo>
                <a:lnTo>
                  <a:pt x="9139428" y="0"/>
                </a:lnTo>
                <a:lnTo>
                  <a:pt x="0" y="0"/>
                </a:lnTo>
                <a:lnTo>
                  <a:pt x="0" y="658952"/>
                </a:lnTo>
                <a:close/>
              </a:path>
            </a:pathLst>
          </a:custGeom>
          <a:solidFill>
            <a:srgbClr val="003C7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4571" y="657219"/>
            <a:ext cx="9139555" cy="13335"/>
          </a:xfrm>
          <a:custGeom>
            <a:avLst/>
            <a:gdLst/>
            <a:ahLst/>
            <a:cxnLst/>
            <a:rect l="l" t="t" r="r" b="b"/>
            <a:pathLst>
              <a:path w="9139555" h="13334">
                <a:moveTo>
                  <a:pt x="0" y="12711"/>
                </a:moveTo>
                <a:lnTo>
                  <a:pt x="9139428" y="12711"/>
                </a:lnTo>
                <a:lnTo>
                  <a:pt x="9139428" y="0"/>
                </a:lnTo>
                <a:lnTo>
                  <a:pt x="0" y="0"/>
                </a:lnTo>
                <a:lnTo>
                  <a:pt x="0" y="12711"/>
                </a:lnTo>
                <a:close/>
              </a:path>
            </a:pathLst>
          </a:custGeom>
          <a:solidFill>
            <a:srgbClr val="003C7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9139428" y="0"/>
                </a:moveTo>
                <a:lnTo>
                  <a:pt x="0" y="0"/>
                </a:lnTo>
                <a:lnTo>
                  <a:pt x="0" y="658952"/>
                </a:lnTo>
              </a:path>
            </a:pathLst>
          </a:custGeom>
          <a:ln w="12711">
            <a:solidFill>
              <a:srgbClr val="003C7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9097" y="193801"/>
            <a:ext cx="1489075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4411" y="861948"/>
            <a:ext cx="8226425" cy="11099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rgbClr val="136B44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53377" y="4940668"/>
            <a:ext cx="3451225" cy="116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003C7B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673336" y="0"/>
            <a:ext cx="2477135" cy="1228725"/>
            <a:chOff x="6673336" y="0"/>
            <a:chExt cx="2477135" cy="1228725"/>
          </a:xfrm>
        </p:grpSpPr>
        <p:sp>
          <p:nvSpPr>
            <p:cNvPr id="4" name="object 4" descr=""/>
            <p:cNvSpPr/>
            <p:nvPr/>
          </p:nvSpPr>
          <p:spPr>
            <a:xfrm>
              <a:off x="6679691" y="0"/>
              <a:ext cx="2464435" cy="737235"/>
            </a:xfrm>
            <a:custGeom>
              <a:avLst/>
              <a:gdLst/>
              <a:ahLst/>
              <a:cxnLst/>
              <a:rect l="l" t="t" r="r" b="b"/>
              <a:pathLst>
                <a:path w="2464434" h="737235">
                  <a:moveTo>
                    <a:pt x="0" y="736726"/>
                  </a:moveTo>
                  <a:lnTo>
                    <a:pt x="2464307" y="736726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736726"/>
                  </a:lnTo>
                  <a:close/>
                </a:path>
              </a:pathLst>
            </a:custGeom>
            <a:solidFill>
              <a:srgbClr val="E87B1E">
                <a:alpha val="7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679691" y="730371"/>
              <a:ext cx="2464435" cy="13335"/>
            </a:xfrm>
            <a:custGeom>
              <a:avLst/>
              <a:gdLst/>
              <a:ahLst/>
              <a:cxnLst/>
              <a:rect l="l" t="t" r="r" b="b"/>
              <a:pathLst>
                <a:path w="2464434" h="13334">
                  <a:moveTo>
                    <a:pt x="0" y="12711"/>
                  </a:moveTo>
                  <a:lnTo>
                    <a:pt x="2464307" y="12711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679691" y="0"/>
              <a:ext cx="0" cy="737235"/>
            </a:xfrm>
            <a:custGeom>
              <a:avLst/>
              <a:gdLst/>
              <a:ahLst/>
              <a:cxnLst/>
              <a:rect l="l" t="t" r="r" b="b"/>
              <a:pathLst>
                <a:path w="0" h="737235">
                  <a:moveTo>
                    <a:pt x="0" y="0"/>
                  </a:moveTo>
                  <a:lnTo>
                    <a:pt x="0" y="736726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0" y="503364"/>
                  </a:moveTo>
                  <a:lnTo>
                    <a:pt x="1732787" y="503364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503364"/>
                  </a:lnTo>
                  <a:close/>
                </a:path>
              </a:pathLst>
            </a:custGeom>
            <a:solidFill>
              <a:srgbClr val="E87B1E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411211" y="1215511"/>
              <a:ext cx="1732914" cy="13335"/>
            </a:xfrm>
            <a:custGeom>
              <a:avLst/>
              <a:gdLst/>
              <a:ahLst/>
              <a:cxnLst/>
              <a:rect l="l" t="t" r="r" b="b"/>
              <a:pathLst>
                <a:path w="1732915" h="13334">
                  <a:moveTo>
                    <a:pt x="0" y="12711"/>
                  </a:moveTo>
                  <a:lnTo>
                    <a:pt x="1732787" y="12711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1732787" y="0"/>
                  </a:moveTo>
                  <a:lnTo>
                    <a:pt x="0" y="0"/>
                  </a:lnTo>
                  <a:lnTo>
                    <a:pt x="0" y="503364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667" y="1050480"/>
            <a:ext cx="8722995" cy="4104640"/>
            <a:chOff x="-6667" y="1050480"/>
            <a:chExt cx="8722995" cy="4104640"/>
          </a:xfrm>
        </p:grpSpPr>
        <p:sp>
          <p:nvSpPr>
            <p:cNvPr id="11" name="object 11" descr=""/>
            <p:cNvSpPr/>
            <p:nvPr/>
          </p:nvSpPr>
          <p:spPr>
            <a:xfrm>
              <a:off x="0" y="3573844"/>
              <a:ext cx="1513840" cy="1235710"/>
            </a:xfrm>
            <a:custGeom>
              <a:avLst/>
              <a:gdLst/>
              <a:ahLst/>
              <a:cxnLst/>
              <a:rect l="l" t="t" r="r" b="b"/>
              <a:pathLst>
                <a:path w="1513840" h="1235710">
                  <a:moveTo>
                    <a:pt x="0" y="1235602"/>
                  </a:moveTo>
                  <a:lnTo>
                    <a:pt x="1513332" y="1235602"/>
                  </a:lnTo>
                  <a:lnTo>
                    <a:pt x="1513332" y="0"/>
                  </a:lnTo>
                  <a:lnTo>
                    <a:pt x="0" y="0"/>
                  </a:lnTo>
                  <a:lnTo>
                    <a:pt x="0" y="1235602"/>
                  </a:lnTo>
                  <a:close/>
                </a:path>
              </a:pathLst>
            </a:custGeom>
            <a:solidFill>
              <a:srgbClr val="E87B1E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73844"/>
              <a:ext cx="1513840" cy="1574800"/>
            </a:xfrm>
            <a:custGeom>
              <a:avLst/>
              <a:gdLst/>
              <a:ahLst/>
              <a:cxnLst/>
              <a:rect l="l" t="t" r="r" b="b"/>
              <a:pathLst>
                <a:path w="1513840" h="1574800">
                  <a:moveTo>
                    <a:pt x="1513332" y="1574226"/>
                  </a:moveTo>
                  <a:lnTo>
                    <a:pt x="1513332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118872" y="0"/>
                  </a:moveTo>
                  <a:lnTo>
                    <a:pt x="0" y="0"/>
                  </a:lnTo>
                  <a:lnTo>
                    <a:pt x="0" y="2471039"/>
                  </a:lnTo>
                  <a:lnTo>
                    <a:pt x="118872" y="247103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0" y="2471039"/>
                  </a:moveTo>
                  <a:lnTo>
                    <a:pt x="118872" y="247103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71039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598932" y="2521432"/>
              <a:ext cx="8110855" cy="1025525"/>
            </a:xfrm>
            <a:custGeom>
              <a:avLst/>
              <a:gdLst/>
              <a:ahLst/>
              <a:cxnLst/>
              <a:rect l="l" t="t" r="r" b="b"/>
              <a:pathLst>
                <a:path w="8110855" h="1025525">
                  <a:moveTo>
                    <a:pt x="0" y="1025042"/>
                  </a:moveTo>
                  <a:lnTo>
                    <a:pt x="8110728" y="1025042"/>
                  </a:lnTo>
                  <a:lnTo>
                    <a:pt x="8110728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solidFill>
              <a:srgbClr val="FFFFFF">
                <a:alpha val="1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480060" y="2521432"/>
              <a:ext cx="8229600" cy="1025525"/>
            </a:xfrm>
            <a:custGeom>
              <a:avLst/>
              <a:gdLst/>
              <a:ahLst/>
              <a:cxnLst/>
              <a:rect l="l" t="t" r="r" b="b"/>
              <a:pathLst>
                <a:path w="8229600" h="1025525">
                  <a:moveTo>
                    <a:pt x="0" y="1025042"/>
                  </a:moveTo>
                  <a:lnTo>
                    <a:pt x="8229600" y="1025042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118872" y="0"/>
                  </a:moveTo>
                  <a:lnTo>
                    <a:pt x="0" y="0"/>
                  </a:lnTo>
                  <a:lnTo>
                    <a:pt x="0" y="1025042"/>
                  </a:lnTo>
                  <a:lnTo>
                    <a:pt x="118872" y="1025042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0" y="1025042"/>
                  </a:moveTo>
                  <a:lnTo>
                    <a:pt x="118872" y="1025042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792911" y="350837"/>
            <a:ext cx="4646930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PUNTOS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10" b="1">
                <a:solidFill>
                  <a:srgbClr val="D0E3F5"/>
                </a:solidFill>
                <a:latin typeface="Calibri"/>
                <a:cs typeface="Calibri"/>
              </a:rPr>
              <a:t>PRINCIPALES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2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70" b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5" b="1">
                <a:solidFill>
                  <a:srgbClr val="D0E3F5"/>
                </a:solidFill>
                <a:latin typeface="Calibri"/>
                <a:cs typeface="Calibri"/>
              </a:rPr>
              <a:t>LECCIÓN</a:t>
            </a:r>
            <a:r>
              <a:rPr dirty="0" sz="1200" spc="30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ESCUELA</a:t>
            </a:r>
            <a:r>
              <a:rPr dirty="0" sz="1200" spc="29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90" b="1">
                <a:solidFill>
                  <a:srgbClr val="D0E3F5"/>
                </a:solidFill>
                <a:latin typeface="Calibri"/>
                <a:cs typeface="Calibri"/>
              </a:rPr>
              <a:t>SABÁT</a:t>
            </a:r>
            <a:r>
              <a:rPr dirty="0" sz="1200" spc="-8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40" b="1">
                <a:solidFill>
                  <a:srgbClr val="D0E3F5"/>
                </a:solidFill>
                <a:latin typeface="Calibri"/>
                <a:cs typeface="Calibri"/>
              </a:rPr>
              <a:t>ICA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792911" y="751966"/>
            <a:ext cx="899160" cy="23495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>
                <a:solidFill>
                  <a:srgbClr val="E87B1E"/>
                </a:solidFill>
              </a:rPr>
              <a:t>L</a:t>
            </a:r>
            <a:r>
              <a:rPr dirty="0" sz="1350" spc="-95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e</a:t>
            </a:r>
            <a:r>
              <a:rPr dirty="0" sz="1350" spc="-130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c</a:t>
            </a:r>
            <a:r>
              <a:rPr dirty="0" sz="1350" spc="-85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c</a:t>
            </a:r>
            <a:r>
              <a:rPr dirty="0" sz="1350" spc="-85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i</a:t>
            </a:r>
            <a:r>
              <a:rPr dirty="0" sz="1350" spc="-65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ó</a:t>
            </a:r>
            <a:r>
              <a:rPr dirty="0" sz="1350" spc="-105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n</a:t>
            </a:r>
            <a:r>
              <a:rPr dirty="0" sz="1350" spc="409">
                <a:solidFill>
                  <a:srgbClr val="E87B1E"/>
                </a:solidFill>
              </a:rPr>
              <a:t> </a:t>
            </a:r>
            <a:r>
              <a:rPr dirty="0" sz="1350" spc="-50">
                <a:solidFill>
                  <a:srgbClr val="E87B1E"/>
                </a:solidFill>
              </a:rPr>
              <a:t>5</a:t>
            </a:r>
            <a:endParaRPr sz="1350"/>
          </a:p>
        </p:txBody>
      </p:sp>
      <p:sp>
        <p:nvSpPr>
          <p:cNvPr id="21" name="object 21" descr=""/>
          <p:cNvSpPr txBox="1"/>
          <p:nvPr/>
        </p:nvSpPr>
        <p:spPr>
          <a:xfrm>
            <a:off x="792911" y="1205369"/>
            <a:ext cx="6327140" cy="122809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4050" spc="95" b="1">
                <a:solidFill>
                  <a:srgbClr val="FFFFFF"/>
                </a:solidFill>
                <a:latin typeface="Calibri"/>
                <a:cs typeface="Calibri"/>
              </a:rPr>
              <a:t>CÓMO</a:t>
            </a:r>
            <a:r>
              <a:rPr dirty="0" sz="4050" spc="29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050" spc="130" b="1">
                <a:solidFill>
                  <a:srgbClr val="FFFFFF"/>
                </a:solidFill>
                <a:latin typeface="Calibri"/>
                <a:cs typeface="Calibri"/>
              </a:rPr>
              <a:t>ESTUDIAR</a:t>
            </a:r>
            <a:r>
              <a:rPr dirty="0" sz="4050" spc="409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050" spc="55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4050" spc="38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050" spc="114" b="1">
                <a:solidFill>
                  <a:srgbClr val="FFFFFF"/>
                </a:solidFill>
                <a:latin typeface="Calibri"/>
                <a:cs typeface="Calibri"/>
              </a:rPr>
              <a:t>BIBLIA</a:t>
            </a:r>
            <a:endParaRPr sz="4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055"/>
              </a:spcBef>
            </a:pP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3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spc="-10" i="1">
                <a:solidFill>
                  <a:srgbClr val="D0E3F5"/>
                </a:solidFill>
                <a:latin typeface="Calibri"/>
                <a:cs typeface="Calibri"/>
              </a:rPr>
              <a:t>Sábado</a:t>
            </a:r>
            <a:r>
              <a:rPr dirty="0" sz="13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2</a:t>
            </a:r>
            <a:r>
              <a:rPr dirty="0" sz="13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de mayo</a:t>
            </a:r>
            <a:r>
              <a:rPr dirty="0" sz="13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de </a:t>
            </a:r>
            <a:r>
              <a:rPr dirty="0" sz="1300" spc="-20" i="1">
                <a:solidFill>
                  <a:srgbClr val="D0E3F5"/>
                </a:solidFill>
                <a:latin typeface="Calibri"/>
                <a:cs typeface="Calibri"/>
              </a:rPr>
              <a:t>2026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37743" y="2927921"/>
            <a:ext cx="7311390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900" b="1">
                <a:solidFill>
                  <a:srgbClr val="E87B1E"/>
                </a:solidFill>
                <a:latin typeface="Calibri"/>
                <a:cs typeface="Calibri"/>
              </a:rPr>
              <a:t>Para</a:t>
            </a:r>
            <a:r>
              <a:rPr dirty="0" sz="900" spc="-3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E87B1E"/>
                </a:solidFill>
                <a:latin typeface="Calibri"/>
                <a:cs typeface="Calibri"/>
              </a:rPr>
              <a:t>memorizar:</a:t>
            </a:r>
            <a:r>
              <a:rPr dirty="0" sz="900" spc="-1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"Así</a:t>
            </a:r>
            <a:r>
              <a:rPr dirty="0" sz="11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será</a:t>
            </a:r>
            <a:r>
              <a:rPr dirty="0" sz="1150" spc="-6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mi</a:t>
            </a:r>
            <a:r>
              <a:rPr dirty="0" sz="1150" spc="-2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palabra</a:t>
            </a:r>
            <a:r>
              <a:rPr dirty="0" sz="1150" spc="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que</a:t>
            </a:r>
            <a:r>
              <a:rPr dirty="0" sz="1150" spc="4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sale</a:t>
            </a:r>
            <a:r>
              <a:rPr dirty="0" sz="1150" spc="-2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11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mi</a:t>
            </a:r>
            <a:r>
              <a:rPr dirty="0" sz="1150" spc="-2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boca:</a:t>
            </a:r>
            <a:r>
              <a:rPr dirty="0" sz="1150" spc="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no</a:t>
            </a:r>
            <a:r>
              <a:rPr dirty="0" sz="1150" spc="-6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volverá</a:t>
            </a:r>
            <a:r>
              <a:rPr dirty="0" sz="1150" spc="-6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a mí</a:t>
            </a:r>
            <a:r>
              <a:rPr dirty="0" sz="1150" spc="-2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vacía,</a:t>
            </a:r>
            <a:r>
              <a:rPr dirty="0" sz="1150" spc="2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antes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hará</a:t>
            </a:r>
            <a:r>
              <a:rPr dirty="0" sz="1150" spc="-6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lo</a:t>
            </a:r>
            <a:r>
              <a:rPr dirty="0" sz="1150" spc="1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que</a:t>
            </a:r>
            <a:r>
              <a:rPr dirty="0" sz="1150" spc="4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yo</a:t>
            </a:r>
            <a:r>
              <a:rPr dirty="0" sz="1150" spc="-6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quiero."</a:t>
            </a:r>
            <a:r>
              <a:rPr dirty="0" sz="1150" spc="33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150" spc="25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Isaías</a:t>
            </a:r>
            <a:r>
              <a:rPr dirty="0" sz="1150" spc="1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55:11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3" name="object 23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4" name="object 24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1]</a:t>
            </a:r>
            <a:r>
              <a:rPr dirty="0" spc="250"/>
              <a:t> </a:t>
            </a:r>
            <a:r>
              <a:rPr dirty="0" spc="-10"/>
              <a:t>MOTIVA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91135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114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Reflexiona</a:t>
            </a:r>
            <a:r>
              <a:rPr dirty="0" sz="1050" spc="7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antes</a:t>
            </a:r>
            <a:r>
              <a:rPr dirty="0" sz="10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50" spc="1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comenzar: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64592" y="749807"/>
            <a:ext cx="8783320" cy="1751330"/>
            <a:chOff x="164592" y="749807"/>
            <a:chExt cx="8783320" cy="175133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4592" y="749807"/>
              <a:ext cx="8782811" cy="1751076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260603" y="810005"/>
              <a:ext cx="8632190" cy="1602105"/>
            </a:xfrm>
            <a:custGeom>
              <a:avLst/>
              <a:gdLst/>
              <a:ahLst/>
              <a:cxnLst/>
              <a:rect l="l" t="t" r="r" b="b"/>
              <a:pathLst>
                <a:path w="8632190" h="1602105">
                  <a:moveTo>
                    <a:pt x="0" y="1601596"/>
                  </a:moveTo>
                  <a:lnTo>
                    <a:pt x="8631936" y="1601596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128016" y="0"/>
                  </a:moveTo>
                  <a:lnTo>
                    <a:pt x="0" y="0"/>
                  </a:lnTo>
                  <a:lnTo>
                    <a:pt x="0" y="1601596"/>
                  </a:lnTo>
                  <a:lnTo>
                    <a:pt x="128016" y="1601596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0" y="1601596"/>
                  </a:moveTo>
                  <a:lnTo>
                    <a:pt x="128016" y="1601596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388620" y="810005"/>
            <a:ext cx="8503920" cy="1602105"/>
          </a:xfrm>
          <a:prstGeom prst="rect">
            <a:avLst/>
          </a:prstGeom>
          <a:solidFill>
            <a:srgbClr val="FFEFDF"/>
          </a:solidFill>
          <a:ln w="12711">
            <a:solidFill>
              <a:srgbClr val="E87B1E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200">
              <a:latin typeface="Times New Roman"/>
              <a:cs typeface="Times New Roman"/>
            </a:endParaRPr>
          </a:p>
          <a:p>
            <a:pPr marL="142240">
              <a:lnSpc>
                <a:spcPct val="100000"/>
              </a:lnSpc>
              <a:spcBef>
                <a:spcPts val="5"/>
              </a:spcBef>
            </a:pPr>
            <a:r>
              <a:rPr dirty="0" sz="1550" b="1">
                <a:solidFill>
                  <a:srgbClr val="003C7B"/>
                </a:solidFill>
                <a:latin typeface="Calibri"/>
                <a:cs typeface="Calibri"/>
              </a:rPr>
              <a:t>GPS:</a:t>
            </a:r>
            <a:r>
              <a:rPr dirty="0" sz="1550" spc="315" b="1">
                <a:solidFill>
                  <a:srgbClr val="003C7B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¿Qué</a:t>
            </a:r>
            <a:r>
              <a:rPr dirty="0" sz="1450" spc="-4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hábitos</a:t>
            </a:r>
            <a:r>
              <a:rPr dirty="0" sz="1450" spc="1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prácticos</a:t>
            </a:r>
            <a:r>
              <a:rPr dirty="0" sz="1450" spc="-4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de</a:t>
            </a:r>
            <a:r>
              <a:rPr dirty="0" sz="1450" spc="-4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tiempo, lugar</a:t>
            </a:r>
            <a:r>
              <a:rPr dirty="0" sz="1450" spc="1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y</a:t>
            </a:r>
            <a:r>
              <a:rPr dirty="0" sz="1450" spc="-1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método</a:t>
            </a:r>
            <a:r>
              <a:rPr dirty="0" sz="1450" spc="-2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necesito</a:t>
            </a:r>
            <a:r>
              <a:rPr dirty="0" sz="1450" spc="-2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cultivar</a:t>
            </a:r>
            <a:r>
              <a:rPr dirty="0" sz="1450" spc="-6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para</a:t>
            </a:r>
            <a:r>
              <a:rPr dirty="0" sz="1450" spc="-3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que</a:t>
            </a:r>
            <a:r>
              <a:rPr dirty="0" sz="1450" spc="-4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el</a:t>
            </a:r>
            <a:r>
              <a:rPr dirty="0" sz="1450" spc="2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estudio</a:t>
            </a:r>
            <a:r>
              <a:rPr dirty="0" sz="1450" spc="-2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de</a:t>
            </a:r>
            <a:r>
              <a:rPr dirty="0" sz="1450" spc="-4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la</a:t>
            </a:r>
            <a:r>
              <a:rPr dirty="0" sz="1450" spc="-3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Biblia</a:t>
            </a:r>
            <a:endParaRPr sz="1450">
              <a:latin typeface="Calibri"/>
              <a:cs typeface="Calibri"/>
            </a:endParaRPr>
          </a:p>
          <a:p>
            <a:pPr marL="142240">
              <a:lnSpc>
                <a:spcPct val="100000"/>
              </a:lnSpc>
              <a:spcBef>
                <a:spcPts val="40"/>
              </a:spcBef>
            </a:pP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sea</a:t>
            </a:r>
            <a:r>
              <a:rPr dirty="0" sz="1450" spc="-3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una</a:t>
            </a:r>
            <a:r>
              <a:rPr dirty="0" sz="1450" spc="-3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experiencia</a:t>
            </a:r>
            <a:r>
              <a:rPr dirty="0" sz="1450" spc="-3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transformadora</a:t>
            </a:r>
            <a:r>
              <a:rPr dirty="0" sz="1450" spc="-3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y</a:t>
            </a:r>
            <a:r>
              <a:rPr dirty="0" sz="1450" spc="5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no</a:t>
            </a:r>
            <a:r>
              <a:rPr dirty="0" sz="1450" spc="-3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solo</a:t>
            </a:r>
            <a:r>
              <a:rPr dirty="0" sz="1450" spc="-3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rutinaria?</a:t>
            </a:r>
            <a:endParaRPr sz="1450">
              <a:latin typeface="Calibri"/>
              <a:cs typeface="Calibri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164592" y="2478023"/>
            <a:ext cx="8783320" cy="901065"/>
            <a:chOff x="164592" y="2478023"/>
            <a:chExt cx="8783320" cy="901065"/>
          </a:xfrm>
        </p:grpSpPr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4592" y="2478023"/>
              <a:ext cx="8782812" cy="900684"/>
            </a:xfrm>
            <a:prstGeom prst="rect">
              <a:avLst/>
            </a:prstGeom>
          </p:spPr>
        </p:pic>
        <p:sp>
          <p:nvSpPr>
            <p:cNvPr id="12" name="object 12" descr=""/>
            <p:cNvSpPr/>
            <p:nvPr/>
          </p:nvSpPr>
          <p:spPr>
            <a:xfrm>
              <a:off x="260603" y="2539720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388620" y="2539720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38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150">
              <a:latin typeface="Times New Roman"/>
              <a:cs typeface="Times New Roman"/>
            </a:endParaRPr>
          </a:p>
          <a:p>
            <a:pPr marL="160020" marR="381000" indent="205740">
              <a:lnSpc>
                <a:spcPct val="105300"/>
              </a:lnSpc>
              <a:buFont typeface="Cambria Math"/>
              <a:buChar char="◆"/>
              <a:tabLst>
                <a:tab pos="365760" algn="l"/>
              </a:tabLst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¿Tienes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momento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lugar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fijos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para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estudiar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Biblia?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¿Qué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pasado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las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épocas</a:t>
            </a:r>
            <a:r>
              <a:rPr dirty="0" sz="1200" spc="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lo</a:t>
            </a:r>
            <a:r>
              <a:rPr dirty="0" sz="1200" spc="1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has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tenido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cuando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1A1A1A"/>
                </a:solidFill>
                <a:latin typeface="Calibri"/>
                <a:cs typeface="Calibri"/>
              </a:rPr>
              <a:t>lo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has</a:t>
            </a:r>
            <a:r>
              <a:rPr dirty="0" sz="1200" spc="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perdido?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64592" y="3364991"/>
            <a:ext cx="8783320" cy="909955"/>
            <a:chOff x="164592" y="3364991"/>
            <a:chExt cx="8783320" cy="909955"/>
          </a:xfrm>
        </p:grpSpPr>
        <p:pic>
          <p:nvPicPr>
            <p:cNvPr id="17" name="object 1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4592" y="3364991"/>
              <a:ext cx="8782812" cy="909828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260603" y="3427475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/>
          <p:nvPr/>
        </p:nvSpPr>
        <p:spPr>
          <a:xfrm>
            <a:off x="388620" y="3427475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366395" indent="-206375">
              <a:lnSpc>
                <a:spcPct val="100000"/>
              </a:lnSpc>
              <a:spcBef>
                <a:spcPts val="819"/>
              </a:spcBef>
              <a:buFont typeface="Cambria Math"/>
              <a:buChar char="◆"/>
              <a:tabLst>
                <a:tab pos="366395" algn="l"/>
              </a:tabLst>
            </a:pPr>
            <a:r>
              <a:rPr dirty="0" sz="1200" spc="10">
                <a:solidFill>
                  <a:srgbClr val="1A1A1A"/>
                </a:solidFill>
                <a:latin typeface="Calibri"/>
                <a:cs typeface="Calibri"/>
              </a:rPr>
              <a:t>¿Qué</a:t>
            </a:r>
            <a:r>
              <a:rPr dirty="0" sz="1200" spc="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1A1A1A"/>
                </a:solidFill>
                <a:latin typeface="Calibri"/>
                <a:cs typeface="Calibri"/>
              </a:rPr>
              <a:t>método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1A1A1A"/>
                </a:solidFill>
                <a:latin typeface="Calibri"/>
                <a:cs typeface="Calibri"/>
              </a:rPr>
              <a:t>estudio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1A1A1A"/>
                </a:solidFill>
                <a:latin typeface="Calibri"/>
                <a:cs typeface="Calibri"/>
              </a:rPr>
              <a:t>bíblico</a:t>
            </a:r>
            <a:r>
              <a:rPr dirty="0" sz="1200" spc="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1A1A1A"/>
                </a:solidFill>
                <a:latin typeface="Calibri"/>
                <a:cs typeface="Calibri"/>
              </a:rPr>
              <a:t>has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1A1A1A"/>
                </a:solidFill>
                <a:latin typeface="Calibri"/>
                <a:cs typeface="Calibri"/>
              </a:rPr>
              <a:t>encontrado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1A1A1A"/>
                </a:solidFill>
                <a:latin typeface="Calibri"/>
                <a:cs typeface="Calibri"/>
              </a:rPr>
              <a:t>más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1A1A1A"/>
                </a:solidFill>
                <a:latin typeface="Calibri"/>
                <a:cs typeface="Calibri"/>
              </a:rPr>
              <a:t>útil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1A1A1A"/>
                </a:solidFill>
                <a:latin typeface="Calibri"/>
                <a:cs typeface="Calibri"/>
              </a:rPr>
              <a:t>para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1A1A1A"/>
                </a:solidFill>
                <a:latin typeface="Calibri"/>
                <a:cs typeface="Calibri"/>
              </a:rPr>
              <a:t>conectarte personalmente</a:t>
            </a:r>
            <a:r>
              <a:rPr dirty="0" sz="1200" spc="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1A1A1A"/>
                </a:solidFill>
                <a:latin typeface="Calibri"/>
                <a:cs typeface="Calibri"/>
              </a:rPr>
              <a:t>través</a:t>
            </a:r>
            <a:r>
              <a:rPr dirty="0" sz="1200" spc="-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1A1A1A"/>
                </a:solidFill>
                <a:latin typeface="Calibri"/>
                <a:cs typeface="Calibri"/>
              </a:rPr>
              <a:t>su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Palabra?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3" name="object 23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E87B1E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E87B1E"/>
          </a:solidFill>
          <a:ln w="12711">
            <a:solidFill>
              <a:srgbClr val="E87B1E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003C7B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50">
              <a:latin typeface="Times New Roman"/>
              <a:cs typeface="Times New Roman"/>
            </a:endParaRPr>
          </a:p>
          <a:p>
            <a:pPr marL="239395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Tiempo</a:t>
            </a:r>
            <a:r>
              <a:rPr dirty="0" sz="1200" spc="1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dirty="0" sz="1200" spc="5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lugar:</a:t>
            </a:r>
            <a:r>
              <a:rPr dirty="0" sz="1200" spc="8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prioridades</a:t>
            </a:r>
            <a:endParaRPr sz="1200">
              <a:latin typeface="Calibri"/>
              <a:cs typeface="Calibri"/>
            </a:endParaRPr>
          </a:p>
          <a:p>
            <a:pPr marL="265430">
              <a:lnSpc>
                <a:spcPct val="100000"/>
              </a:lnSpc>
              <a:spcBef>
                <a:spcPts val="7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para</a:t>
            </a:r>
            <a:r>
              <a:rPr dirty="0" sz="1200" spc="8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el</a:t>
            </a:r>
            <a:r>
              <a:rPr dirty="0" sz="1200" spc="1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encuentro</a:t>
            </a:r>
            <a:r>
              <a:rPr dirty="0" sz="1200" spc="11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con</a:t>
            </a:r>
            <a:r>
              <a:rPr dirty="0" sz="1200" spc="11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0" b="1">
                <a:solidFill>
                  <a:srgbClr val="FFFFFF"/>
                </a:solidFill>
                <a:latin typeface="Calibri"/>
                <a:cs typeface="Calibri"/>
              </a:rPr>
              <a:t>Dios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algn="ctr" marL="200025" marR="183515" indent="1905">
              <a:lnSpc>
                <a:spcPct val="101099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Jesús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mismo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separaba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tiempo 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50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lugar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 para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estar con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su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Padre</a:t>
            </a:r>
            <a:r>
              <a:rPr dirty="0" sz="10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antes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comenzara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día.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Este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ejemplo</a:t>
            </a:r>
            <a:r>
              <a:rPr dirty="0" sz="1000" spc="-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nos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enseña que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encuentro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Dios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requiere</a:t>
            </a:r>
            <a:r>
              <a:rPr dirty="0" sz="10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intencionalidad</a:t>
            </a:r>
            <a:r>
              <a:rPr dirty="0" sz="100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 una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decisión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diaria.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marL="243204">
              <a:lnSpc>
                <a:spcPct val="100000"/>
              </a:lnSpc>
            </a:pP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Marcos</a:t>
            </a:r>
            <a:r>
              <a:rPr dirty="0" sz="1150" spc="-1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E87B1E"/>
                </a:solidFill>
                <a:latin typeface="Calibri"/>
                <a:cs typeface="Calibri"/>
              </a:rPr>
              <a:t>1:35;</a:t>
            </a:r>
            <a:r>
              <a:rPr dirty="0" sz="1150" spc="-1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1 Crónicas</a:t>
            </a:r>
            <a:r>
              <a:rPr dirty="0" sz="1150" spc="-10" b="1">
                <a:solidFill>
                  <a:srgbClr val="E87B1E"/>
                </a:solidFill>
                <a:latin typeface="Calibri"/>
                <a:cs typeface="Calibri"/>
              </a:rPr>
              <a:t> 16:11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3359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Mar.</a:t>
                      </a:r>
                      <a:r>
                        <a:rPr dirty="0" sz="1150" spc="-1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1:35</a:t>
                      </a:r>
                      <a:r>
                        <a:rPr dirty="0" sz="1150" spc="24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54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Jesús:</a:t>
                      </a:r>
                      <a:r>
                        <a:rPr dirty="0" sz="1150" spc="-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tiempo</a:t>
                      </a:r>
                      <a:r>
                        <a:rPr dirty="0" sz="1150" spc="-1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1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lugar</a:t>
                      </a:r>
                      <a:r>
                        <a:rPr dirty="0" sz="1150" spc="-3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5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4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Padre:</a:t>
                      </a:r>
                      <a:r>
                        <a:rPr dirty="0" sz="1150" spc="-7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levantaba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muy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madrugada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iba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lugar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solitario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orar.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Hijo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priorizaba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tiempo,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cuánto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necesitamos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nosotros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hacerlo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cada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día.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3511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1 Crón.</a:t>
                      </a:r>
                      <a:r>
                        <a:rPr dirty="0" sz="1150" spc="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16:11</a:t>
                      </a:r>
                      <a:r>
                        <a:rPr dirty="0" sz="1150" spc="24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54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Busca</a:t>
                      </a:r>
                      <a:r>
                        <a:rPr dirty="0" sz="1150" spc="-4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rostro</a:t>
                      </a:r>
                      <a:r>
                        <a:rPr dirty="0" sz="1150" spc="-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continuamente:</a:t>
                      </a:r>
                      <a:r>
                        <a:rPr dirty="0" sz="1150" spc="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llamado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 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buscar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Señor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poder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manera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continua,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buscar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rostro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cada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día.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constancia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encuentro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mantiene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viva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creciente</a:t>
                      </a:r>
                      <a:r>
                        <a:rPr dirty="0" sz="1150" spc="-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relación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él.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71780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Sal.</a:t>
                      </a:r>
                      <a:r>
                        <a:rPr dirty="0" sz="1150" spc="-1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27:8</a:t>
                      </a:r>
                      <a:r>
                        <a:rPr dirty="0" sz="1150" spc="22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29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invitación</a:t>
                      </a:r>
                      <a:r>
                        <a:rPr dirty="0" sz="1150" spc="-3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3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1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respuesta:</a:t>
                      </a:r>
                      <a:r>
                        <a:rPr dirty="0" sz="1150" spc="-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dice: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'Buscad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mi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rostro'.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respuesta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salmista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es: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'Tu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rostro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buscaré'. El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estudio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Biblia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esencialmente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búsqueda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rostro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Palabra.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E87B1E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E87B1E"/>
          </a:solidFill>
          <a:ln w="12711">
            <a:solidFill>
              <a:srgbClr val="E87B1E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003C7B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10160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Métodos</a:t>
            </a:r>
            <a:r>
              <a:rPr dirty="0" sz="1200" spc="8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para</a:t>
            </a:r>
            <a:r>
              <a:rPr dirty="0" sz="1200" spc="114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un</a:t>
            </a:r>
            <a:r>
              <a:rPr dirty="0" sz="1200" spc="1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estudio</a:t>
            </a:r>
            <a:endParaRPr sz="1200">
              <a:latin typeface="Calibri"/>
              <a:cs typeface="Calibri"/>
            </a:endParaRPr>
          </a:p>
          <a:p>
            <a:pPr algn="ctr" marL="9525">
              <a:lnSpc>
                <a:spcPct val="100000"/>
              </a:lnSpc>
              <a:spcBef>
                <a:spcPts val="7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profundo</a:t>
            </a:r>
            <a:r>
              <a:rPr dirty="0" sz="1200" spc="12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1200" spc="8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10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Biblia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algn="ctr" marL="207645" marR="193675">
              <a:lnSpc>
                <a:spcPct val="101099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Palabra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Dios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una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lámpara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ilumina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camino.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Orar,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leer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con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atención,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escribir</a:t>
            </a:r>
            <a:r>
              <a:rPr dirty="0" sz="1000" spc="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compartir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son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herramientas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prácticas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que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transforman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7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lectura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bíblica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en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estudio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genuino.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16510">
              <a:lnSpc>
                <a:spcPct val="100000"/>
              </a:lnSpc>
            </a:pP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Salmo</a:t>
            </a:r>
            <a:r>
              <a:rPr dirty="0" sz="1150" spc="-3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119:105;</a:t>
            </a:r>
            <a:r>
              <a:rPr dirty="0" sz="1150" spc="-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Isaías</a:t>
            </a:r>
            <a:r>
              <a:rPr dirty="0" sz="1150" spc="-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spc="-20" b="1">
                <a:solidFill>
                  <a:srgbClr val="E87B1E"/>
                </a:solidFill>
                <a:latin typeface="Calibri"/>
                <a:cs typeface="Calibri"/>
              </a:rPr>
              <a:t>50:4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algn="just" marL="455295" marR="4051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Sal. 119:105</a:t>
                      </a:r>
                      <a:r>
                        <a:rPr dirty="0" sz="1150" spc="29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6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Palabra</a:t>
                      </a:r>
                      <a:r>
                        <a:rPr dirty="0" sz="1150" spc="-4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150" spc="-1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lámpara:</a:t>
                      </a:r>
                      <a:r>
                        <a:rPr dirty="0" sz="1150" spc="2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Palabra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lámpara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nuestros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pies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lumbrera</a:t>
                      </a:r>
                      <a:r>
                        <a:rPr dirty="0" sz="1150" spc="-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nuestro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camino.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Necesitamos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avanzar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paso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paso, con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cuidado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atención,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allá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momento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presente.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470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Isa.</a:t>
                      </a:r>
                      <a:r>
                        <a:rPr dirty="0" sz="1150" spc="-1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50:4</a:t>
                      </a:r>
                      <a:r>
                        <a:rPr dirty="0" sz="1150" spc="24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Oídos</a:t>
                      </a:r>
                      <a:r>
                        <a:rPr dirty="0" sz="1150" spc="-1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-4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escuchar</a:t>
                      </a:r>
                      <a:r>
                        <a:rPr dirty="0" sz="1150" spc="-3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cada</a:t>
                      </a:r>
                      <a:r>
                        <a:rPr dirty="0" sz="1150" spc="2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mañana:</a:t>
                      </a:r>
                      <a:r>
                        <a:rPr dirty="0" sz="1150" spc="-3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Señor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despierta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cada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mañana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oído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escuchar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sabios. El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estudio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profundo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requiere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disposición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escucha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activa:</a:t>
                      </a:r>
                      <a:r>
                        <a:rPr dirty="0" sz="1150" spc="50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orar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antes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 leer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recibir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enseñanza.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25425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Sal.</a:t>
                      </a:r>
                      <a:r>
                        <a:rPr dirty="0" sz="1150" spc="-1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119:14</a:t>
                      </a:r>
                      <a:r>
                        <a:rPr dirty="0" sz="1150" spc="26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Gozo</a:t>
                      </a:r>
                      <a:r>
                        <a:rPr dirty="0" sz="1150" spc="-2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2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1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camino</a:t>
                      </a:r>
                      <a:r>
                        <a:rPr dirty="0" sz="1150" spc="-2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testimonios: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salmista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alegra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camino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testimonios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todas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riquezas.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estudio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metódico</a:t>
                      </a:r>
                      <a:r>
                        <a:rPr dirty="0" sz="1150" spc="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perseverante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siempre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revelará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tesoros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llenan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gozo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corazón.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E87B1E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E87B1E"/>
          </a:solidFill>
          <a:ln w="12711">
            <a:solidFill>
              <a:srgbClr val="E87B1E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003C7B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3810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114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Palabra</a:t>
            </a:r>
            <a:r>
              <a:rPr dirty="0" sz="1200" spc="1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que</a:t>
            </a:r>
            <a:r>
              <a:rPr dirty="0" sz="12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satisface</a:t>
            </a:r>
            <a:r>
              <a:rPr dirty="0" sz="12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50" b="1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endParaRPr sz="1200">
              <a:latin typeface="Calibri"/>
              <a:cs typeface="Calibri"/>
            </a:endParaRPr>
          </a:p>
          <a:p>
            <a:pPr algn="ctr" marL="13335">
              <a:lnSpc>
                <a:spcPct val="100000"/>
              </a:lnSpc>
              <a:spcBef>
                <a:spcPts val="75"/>
              </a:spcBef>
            </a:pP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transforma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algn="ctr" marL="245110" marR="224154" indent="5080">
              <a:lnSpc>
                <a:spcPct val="101099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Isaías</a:t>
            </a:r>
            <a:r>
              <a:rPr dirty="0" sz="10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describe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Palabra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Dios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como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agua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sacia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sed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más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profunda del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alma.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Esta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Palabra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no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regresa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vacía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sino</a:t>
            </a:r>
            <a:r>
              <a:rPr dirty="0" sz="1000" spc="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cumple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siempre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su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propósito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vida</a:t>
            </a:r>
            <a:r>
              <a:rPr dirty="0" sz="10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del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recibe.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8890">
              <a:lnSpc>
                <a:spcPct val="100000"/>
              </a:lnSpc>
            </a:pP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Isaías</a:t>
            </a:r>
            <a:r>
              <a:rPr dirty="0" sz="1150" spc="-40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55:1-</a:t>
            </a:r>
            <a:r>
              <a:rPr dirty="0" sz="1150" spc="-25" b="1">
                <a:solidFill>
                  <a:srgbClr val="E87B1E"/>
                </a:solidFill>
                <a:latin typeface="Calibri"/>
                <a:cs typeface="Calibri"/>
              </a:rPr>
              <a:t>13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2362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Isa.</a:t>
                      </a:r>
                      <a:r>
                        <a:rPr dirty="0" sz="1150" spc="-1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55:1-3</a:t>
                      </a:r>
                      <a:r>
                        <a:rPr dirty="0" sz="1150" spc="26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54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invitación</a:t>
                      </a:r>
                      <a:r>
                        <a:rPr dirty="0" sz="1150" spc="-1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dirty="0" sz="1150" spc="-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agua</a:t>
                      </a:r>
                      <a:r>
                        <a:rPr dirty="0" sz="1150" spc="3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sacia: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invita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todos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sedientos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venir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beber gratuitamente.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Palabra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satisface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ningún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otro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alimento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mundo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puede: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hambre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sed del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alma.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3956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Isa.</a:t>
                      </a:r>
                      <a:r>
                        <a:rPr dirty="0" sz="1150" spc="-2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55:8-9</a:t>
                      </a:r>
                      <a:r>
                        <a:rPr dirty="0" sz="1150" spc="23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2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Pensamientos</a:t>
                      </a:r>
                      <a:r>
                        <a:rPr dirty="0" sz="1150" spc="-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2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caminos</a:t>
                      </a:r>
                      <a:r>
                        <a:rPr dirty="0" sz="1150" spc="-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150" spc="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altos:</a:t>
                      </a:r>
                      <a:r>
                        <a:rPr dirty="0" sz="1150" spc="-4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pensamientos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altos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cielos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sobre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tierra.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estudio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Biblia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eleva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allá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perspectiva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limitada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hacia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visión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divina.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just" marL="455295" marR="293370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Isa.</a:t>
                      </a:r>
                      <a:r>
                        <a:rPr dirty="0" sz="1150" spc="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55:10-11</a:t>
                      </a:r>
                      <a:r>
                        <a:rPr dirty="0" sz="1150" spc="27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6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Palabra</a:t>
                      </a:r>
                      <a:r>
                        <a:rPr dirty="0" sz="1150" spc="-4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cumple</a:t>
                      </a:r>
                      <a:r>
                        <a:rPr dirty="0" sz="1150" spc="-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propósito:</a:t>
                      </a:r>
                      <a:r>
                        <a:rPr dirty="0" sz="1150" spc="4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Palabra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regresará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él</a:t>
                      </a:r>
                      <a:r>
                        <a:rPr dirty="0" sz="1150" spc="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vacía: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siempre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hará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él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quiere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prosperará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misión.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Podemos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confiar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plenamente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Palabra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actuará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nosotros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recibimos.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2095" y="-2044"/>
            <a:ext cx="9152890" cy="672465"/>
            <a:chOff x="-2095" y="-2044"/>
            <a:chExt cx="9152890" cy="672465"/>
          </a:xfrm>
        </p:grpSpPr>
        <p:sp>
          <p:nvSpPr>
            <p:cNvPr id="4" name="object 4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0" y="658952"/>
                  </a:moveTo>
                  <a:lnTo>
                    <a:pt x="9139428" y="658952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658952"/>
                  </a:lnTo>
                  <a:close/>
                </a:path>
              </a:pathLst>
            </a:custGeom>
            <a:solidFill>
              <a:srgbClr val="136B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571" y="657219"/>
              <a:ext cx="9139555" cy="13335"/>
            </a:xfrm>
            <a:custGeom>
              <a:avLst/>
              <a:gdLst/>
              <a:ahLst/>
              <a:cxnLst/>
              <a:rect l="l" t="t" r="r" b="b"/>
              <a:pathLst>
                <a:path w="9139555" h="13334">
                  <a:moveTo>
                    <a:pt x="0" y="12711"/>
                  </a:moveTo>
                  <a:lnTo>
                    <a:pt x="9139428" y="12711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136B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9139428" y="0"/>
                  </a:moveTo>
                  <a:lnTo>
                    <a:pt x="0" y="0"/>
                  </a:lnTo>
                  <a:lnTo>
                    <a:pt x="0" y="658952"/>
                  </a:lnTo>
                </a:path>
              </a:pathLst>
            </a:custGeom>
            <a:ln w="12711">
              <a:solidFill>
                <a:srgbClr val="136B4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3]</a:t>
            </a:r>
            <a:r>
              <a:rPr dirty="0" spc="250"/>
              <a:t> </a:t>
            </a:r>
            <a:r>
              <a:rPr dirty="0" spc="-10"/>
              <a:t>APLICA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3374009" y="224154"/>
            <a:ext cx="125349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—</a:t>
            </a:r>
            <a:r>
              <a:rPr dirty="0" sz="1050" spc="120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Reflexión</a:t>
            </a:r>
            <a:r>
              <a:rPr dirty="0" sz="1050" spc="75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C7EBD3"/>
                </a:solidFill>
                <a:latin typeface="Calibri"/>
                <a:cs typeface="Calibri"/>
              </a:rPr>
              <a:t>personal: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137160" y="713231"/>
            <a:ext cx="8837930" cy="1477010"/>
            <a:chOff x="137160" y="713231"/>
            <a:chExt cx="8837930" cy="1477010"/>
          </a:xfrm>
        </p:grpSpPr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713231"/>
              <a:ext cx="8837676" cy="1476756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361187" y="773429"/>
              <a:ext cx="8559165" cy="1327150"/>
            </a:xfrm>
            <a:custGeom>
              <a:avLst/>
              <a:gdLst/>
              <a:ahLst/>
              <a:cxnLst/>
              <a:rect l="l" t="t" r="r" b="b"/>
              <a:pathLst>
                <a:path w="8559165" h="1327150">
                  <a:moveTo>
                    <a:pt x="0" y="1327022"/>
                  </a:moveTo>
                  <a:lnTo>
                    <a:pt x="8558784" y="1327022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solidFill>
              <a:srgbClr val="EAF7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233172" y="773429"/>
              <a:ext cx="8686800" cy="1327150"/>
            </a:xfrm>
            <a:custGeom>
              <a:avLst/>
              <a:gdLst/>
              <a:ahLst/>
              <a:cxnLst/>
              <a:rect l="l" t="t" r="r" b="b"/>
              <a:pathLst>
                <a:path w="8686800" h="1327150">
                  <a:moveTo>
                    <a:pt x="0" y="1327022"/>
                  </a:moveTo>
                  <a:lnTo>
                    <a:pt x="8686800" y="1327022"/>
                  </a:lnTo>
                  <a:lnTo>
                    <a:pt x="8686800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87C59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128015" y="0"/>
                  </a:moveTo>
                  <a:lnTo>
                    <a:pt x="0" y="0"/>
                  </a:lnTo>
                  <a:lnTo>
                    <a:pt x="0" y="1327022"/>
                  </a:lnTo>
                  <a:lnTo>
                    <a:pt x="128015" y="1327022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36B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0" y="1327022"/>
                  </a:moveTo>
                  <a:lnTo>
                    <a:pt x="128015" y="1327022"/>
                  </a:lnTo>
                  <a:lnTo>
                    <a:pt x="128015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136B4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pc="20"/>
              <a:t>✶</a:t>
            </a:r>
          </a:p>
          <a:p>
            <a:pPr marL="347345" marR="212725">
              <a:lnSpc>
                <a:spcPct val="100000"/>
              </a:lnSpc>
              <a:spcBef>
                <a:spcPts val="65"/>
              </a:spcBef>
            </a:pP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"Obtendremos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poquísimo</a:t>
            </a:r>
            <a:r>
              <a:rPr dirty="0" sz="1200" spc="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beneficio</a:t>
            </a:r>
            <a:r>
              <a:rPr dirty="0" sz="1200" spc="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 una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lectura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precipitada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-7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las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Escrituras.</a:t>
            </a:r>
            <a:r>
              <a:rPr dirty="0" sz="1200" spc="-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Uno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puede</a:t>
            </a:r>
            <a:r>
              <a:rPr dirty="0" sz="1200" spc="-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leer</a:t>
            </a:r>
            <a:r>
              <a:rPr dirty="0" sz="1200" spc="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toda</a:t>
            </a:r>
            <a:r>
              <a:rPr dirty="0" sz="1200" spc="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Biblia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y,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sin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embargo,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quedarse</a:t>
            </a:r>
            <a:r>
              <a:rPr dirty="0" sz="1200" spc="-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sin</a:t>
            </a:r>
            <a:r>
              <a:rPr dirty="0" sz="1200" spc="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ver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su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belleza</a:t>
            </a:r>
            <a:r>
              <a:rPr dirty="0" sz="1200" spc="-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o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comprender</a:t>
            </a:r>
            <a:r>
              <a:rPr dirty="0" sz="1200" spc="-5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su</a:t>
            </a:r>
            <a:r>
              <a:rPr dirty="0" sz="1200" spc="-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sentido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profundo</a:t>
            </a:r>
            <a:r>
              <a:rPr dirty="0" sz="1200" spc="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oculto."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Calibri"/>
              <a:cs typeface="Calibri"/>
            </a:endParaRPr>
          </a:p>
          <a:p>
            <a:pPr algn="r" marR="5080">
              <a:lnSpc>
                <a:spcPct val="100000"/>
              </a:lnSpc>
            </a:pPr>
            <a:r>
              <a:rPr dirty="0" sz="1000" i="1">
                <a:latin typeface="Calibri"/>
                <a:cs typeface="Calibri"/>
              </a:rPr>
              <a:t>—</a:t>
            </a:r>
            <a:r>
              <a:rPr dirty="0" sz="1000" spc="-2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Elena</a:t>
            </a:r>
            <a:r>
              <a:rPr dirty="0" sz="1000" spc="-3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de</a:t>
            </a:r>
            <a:r>
              <a:rPr dirty="0" sz="1000" spc="10" i="1">
                <a:latin typeface="Calibri"/>
                <a:cs typeface="Calibri"/>
              </a:rPr>
              <a:t> </a:t>
            </a:r>
            <a:r>
              <a:rPr dirty="0" sz="1000" spc="-10" i="1">
                <a:latin typeface="Calibri"/>
                <a:cs typeface="Calibri"/>
              </a:rPr>
              <a:t>White,</a:t>
            </a:r>
            <a:r>
              <a:rPr dirty="0" sz="1000" spc="-4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El</a:t>
            </a:r>
            <a:r>
              <a:rPr dirty="0" sz="1000" spc="-3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camino</a:t>
            </a:r>
            <a:r>
              <a:rPr dirty="0" sz="1000" spc="-2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a</a:t>
            </a:r>
            <a:r>
              <a:rPr dirty="0" sz="1000" spc="5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Cristo,</a:t>
            </a:r>
            <a:r>
              <a:rPr dirty="0" sz="1000" spc="25" i="1">
                <a:latin typeface="Calibri"/>
                <a:cs typeface="Calibri"/>
              </a:rPr>
              <a:t> </a:t>
            </a:r>
            <a:r>
              <a:rPr dirty="0" sz="1000" spc="-10" i="1">
                <a:latin typeface="Calibri"/>
                <a:cs typeface="Calibri"/>
              </a:rPr>
              <a:t>p.</a:t>
            </a:r>
            <a:r>
              <a:rPr dirty="0" sz="1000" spc="-50" i="1">
                <a:latin typeface="Calibri"/>
                <a:cs typeface="Calibri"/>
              </a:rPr>
              <a:t> </a:t>
            </a:r>
            <a:r>
              <a:rPr dirty="0" sz="1000" spc="-25" i="1">
                <a:latin typeface="Calibri"/>
                <a:cs typeface="Calibri"/>
              </a:rPr>
              <a:t>77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37160" y="2093975"/>
            <a:ext cx="8837930" cy="2729865"/>
            <a:chOff x="137160" y="2093975"/>
            <a:chExt cx="8837930" cy="2729865"/>
          </a:xfrm>
        </p:grpSpPr>
        <p:pic>
          <p:nvPicPr>
            <p:cNvPr id="17" name="object 1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" y="2093975"/>
              <a:ext cx="8837676" cy="982980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160" y="2962655"/>
              <a:ext cx="8837676" cy="992123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361187" y="3024784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EAF7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33172" y="3024784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36B44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1" name="object 2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7160" y="3831335"/>
              <a:ext cx="8837676" cy="992124"/>
            </a:xfrm>
            <a:prstGeom prst="rect">
              <a:avLst/>
            </a:prstGeom>
          </p:spPr>
        </p:pic>
      </p:grpSp>
      <p:grpSp>
        <p:nvGrpSpPr>
          <p:cNvPr id="22" name="object 22" descr=""/>
          <p:cNvGrpSpPr/>
          <p:nvPr/>
        </p:nvGrpSpPr>
        <p:grpSpPr>
          <a:xfrm>
            <a:off x="233172" y="3894239"/>
            <a:ext cx="8686800" cy="833119"/>
            <a:chOff x="233172" y="3894239"/>
            <a:chExt cx="8686800" cy="833119"/>
          </a:xfrm>
        </p:grpSpPr>
        <p:sp>
          <p:nvSpPr>
            <p:cNvPr id="23" name="object 23" descr=""/>
            <p:cNvSpPr/>
            <p:nvPr/>
          </p:nvSpPr>
          <p:spPr>
            <a:xfrm>
              <a:off x="361188" y="3894239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233172" y="3894239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36B44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226816" y="2148986"/>
          <a:ext cx="8776335" cy="2571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8270"/>
                <a:gridCol w="8559165"/>
              </a:tblGrid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136B44"/>
                      </a:solidFill>
                      <a:prstDash val="solid"/>
                    </a:lnR>
                    <a:lnT w="12700">
                      <a:solidFill>
                        <a:srgbClr val="136B44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  <a:solidFill>
                      <a:srgbClr val="136B4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</a:pPr>
                      <a:r>
                        <a:rPr dirty="0" sz="1300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1.</a:t>
                      </a:r>
                      <a:r>
                        <a:rPr dirty="0" sz="1300" spc="450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¿Qué</a:t>
                      </a:r>
                      <a:r>
                        <a:rPr dirty="0" sz="1200" spc="10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cambio</a:t>
                      </a:r>
                      <a:r>
                        <a:rPr dirty="0" sz="1200" spc="1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concreto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rutina</a:t>
                      </a:r>
                      <a:r>
                        <a:rPr dirty="0" sz="1200" spc="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diaria</a:t>
                      </a:r>
                      <a:r>
                        <a:rPr dirty="0" sz="1200" spc="1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</a:t>
                      </a:r>
                      <a:r>
                        <a:rPr dirty="0" sz="1200" spc="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ayudaría</a:t>
                      </a:r>
                      <a:r>
                        <a:rPr dirty="0" sz="1200" spc="1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200" spc="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proteger</a:t>
                      </a:r>
                      <a:r>
                        <a:rPr dirty="0" sz="1200" spc="1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tiempo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lugar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fijos</a:t>
                      </a:r>
                      <a:r>
                        <a:rPr dirty="0" sz="1200" spc="9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200" spc="1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encontrarte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200" spc="1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200" spc="9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Palabra?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87C59F"/>
                      </a:solidFill>
                      <a:prstDash val="solid"/>
                    </a:lnR>
                    <a:lnT w="12700">
                      <a:solidFill>
                        <a:srgbClr val="87C59F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69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136B44"/>
                      </a:solidFill>
                      <a:prstDash val="solid"/>
                    </a:lnR>
                    <a:lnT w="12700">
                      <a:solidFill>
                        <a:srgbClr val="136B44"/>
                      </a:solidFill>
                      <a:prstDash val="solid"/>
                    </a:lnT>
                    <a:lnB w="12700">
                      <a:solidFill>
                        <a:srgbClr val="136B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51130" marR="229870">
                        <a:lnSpc>
                          <a:spcPct val="103499"/>
                        </a:lnSpc>
                      </a:pPr>
                      <a:r>
                        <a:rPr dirty="0" sz="1300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2.</a:t>
                      </a:r>
                      <a:r>
                        <a:rPr dirty="0" sz="1300" spc="484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¿Cuál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estos</a:t>
                      </a:r>
                      <a:r>
                        <a:rPr dirty="0" sz="1200" spc="10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métodos</a:t>
                      </a:r>
                      <a:r>
                        <a:rPr dirty="0" sz="1200" spc="1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—orar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antes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leer,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escribir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200" spc="1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1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200" spc="10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</a:t>
                      </a:r>
                      <a:r>
                        <a:rPr dirty="0" sz="1200" spc="1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dice</a:t>
                      </a:r>
                      <a:r>
                        <a:rPr dirty="0" sz="1200" spc="1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compartirlo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alguien—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necesitas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incorporar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200" spc="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constancia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19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estudio?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87C59F"/>
                      </a:solidFill>
                      <a:prstDash val="solid"/>
                    </a:lnR>
                    <a:lnT w="12700">
                      <a:solidFill>
                        <a:srgbClr val="87C59F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136B44"/>
                      </a:solidFill>
                      <a:prstDash val="solid"/>
                    </a:lnR>
                    <a:lnT w="12700">
                      <a:solidFill>
                        <a:srgbClr val="136B44"/>
                      </a:solidFill>
                      <a:prstDash val="solid"/>
                    </a:lnT>
                    <a:lnB w="12700">
                      <a:solidFill>
                        <a:srgbClr val="136B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00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3.</a:t>
                      </a:r>
                      <a:r>
                        <a:rPr dirty="0" sz="1300" spc="430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¿Hay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área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vida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donde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sientes</a:t>
                      </a:r>
                      <a:r>
                        <a:rPr dirty="0" sz="1200" spc="-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Palabra</a:t>
                      </a:r>
                      <a:r>
                        <a:rPr dirty="0" sz="1200" spc="10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necesita</a:t>
                      </a:r>
                      <a:r>
                        <a:rPr dirty="0" sz="1200" spc="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actuar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fuerza?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¿Qué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harás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200" spc="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exponer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esa</a:t>
                      </a:r>
                      <a:r>
                        <a:rPr dirty="0" sz="1200" spc="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área</a:t>
                      </a:r>
                      <a:r>
                        <a:rPr dirty="0" sz="1200" spc="1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200" spc="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200" spc="1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influencia</a:t>
                      </a:r>
                      <a:r>
                        <a:rPr dirty="0" sz="1200" spc="1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transformadora?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87C59F"/>
                      </a:solidFill>
                      <a:prstDash val="solid"/>
                    </a:lnR>
                    <a:lnT w="12700">
                      <a:solidFill>
                        <a:srgbClr val="87C59F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26" name="object 26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7" name="object 27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003C7B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947656" y="-1783"/>
            <a:ext cx="2202815" cy="2026285"/>
            <a:chOff x="6947656" y="-1783"/>
            <a:chExt cx="2202815" cy="2026285"/>
          </a:xfrm>
        </p:grpSpPr>
        <p:sp>
          <p:nvSpPr>
            <p:cNvPr id="4" name="object 4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0" y="2013458"/>
                  </a:moveTo>
                  <a:lnTo>
                    <a:pt x="2189987" y="2013458"/>
                  </a:lnTo>
                  <a:lnTo>
                    <a:pt x="2189987" y="0"/>
                  </a:lnTo>
                  <a:lnTo>
                    <a:pt x="0" y="0"/>
                  </a:lnTo>
                  <a:lnTo>
                    <a:pt x="0" y="2013458"/>
                  </a:lnTo>
                  <a:close/>
                </a:path>
              </a:pathLst>
            </a:custGeom>
            <a:solidFill>
              <a:srgbClr val="E87B1E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8801100" y="2018029"/>
              <a:ext cx="342900" cy="0"/>
            </a:xfrm>
            <a:custGeom>
              <a:avLst/>
              <a:gdLst/>
              <a:ahLst/>
              <a:cxnLst/>
              <a:rect l="l" t="t" r="r" b="b"/>
              <a:pathLst>
                <a:path w="342900" h="0">
                  <a:moveTo>
                    <a:pt x="0" y="0"/>
                  </a:moveTo>
                  <a:lnTo>
                    <a:pt x="342899" y="0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2189987" y="0"/>
                  </a:moveTo>
                  <a:lnTo>
                    <a:pt x="0" y="0"/>
                  </a:lnTo>
                  <a:lnTo>
                    <a:pt x="0" y="2013458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 descr=""/>
          <p:cNvGrpSpPr/>
          <p:nvPr/>
        </p:nvGrpSpPr>
        <p:grpSpPr>
          <a:xfrm>
            <a:off x="-6667" y="803325"/>
            <a:ext cx="8814435" cy="4351655"/>
            <a:chOff x="-6667" y="803325"/>
            <a:chExt cx="8814435" cy="4351655"/>
          </a:xfrm>
        </p:grpSpPr>
        <p:sp>
          <p:nvSpPr>
            <p:cNvPr id="8" name="object 8" descr=""/>
            <p:cNvSpPr/>
            <p:nvPr/>
          </p:nvSpPr>
          <p:spPr>
            <a:xfrm>
              <a:off x="0" y="3299397"/>
              <a:ext cx="1605280" cy="1510665"/>
            </a:xfrm>
            <a:custGeom>
              <a:avLst/>
              <a:gdLst/>
              <a:ahLst/>
              <a:cxnLst/>
              <a:rect l="l" t="t" r="r" b="b"/>
              <a:pathLst>
                <a:path w="1605280" h="1510664">
                  <a:moveTo>
                    <a:pt x="0" y="1510049"/>
                  </a:moveTo>
                  <a:lnTo>
                    <a:pt x="1604772" y="1510049"/>
                  </a:lnTo>
                  <a:lnTo>
                    <a:pt x="1604772" y="0"/>
                  </a:lnTo>
                  <a:lnTo>
                    <a:pt x="0" y="0"/>
                  </a:lnTo>
                  <a:lnTo>
                    <a:pt x="0" y="1510049"/>
                  </a:lnTo>
                  <a:close/>
                </a:path>
              </a:pathLst>
            </a:custGeom>
            <a:solidFill>
              <a:srgbClr val="E87B1E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0" y="3299397"/>
              <a:ext cx="1605280" cy="1849120"/>
            </a:xfrm>
            <a:custGeom>
              <a:avLst/>
              <a:gdLst/>
              <a:ahLst/>
              <a:cxnLst/>
              <a:rect l="l" t="t" r="r" b="b"/>
              <a:pathLst>
                <a:path w="1605280" h="1849120">
                  <a:moveTo>
                    <a:pt x="1604771" y="1848673"/>
                  </a:moveTo>
                  <a:lnTo>
                    <a:pt x="160477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118872" y="0"/>
                  </a:moveTo>
                  <a:lnTo>
                    <a:pt x="0" y="0"/>
                  </a:lnTo>
                  <a:lnTo>
                    <a:pt x="0" y="3889629"/>
                  </a:lnTo>
                  <a:lnTo>
                    <a:pt x="118872" y="388962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0" y="3889629"/>
                  </a:moveTo>
                  <a:lnTo>
                    <a:pt x="118872" y="388962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3889629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345688" y="254489"/>
            <a:ext cx="2756535" cy="452120"/>
          </a:xfrm>
          <a:prstGeom prst="rect">
            <a:avLst/>
          </a:prstGeom>
          <a:solidFill>
            <a:srgbClr val="E87B1E"/>
          </a:solidFill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900">
              <a:latin typeface="Times New Roman"/>
              <a:cs typeface="Times New Roman"/>
            </a:endParaRPr>
          </a:p>
          <a:p>
            <a:pPr marL="509270">
              <a:lnSpc>
                <a:spcPct val="100000"/>
              </a:lnSpc>
            </a:pP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[FASE</a:t>
            </a:r>
            <a:r>
              <a:rPr dirty="0" sz="1050" spc="3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4]</a:t>
            </a:r>
            <a:r>
              <a:rPr dirty="0" sz="1050" spc="21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CREA</a:t>
            </a:r>
            <a:r>
              <a:rPr dirty="0" sz="1050" spc="2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050" spc="-2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MI</a:t>
            </a:r>
            <a:r>
              <a:rPr dirty="0" sz="1050" spc="-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DECISIÓN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646302" y="903223"/>
            <a:ext cx="3413760" cy="23495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Marca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tu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respuesta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honesta</a:t>
            </a:r>
            <a:r>
              <a:rPr dirty="0" sz="1350" spc="35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50" spc="3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spc="-10" b="0" i="1">
                <a:solidFill>
                  <a:srgbClr val="D0E3F5"/>
                </a:solidFill>
                <a:latin typeface="Calibri"/>
                <a:cs typeface="Calibri"/>
              </a:rPr>
              <a:t>semana: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14984" y="150768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58989" y="1617471"/>
            <a:ext cx="6153150" cy="21272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Esta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semana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estableceré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tiempo</a:t>
            </a:r>
            <a:r>
              <a:rPr dirty="0" sz="1200" spc="1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1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lugar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fijos</a:t>
            </a:r>
            <a:r>
              <a:rPr dirty="0" sz="1200" spc="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para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el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estudio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Biblia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lo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protegeré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0">
                <a:solidFill>
                  <a:srgbClr val="1A1A1A"/>
                </a:solidFill>
                <a:latin typeface="Calibri"/>
                <a:cs typeface="Calibri"/>
              </a:rPr>
              <a:t>como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58989" y="1810448"/>
            <a:ext cx="658495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prioridad.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971535" y="172116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E87B1E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E87B1E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564832" y="2377503"/>
            <a:ext cx="8242934" cy="1010919"/>
            <a:chOff x="564832" y="2377503"/>
            <a:chExt cx="8242934" cy="1010919"/>
          </a:xfrm>
        </p:grpSpPr>
        <p:sp>
          <p:nvSpPr>
            <p:cNvPr id="23" name="object 23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EFD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676"/>
                  </a:lnTo>
                  <a:lnTo>
                    <a:pt x="28229" y="232868"/>
                  </a:lnTo>
                  <a:lnTo>
                    <a:pt x="59900" y="264580"/>
                  </a:lnTo>
                  <a:lnTo>
                    <a:pt x="100062" y="285387"/>
                  </a:lnTo>
                  <a:lnTo>
                    <a:pt x="146304" y="292862"/>
                  </a:lnTo>
                  <a:lnTo>
                    <a:pt x="192545" y="285387"/>
                  </a:lnTo>
                  <a:lnTo>
                    <a:pt x="232707" y="264580"/>
                  </a:lnTo>
                  <a:lnTo>
                    <a:pt x="264378" y="232868"/>
                  </a:lnTo>
                  <a:lnTo>
                    <a:pt x="285148" y="192676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676"/>
                  </a:lnTo>
                  <a:lnTo>
                    <a:pt x="264378" y="232868"/>
                  </a:lnTo>
                  <a:lnTo>
                    <a:pt x="232707" y="264580"/>
                  </a:lnTo>
                  <a:lnTo>
                    <a:pt x="192545" y="285387"/>
                  </a:lnTo>
                  <a:lnTo>
                    <a:pt x="146304" y="292862"/>
                  </a:lnTo>
                  <a:lnTo>
                    <a:pt x="100062" y="285387"/>
                  </a:lnTo>
                  <a:lnTo>
                    <a:pt x="59900" y="264580"/>
                  </a:lnTo>
                  <a:lnTo>
                    <a:pt x="28229" y="232868"/>
                  </a:lnTo>
                  <a:lnTo>
                    <a:pt x="7459" y="192676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 descr=""/>
          <p:cNvSpPr txBox="1"/>
          <p:nvPr/>
        </p:nvSpPr>
        <p:spPr>
          <a:xfrm>
            <a:off x="814984" y="256305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158989" y="2672841"/>
            <a:ext cx="6362065" cy="4057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Leeré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</a:t>
            </a:r>
            <a:r>
              <a:rPr dirty="0" sz="1200" spc="1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pasaje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bíblico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calma,</a:t>
            </a:r>
            <a:r>
              <a:rPr dirty="0" sz="1200" spc="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escribiré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lo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me</a:t>
            </a:r>
            <a:r>
              <a:rPr dirty="0" sz="1200" spc="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diga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lo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pondré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práctica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ese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mismo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200" spc="-20">
                <a:solidFill>
                  <a:srgbClr val="1A1A1A"/>
                </a:solidFill>
                <a:latin typeface="Calibri"/>
                <a:cs typeface="Calibri"/>
              </a:rPr>
              <a:t>día.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7971535" y="277653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E87B1E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E87B1E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30" name="object 30" descr=""/>
          <p:cNvGrpSpPr/>
          <p:nvPr/>
        </p:nvGrpSpPr>
        <p:grpSpPr>
          <a:xfrm>
            <a:off x="564832" y="3429952"/>
            <a:ext cx="8242934" cy="1010919"/>
            <a:chOff x="564832" y="3429952"/>
            <a:chExt cx="8242934" cy="1010919"/>
          </a:xfrm>
        </p:grpSpPr>
        <p:sp>
          <p:nvSpPr>
            <p:cNvPr id="31" name="object 31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 descr=""/>
          <p:cNvSpPr txBox="1"/>
          <p:nvPr/>
        </p:nvSpPr>
        <p:spPr>
          <a:xfrm>
            <a:off x="814984" y="361842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1158989" y="3823677"/>
            <a:ext cx="6091555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Compartiré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algo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me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haya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enseñado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esta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semana</a:t>
            </a:r>
            <a:r>
              <a:rPr dirty="0" sz="1200" spc="1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Biblia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familiar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amigo.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7971535" y="3831246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0815" indent="-158115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0815" algn="l"/>
              </a:tabLst>
            </a:pP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Sí</a:t>
            </a:r>
            <a:r>
              <a:rPr dirty="0" sz="1150" spc="26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Segoe UI Symbol"/>
                <a:cs typeface="Segoe UI Symbol"/>
              </a:rPr>
              <a:t>☐</a:t>
            </a:r>
            <a:r>
              <a:rPr dirty="0" sz="1150" spc="-75" b="1">
                <a:solidFill>
                  <a:srgbClr val="E87B1E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E87B1E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38" name="object 3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39" name="object 3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1" name="object 4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003C7B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7176256" y="-1783"/>
            <a:ext cx="1974214" cy="3079115"/>
            <a:chOff x="7176256" y="-1783"/>
            <a:chExt cx="1974214" cy="3079115"/>
          </a:xfrm>
        </p:grpSpPr>
        <p:sp>
          <p:nvSpPr>
            <p:cNvPr id="4" name="object 4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0" y="1830451"/>
                  </a:moveTo>
                  <a:lnTo>
                    <a:pt x="1961387" y="183045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830451"/>
                  </a:lnTo>
                  <a:close/>
                </a:path>
              </a:pathLst>
            </a:custGeom>
            <a:solidFill>
              <a:srgbClr val="E87B1E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182612" y="1828667"/>
              <a:ext cx="1961514" cy="13335"/>
            </a:xfrm>
            <a:custGeom>
              <a:avLst/>
              <a:gdLst/>
              <a:ahLst/>
              <a:cxnLst/>
              <a:rect l="l" t="t" r="r" b="b"/>
              <a:pathLst>
                <a:path w="1961515" h="13335">
                  <a:moveTo>
                    <a:pt x="0" y="12711"/>
                  </a:moveTo>
                  <a:lnTo>
                    <a:pt x="1961387" y="1271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1961387" y="0"/>
                  </a:moveTo>
                  <a:lnTo>
                    <a:pt x="0" y="0"/>
                  </a:lnTo>
                  <a:lnTo>
                    <a:pt x="0" y="1830451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0" y="1372870"/>
                  </a:moveTo>
                  <a:lnTo>
                    <a:pt x="1321307" y="1372870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372870"/>
                  </a:lnTo>
                  <a:close/>
                </a:path>
              </a:pathLst>
            </a:custGeom>
            <a:solidFill>
              <a:srgbClr val="E87B1E">
                <a:alpha val="2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822692" y="3064123"/>
              <a:ext cx="1321435" cy="13335"/>
            </a:xfrm>
            <a:custGeom>
              <a:avLst/>
              <a:gdLst/>
              <a:ahLst/>
              <a:cxnLst/>
              <a:rect l="l" t="t" r="r" b="b"/>
              <a:pathLst>
                <a:path w="1321434" h="13335">
                  <a:moveTo>
                    <a:pt x="0" y="12711"/>
                  </a:moveTo>
                  <a:lnTo>
                    <a:pt x="1321307" y="12711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1321307" y="0"/>
                  </a:moveTo>
                  <a:lnTo>
                    <a:pt x="0" y="0"/>
                  </a:lnTo>
                  <a:lnTo>
                    <a:pt x="0" y="1372870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355" y="3521856"/>
            <a:ext cx="1892300" cy="1632585"/>
            <a:chOff x="-6355" y="3521856"/>
            <a:chExt cx="1892300" cy="1632585"/>
          </a:xfrm>
        </p:grpSpPr>
        <p:sp>
          <p:nvSpPr>
            <p:cNvPr id="11" name="object 11" descr=""/>
            <p:cNvSpPr/>
            <p:nvPr/>
          </p:nvSpPr>
          <p:spPr>
            <a:xfrm>
              <a:off x="0" y="3528212"/>
              <a:ext cx="1879600" cy="1281430"/>
            </a:xfrm>
            <a:custGeom>
              <a:avLst/>
              <a:gdLst/>
              <a:ahLst/>
              <a:cxnLst/>
              <a:rect l="l" t="t" r="r" b="b"/>
              <a:pathLst>
                <a:path w="1879600" h="1281429">
                  <a:moveTo>
                    <a:pt x="0" y="1281234"/>
                  </a:moveTo>
                  <a:lnTo>
                    <a:pt x="1879091" y="1281234"/>
                  </a:lnTo>
                  <a:lnTo>
                    <a:pt x="1879091" y="0"/>
                  </a:lnTo>
                  <a:lnTo>
                    <a:pt x="0" y="0"/>
                  </a:lnTo>
                  <a:lnTo>
                    <a:pt x="0" y="1281234"/>
                  </a:lnTo>
                  <a:close/>
                </a:path>
              </a:pathLst>
            </a:custGeom>
            <a:solidFill>
              <a:srgbClr val="E87B1E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28212"/>
              <a:ext cx="1879600" cy="1619885"/>
            </a:xfrm>
            <a:custGeom>
              <a:avLst/>
              <a:gdLst/>
              <a:ahLst/>
              <a:cxnLst/>
              <a:rect l="l" t="t" r="r" b="b"/>
              <a:pathLst>
                <a:path w="1879600" h="1619885">
                  <a:moveTo>
                    <a:pt x="1879091" y="1619859"/>
                  </a:moveTo>
                  <a:lnTo>
                    <a:pt x="187909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 descr=""/>
          <p:cNvGrpSpPr/>
          <p:nvPr/>
        </p:nvGrpSpPr>
        <p:grpSpPr>
          <a:xfrm>
            <a:off x="437128" y="1004945"/>
            <a:ext cx="132080" cy="2438400"/>
            <a:chOff x="437128" y="1004945"/>
            <a:chExt cx="132080" cy="2438400"/>
          </a:xfrm>
        </p:grpSpPr>
        <p:sp>
          <p:nvSpPr>
            <p:cNvPr id="14" name="object 14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118872" y="0"/>
                  </a:moveTo>
                  <a:lnTo>
                    <a:pt x="0" y="0"/>
                  </a:lnTo>
                  <a:lnTo>
                    <a:pt x="0" y="2425319"/>
                  </a:lnTo>
                  <a:lnTo>
                    <a:pt x="118872" y="242531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0" y="2425319"/>
                  </a:moveTo>
                  <a:lnTo>
                    <a:pt x="118872" y="242531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25319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737743" y="942352"/>
            <a:ext cx="2788920" cy="1125855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7200" spc="-20"/>
              <a:t>Gracias</a:t>
            </a:r>
            <a:endParaRPr sz="7200"/>
          </a:p>
        </p:txBody>
      </p:sp>
      <p:sp>
        <p:nvSpPr>
          <p:cNvPr id="17" name="object 17" descr=""/>
          <p:cNvSpPr txBox="1"/>
          <p:nvPr/>
        </p:nvSpPr>
        <p:spPr>
          <a:xfrm>
            <a:off x="737743" y="2531236"/>
            <a:ext cx="2529840" cy="887094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200" spc="-30" b="1">
                <a:solidFill>
                  <a:srgbClr val="E87B1E"/>
                </a:solidFill>
                <a:latin typeface="Calibri"/>
                <a:cs typeface="Calibri"/>
              </a:rPr>
              <a:t>Dr.</a:t>
            </a:r>
            <a:r>
              <a:rPr dirty="0" sz="2200" spc="-8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E87B1E"/>
                </a:solidFill>
                <a:latin typeface="Calibri"/>
                <a:cs typeface="Calibri"/>
              </a:rPr>
              <a:t>Tito</a:t>
            </a:r>
            <a:r>
              <a:rPr dirty="0" sz="2200" spc="-50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E87B1E"/>
                </a:solidFill>
                <a:latin typeface="Calibri"/>
                <a:cs typeface="Calibri"/>
              </a:rPr>
              <a:t>Goicochea</a:t>
            </a:r>
            <a:r>
              <a:rPr dirty="0" sz="2200" spc="-8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2200" spc="-25" b="1">
                <a:solidFill>
                  <a:srgbClr val="E87B1E"/>
                </a:solidFill>
                <a:latin typeface="Calibri"/>
                <a:cs typeface="Calibri"/>
              </a:rPr>
              <a:t>M.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NEED</a:t>
            </a:r>
            <a:r>
              <a:rPr dirty="0" sz="1550" spc="8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-</a:t>
            </a:r>
            <a:r>
              <a:rPr dirty="0" sz="15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spc="-25" i="1">
                <a:solidFill>
                  <a:srgbClr val="D0E3F5"/>
                </a:solidFill>
                <a:latin typeface="Calibri"/>
                <a:cs typeface="Calibri"/>
              </a:rPr>
              <a:t>DSA</a:t>
            </a:r>
            <a:endParaRPr sz="1550">
              <a:latin typeface="Calibri"/>
              <a:cs typeface="Calibri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19" name="object 1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Dr. Tito Goicochea M.</dc:creator>
  <dc:subject>PptxGenJS Presentation</dc:subject>
  <dc:title>Lección 5 · CÓMO ESTUDIAR LA BIBLIA</dc:title>
  <dcterms:created xsi:type="dcterms:W3CDTF">2026-03-30T15:50:34Z</dcterms:created>
  <dcterms:modified xsi:type="dcterms:W3CDTF">2026-03-30T15:50:34Z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2026-03-15T00:00:00Z</vt:filetime>
  </property>
  <property fmtid="{D5CDD505-2E9C-101B-9397-08002B2CF9AE}" pid="3" name="LastSaved">
    <vt:filetime>2026-03-30T00:00:00Z</vt:filetime>
  </property>
</Properties>
</file>