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9850"/>
  <p:notesSz cx="9144000" cy="5149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893900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50" b="0" i="0">
                <a:solidFill>
                  <a:srgbClr val="893900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0" y="658952"/>
                </a:moveTo>
                <a:lnTo>
                  <a:pt x="9139428" y="658952"/>
                </a:lnTo>
                <a:lnTo>
                  <a:pt x="9139428" y="0"/>
                </a:lnTo>
                <a:lnTo>
                  <a:pt x="0" y="0"/>
                </a:lnTo>
                <a:lnTo>
                  <a:pt x="0" y="658952"/>
                </a:lnTo>
                <a:close/>
              </a:path>
            </a:pathLst>
          </a:custGeom>
          <a:solidFill>
            <a:srgbClr val="1A527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571" y="657219"/>
            <a:ext cx="9139555" cy="13335"/>
          </a:xfrm>
          <a:custGeom>
            <a:avLst/>
            <a:gdLst/>
            <a:ahLst/>
            <a:cxnLst/>
            <a:rect l="l" t="t" r="r" b="b"/>
            <a:pathLst>
              <a:path w="9139555" h="13334">
                <a:moveTo>
                  <a:pt x="0" y="12711"/>
                </a:moveTo>
                <a:lnTo>
                  <a:pt x="9139428" y="12711"/>
                </a:lnTo>
                <a:lnTo>
                  <a:pt x="9139428" y="0"/>
                </a:lnTo>
                <a:lnTo>
                  <a:pt x="0" y="0"/>
                </a:lnTo>
                <a:lnTo>
                  <a:pt x="0" y="12711"/>
                </a:lnTo>
                <a:close/>
              </a:path>
            </a:pathLst>
          </a:custGeom>
          <a:solidFill>
            <a:srgbClr val="1A527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9139428" y="0"/>
                </a:moveTo>
                <a:lnTo>
                  <a:pt x="0" y="0"/>
                </a:lnTo>
                <a:lnTo>
                  <a:pt x="0" y="658952"/>
                </a:lnTo>
              </a:path>
            </a:pathLst>
          </a:custGeom>
          <a:ln w="12711">
            <a:solidFill>
              <a:srgbClr val="1A527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9097" y="193801"/>
            <a:ext cx="1489075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4411" y="861948"/>
            <a:ext cx="8232140" cy="1109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893900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53377" y="4940668"/>
            <a:ext cx="3451225" cy="116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1A527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673336" y="0"/>
            <a:ext cx="2477135" cy="1228725"/>
            <a:chOff x="6673336" y="0"/>
            <a:chExt cx="2477135" cy="1228725"/>
          </a:xfrm>
        </p:grpSpPr>
        <p:sp>
          <p:nvSpPr>
            <p:cNvPr id="4" name="object 4" descr=""/>
            <p:cNvSpPr/>
            <p:nvPr/>
          </p:nvSpPr>
          <p:spPr>
            <a:xfrm>
              <a:off x="6679691" y="0"/>
              <a:ext cx="2464435" cy="737235"/>
            </a:xfrm>
            <a:custGeom>
              <a:avLst/>
              <a:gdLst/>
              <a:ahLst/>
              <a:cxnLst/>
              <a:rect l="l" t="t" r="r" b="b"/>
              <a:pathLst>
                <a:path w="2464434" h="737235">
                  <a:moveTo>
                    <a:pt x="0" y="736726"/>
                  </a:moveTo>
                  <a:lnTo>
                    <a:pt x="2464307" y="736726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736726"/>
                  </a:lnTo>
                  <a:close/>
                </a:path>
              </a:pathLst>
            </a:custGeom>
            <a:solidFill>
              <a:srgbClr val="2C7939">
                <a:alpha val="7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679691" y="730371"/>
              <a:ext cx="2464435" cy="13335"/>
            </a:xfrm>
            <a:custGeom>
              <a:avLst/>
              <a:gdLst/>
              <a:ahLst/>
              <a:cxnLst/>
              <a:rect l="l" t="t" r="r" b="b"/>
              <a:pathLst>
                <a:path w="2464434" h="13334">
                  <a:moveTo>
                    <a:pt x="0" y="12711"/>
                  </a:moveTo>
                  <a:lnTo>
                    <a:pt x="2464307" y="12711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2C79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679691" y="0"/>
              <a:ext cx="0" cy="737235"/>
            </a:xfrm>
            <a:custGeom>
              <a:avLst/>
              <a:gdLst/>
              <a:ahLst/>
              <a:cxnLst/>
              <a:rect l="l" t="t" r="r" b="b"/>
              <a:pathLst>
                <a:path w="0" h="737235">
                  <a:moveTo>
                    <a:pt x="0" y="0"/>
                  </a:moveTo>
                  <a:lnTo>
                    <a:pt x="0" y="736726"/>
                  </a:lnTo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0" y="503364"/>
                  </a:moveTo>
                  <a:lnTo>
                    <a:pt x="1732787" y="503364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503364"/>
                  </a:lnTo>
                  <a:close/>
                </a:path>
              </a:pathLst>
            </a:custGeom>
            <a:solidFill>
              <a:srgbClr val="2C7939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411211" y="1215511"/>
              <a:ext cx="1732914" cy="13335"/>
            </a:xfrm>
            <a:custGeom>
              <a:avLst/>
              <a:gdLst/>
              <a:ahLst/>
              <a:cxnLst/>
              <a:rect l="l" t="t" r="r" b="b"/>
              <a:pathLst>
                <a:path w="1732915" h="13334">
                  <a:moveTo>
                    <a:pt x="0" y="12711"/>
                  </a:moveTo>
                  <a:lnTo>
                    <a:pt x="1732787" y="12711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2C79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1732787" y="0"/>
                  </a:moveTo>
                  <a:lnTo>
                    <a:pt x="0" y="0"/>
                  </a:lnTo>
                  <a:lnTo>
                    <a:pt x="0" y="503364"/>
                  </a:lnTo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667" y="1050480"/>
            <a:ext cx="8722995" cy="4104640"/>
            <a:chOff x="-6667" y="1050480"/>
            <a:chExt cx="8722995" cy="4104640"/>
          </a:xfrm>
        </p:grpSpPr>
        <p:sp>
          <p:nvSpPr>
            <p:cNvPr id="11" name="object 11" descr=""/>
            <p:cNvSpPr/>
            <p:nvPr/>
          </p:nvSpPr>
          <p:spPr>
            <a:xfrm>
              <a:off x="0" y="3573844"/>
              <a:ext cx="1513840" cy="1235710"/>
            </a:xfrm>
            <a:custGeom>
              <a:avLst/>
              <a:gdLst/>
              <a:ahLst/>
              <a:cxnLst/>
              <a:rect l="l" t="t" r="r" b="b"/>
              <a:pathLst>
                <a:path w="1513840" h="1235710">
                  <a:moveTo>
                    <a:pt x="0" y="1235602"/>
                  </a:moveTo>
                  <a:lnTo>
                    <a:pt x="1513332" y="1235602"/>
                  </a:lnTo>
                  <a:lnTo>
                    <a:pt x="1513332" y="0"/>
                  </a:lnTo>
                  <a:lnTo>
                    <a:pt x="0" y="0"/>
                  </a:lnTo>
                  <a:lnTo>
                    <a:pt x="0" y="1235602"/>
                  </a:lnTo>
                  <a:close/>
                </a:path>
              </a:pathLst>
            </a:custGeom>
            <a:solidFill>
              <a:srgbClr val="2C7939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73844"/>
              <a:ext cx="1513840" cy="1574800"/>
            </a:xfrm>
            <a:custGeom>
              <a:avLst/>
              <a:gdLst/>
              <a:ahLst/>
              <a:cxnLst/>
              <a:rect l="l" t="t" r="r" b="b"/>
              <a:pathLst>
                <a:path w="1513840" h="1574800">
                  <a:moveTo>
                    <a:pt x="1513332" y="1574226"/>
                  </a:moveTo>
                  <a:lnTo>
                    <a:pt x="1513332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118872" y="0"/>
                  </a:moveTo>
                  <a:lnTo>
                    <a:pt x="0" y="0"/>
                  </a:lnTo>
                  <a:lnTo>
                    <a:pt x="0" y="2471039"/>
                  </a:lnTo>
                  <a:lnTo>
                    <a:pt x="118872" y="247103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2C79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0" y="2471039"/>
                  </a:moveTo>
                  <a:lnTo>
                    <a:pt x="118872" y="247103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71039"/>
                  </a:lnTo>
                  <a:close/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98932" y="2521432"/>
              <a:ext cx="8110855" cy="1025525"/>
            </a:xfrm>
            <a:custGeom>
              <a:avLst/>
              <a:gdLst/>
              <a:ahLst/>
              <a:cxnLst/>
              <a:rect l="l" t="t" r="r" b="b"/>
              <a:pathLst>
                <a:path w="8110855" h="1025525">
                  <a:moveTo>
                    <a:pt x="0" y="1025042"/>
                  </a:moveTo>
                  <a:lnTo>
                    <a:pt x="8110728" y="1025042"/>
                  </a:lnTo>
                  <a:lnTo>
                    <a:pt x="8110728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80060" y="2521432"/>
              <a:ext cx="8229600" cy="1025525"/>
            </a:xfrm>
            <a:custGeom>
              <a:avLst/>
              <a:gdLst/>
              <a:ahLst/>
              <a:cxnLst/>
              <a:rect l="l" t="t" r="r" b="b"/>
              <a:pathLst>
                <a:path w="8229600" h="1025525">
                  <a:moveTo>
                    <a:pt x="0" y="1025042"/>
                  </a:moveTo>
                  <a:lnTo>
                    <a:pt x="8229600" y="1025042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118872" y="0"/>
                  </a:moveTo>
                  <a:lnTo>
                    <a:pt x="0" y="0"/>
                  </a:lnTo>
                  <a:lnTo>
                    <a:pt x="0" y="1025042"/>
                  </a:lnTo>
                  <a:lnTo>
                    <a:pt x="118872" y="1025042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2C79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0" y="1025042"/>
                  </a:moveTo>
                  <a:lnTo>
                    <a:pt x="118872" y="1025042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792911" y="350837"/>
            <a:ext cx="464693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PUNTOS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10" b="1">
                <a:solidFill>
                  <a:srgbClr val="D0E3F5"/>
                </a:solidFill>
                <a:latin typeface="Calibri"/>
                <a:cs typeface="Calibri"/>
              </a:rPr>
              <a:t>PRINCIPALES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2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70" b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5" b="1">
                <a:solidFill>
                  <a:srgbClr val="D0E3F5"/>
                </a:solidFill>
                <a:latin typeface="Calibri"/>
                <a:cs typeface="Calibri"/>
              </a:rPr>
              <a:t>LECCIÓN</a:t>
            </a:r>
            <a:r>
              <a:rPr dirty="0" sz="1200" spc="30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ESCUELA</a:t>
            </a:r>
            <a:r>
              <a:rPr dirty="0" sz="1200" spc="29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90" b="1">
                <a:solidFill>
                  <a:srgbClr val="D0E3F5"/>
                </a:solidFill>
                <a:latin typeface="Calibri"/>
                <a:cs typeface="Calibri"/>
              </a:rPr>
              <a:t>SABÁT</a:t>
            </a:r>
            <a:r>
              <a:rPr dirty="0" sz="1200" spc="-8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D0E3F5"/>
                </a:solidFill>
                <a:latin typeface="Calibri"/>
                <a:cs typeface="Calibri"/>
              </a:rPr>
              <a:t>ICA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792911" y="751966"/>
            <a:ext cx="8991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>
                <a:solidFill>
                  <a:srgbClr val="2C7939"/>
                </a:solidFill>
              </a:rPr>
              <a:t>L</a:t>
            </a:r>
            <a:r>
              <a:rPr dirty="0" sz="1350" spc="-95">
                <a:solidFill>
                  <a:srgbClr val="2C7939"/>
                </a:solidFill>
              </a:rPr>
              <a:t> </a:t>
            </a:r>
            <a:r>
              <a:rPr dirty="0" sz="1350">
                <a:solidFill>
                  <a:srgbClr val="2C7939"/>
                </a:solidFill>
              </a:rPr>
              <a:t>e</a:t>
            </a:r>
            <a:r>
              <a:rPr dirty="0" sz="1350" spc="-130">
                <a:solidFill>
                  <a:srgbClr val="2C7939"/>
                </a:solidFill>
              </a:rPr>
              <a:t> </a:t>
            </a:r>
            <a:r>
              <a:rPr dirty="0" sz="1350">
                <a:solidFill>
                  <a:srgbClr val="2C7939"/>
                </a:solidFill>
              </a:rPr>
              <a:t>c</a:t>
            </a:r>
            <a:r>
              <a:rPr dirty="0" sz="1350" spc="-85">
                <a:solidFill>
                  <a:srgbClr val="2C7939"/>
                </a:solidFill>
              </a:rPr>
              <a:t> </a:t>
            </a:r>
            <a:r>
              <a:rPr dirty="0" sz="1350">
                <a:solidFill>
                  <a:srgbClr val="2C7939"/>
                </a:solidFill>
              </a:rPr>
              <a:t>c</a:t>
            </a:r>
            <a:r>
              <a:rPr dirty="0" sz="1350" spc="-85">
                <a:solidFill>
                  <a:srgbClr val="2C7939"/>
                </a:solidFill>
              </a:rPr>
              <a:t> </a:t>
            </a:r>
            <a:r>
              <a:rPr dirty="0" sz="1350">
                <a:solidFill>
                  <a:srgbClr val="2C7939"/>
                </a:solidFill>
              </a:rPr>
              <a:t>i</a:t>
            </a:r>
            <a:r>
              <a:rPr dirty="0" sz="1350" spc="-65">
                <a:solidFill>
                  <a:srgbClr val="2C7939"/>
                </a:solidFill>
              </a:rPr>
              <a:t> </a:t>
            </a:r>
            <a:r>
              <a:rPr dirty="0" sz="1350">
                <a:solidFill>
                  <a:srgbClr val="2C7939"/>
                </a:solidFill>
              </a:rPr>
              <a:t>ó</a:t>
            </a:r>
            <a:r>
              <a:rPr dirty="0" sz="1350" spc="-105">
                <a:solidFill>
                  <a:srgbClr val="2C7939"/>
                </a:solidFill>
              </a:rPr>
              <a:t> </a:t>
            </a:r>
            <a:r>
              <a:rPr dirty="0" sz="1350">
                <a:solidFill>
                  <a:srgbClr val="2C7939"/>
                </a:solidFill>
              </a:rPr>
              <a:t>n</a:t>
            </a:r>
            <a:r>
              <a:rPr dirty="0" sz="1350" spc="409">
                <a:solidFill>
                  <a:srgbClr val="2C7939"/>
                </a:solidFill>
              </a:rPr>
              <a:t> </a:t>
            </a:r>
            <a:r>
              <a:rPr dirty="0" sz="1350" spc="-50">
                <a:solidFill>
                  <a:srgbClr val="2C7939"/>
                </a:solidFill>
              </a:rPr>
              <a:t>4</a:t>
            </a:r>
            <a:endParaRPr sz="1350"/>
          </a:p>
        </p:txBody>
      </p:sp>
      <p:sp>
        <p:nvSpPr>
          <p:cNvPr id="21" name="object 21" descr=""/>
          <p:cNvSpPr txBox="1"/>
          <p:nvPr/>
        </p:nvSpPr>
        <p:spPr>
          <a:xfrm>
            <a:off x="792911" y="1113294"/>
            <a:ext cx="5958840" cy="13201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5200" spc="70" b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r>
              <a:rPr dirty="0" sz="5200" spc="36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5200" spc="95" b="1">
                <a:solidFill>
                  <a:srgbClr val="FFFFFF"/>
                </a:solidFill>
                <a:latin typeface="Calibri"/>
                <a:cs typeface="Calibri"/>
              </a:rPr>
              <a:t>ROL</a:t>
            </a:r>
            <a:r>
              <a:rPr dirty="0" sz="5200" spc="434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5200" spc="55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5200" spc="39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5200" spc="95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5200" spc="3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5200" spc="125" b="1">
                <a:solidFill>
                  <a:srgbClr val="FFFFFF"/>
                </a:solidFill>
                <a:latin typeface="Calibri"/>
                <a:cs typeface="Calibri"/>
              </a:rPr>
              <a:t>BIBLIA</a:t>
            </a:r>
            <a:endParaRPr sz="5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395"/>
              </a:spcBef>
            </a:pP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3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spc="-10" i="1">
                <a:solidFill>
                  <a:srgbClr val="D0E3F5"/>
                </a:solidFill>
                <a:latin typeface="Calibri"/>
                <a:cs typeface="Calibri"/>
              </a:rPr>
              <a:t>Sábado</a:t>
            </a:r>
            <a:r>
              <a:rPr dirty="0" sz="13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25</a:t>
            </a:r>
            <a:r>
              <a:rPr dirty="0" sz="13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 abril</a:t>
            </a:r>
            <a:r>
              <a:rPr dirty="0" sz="13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 </a:t>
            </a:r>
            <a:r>
              <a:rPr dirty="0" sz="1300" spc="-20" i="1">
                <a:solidFill>
                  <a:srgbClr val="D0E3F5"/>
                </a:solidFill>
                <a:latin typeface="Calibri"/>
                <a:cs typeface="Calibri"/>
              </a:rPr>
              <a:t>2026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37743" y="2927921"/>
            <a:ext cx="689292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900" b="1">
                <a:solidFill>
                  <a:srgbClr val="2C7939"/>
                </a:solidFill>
                <a:latin typeface="Calibri"/>
                <a:cs typeface="Calibri"/>
              </a:rPr>
              <a:t>Para</a:t>
            </a:r>
            <a:r>
              <a:rPr dirty="0" sz="900" spc="-35" b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2C7939"/>
                </a:solidFill>
                <a:latin typeface="Calibri"/>
                <a:cs typeface="Calibri"/>
              </a:rPr>
              <a:t>memorizar:</a:t>
            </a:r>
            <a:r>
              <a:rPr dirty="0" sz="900" spc="-25" b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"La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palabra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150" spc="-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Dios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es viva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eficaz,</a:t>
            </a:r>
            <a:r>
              <a:rPr dirty="0" sz="1150" spc="-5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más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cortante</a:t>
            </a:r>
            <a:r>
              <a:rPr dirty="0" sz="1150" spc="-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dirty="0" sz="1150" spc="-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cualquier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espada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150" spc="-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dos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filos."</a:t>
            </a:r>
            <a:r>
              <a:rPr dirty="0" sz="1150" spc="32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150" spc="2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Hebreos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4:12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27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27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1]</a:t>
            </a:r>
            <a:r>
              <a:rPr dirty="0" spc="250"/>
              <a:t> </a:t>
            </a:r>
            <a:r>
              <a:rPr dirty="0" spc="-10"/>
              <a:t>MOTIVA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91135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114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Reflexiona</a:t>
            </a:r>
            <a:r>
              <a:rPr dirty="0" sz="1050" spc="7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antes</a:t>
            </a:r>
            <a:r>
              <a:rPr dirty="0" sz="10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50" spc="1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comenzar: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64592" y="749807"/>
            <a:ext cx="8783320" cy="1751330"/>
            <a:chOff x="164592" y="749807"/>
            <a:chExt cx="8783320" cy="17513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592" y="749807"/>
              <a:ext cx="8782811" cy="1751076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260603" y="810005"/>
              <a:ext cx="8632190" cy="1602105"/>
            </a:xfrm>
            <a:custGeom>
              <a:avLst/>
              <a:gdLst/>
              <a:ahLst/>
              <a:cxnLst/>
              <a:rect l="l" t="t" r="r" b="b"/>
              <a:pathLst>
                <a:path w="8632190" h="1602105">
                  <a:moveTo>
                    <a:pt x="0" y="1601596"/>
                  </a:moveTo>
                  <a:lnTo>
                    <a:pt x="8631936" y="1601596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128016" y="0"/>
                  </a:moveTo>
                  <a:lnTo>
                    <a:pt x="0" y="0"/>
                  </a:lnTo>
                  <a:lnTo>
                    <a:pt x="0" y="1601596"/>
                  </a:lnTo>
                  <a:lnTo>
                    <a:pt x="128016" y="1601596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2C79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0" y="1601596"/>
                  </a:moveTo>
                  <a:lnTo>
                    <a:pt x="128016" y="1601596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388620" y="810005"/>
            <a:ext cx="8503920" cy="1602105"/>
          </a:xfrm>
          <a:prstGeom prst="rect">
            <a:avLst/>
          </a:prstGeom>
          <a:solidFill>
            <a:srgbClr val="E8F5EA"/>
          </a:solidFill>
          <a:ln w="12711">
            <a:solidFill>
              <a:srgbClr val="2C7939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Times New Roman"/>
              <a:cs typeface="Times New Roman"/>
            </a:endParaRPr>
          </a:p>
          <a:p>
            <a:pPr marL="142240">
              <a:lnSpc>
                <a:spcPct val="100000"/>
              </a:lnSpc>
              <a:spcBef>
                <a:spcPts val="5"/>
              </a:spcBef>
            </a:pPr>
            <a:r>
              <a:rPr dirty="0" sz="1550" b="1">
                <a:solidFill>
                  <a:srgbClr val="1A5276"/>
                </a:solidFill>
                <a:latin typeface="Calibri"/>
                <a:cs typeface="Calibri"/>
              </a:rPr>
              <a:t>GPS:</a:t>
            </a:r>
            <a:r>
              <a:rPr dirty="0" sz="1550" spc="300" b="1">
                <a:solidFill>
                  <a:srgbClr val="1A5276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¿Qué</a:t>
            </a:r>
            <a:r>
              <a:rPr dirty="0" sz="1450" spc="-50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lugar</a:t>
            </a:r>
            <a:r>
              <a:rPr dirty="0" sz="1450" spc="-65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ocupa</a:t>
            </a:r>
            <a:r>
              <a:rPr dirty="0" sz="1450" spc="35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2C7939"/>
                </a:solidFill>
                <a:latin typeface="Calibri"/>
                <a:cs typeface="Calibri"/>
              </a:rPr>
              <a:t>realmente</a:t>
            </a:r>
            <a:r>
              <a:rPr dirty="0" sz="1450" spc="20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la</a:t>
            </a:r>
            <a:r>
              <a:rPr dirty="0" sz="1450" spc="-35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2C7939"/>
                </a:solidFill>
                <a:latin typeface="Calibri"/>
                <a:cs typeface="Calibri"/>
              </a:rPr>
              <a:t>Biblia</a:t>
            </a:r>
            <a:r>
              <a:rPr dirty="0" sz="1450" spc="-40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en</a:t>
            </a:r>
            <a:r>
              <a:rPr dirty="0" sz="1450" spc="-30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tu</a:t>
            </a:r>
            <a:r>
              <a:rPr dirty="0" sz="1450" spc="-30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vida</a:t>
            </a:r>
            <a:r>
              <a:rPr dirty="0" sz="1450" spc="-40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y</a:t>
            </a:r>
            <a:r>
              <a:rPr dirty="0" sz="1450" spc="-20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cómo</a:t>
            </a:r>
            <a:r>
              <a:rPr dirty="0" sz="1450" spc="-30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puede</a:t>
            </a:r>
            <a:r>
              <a:rPr dirty="0" sz="1450" spc="-50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transformarte</a:t>
            </a:r>
            <a:r>
              <a:rPr dirty="0" sz="1450" spc="15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si</a:t>
            </a:r>
            <a:r>
              <a:rPr dirty="0" sz="1450" spc="-55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la</a:t>
            </a:r>
            <a:r>
              <a:rPr dirty="0" sz="1450" spc="-40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recibes</a:t>
            </a:r>
            <a:r>
              <a:rPr dirty="0" sz="1450" spc="-55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como</a:t>
            </a:r>
            <a:r>
              <a:rPr dirty="0" sz="1450" spc="-30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spc="-25" b="1" i="1">
                <a:solidFill>
                  <a:srgbClr val="2C7939"/>
                </a:solidFill>
                <a:latin typeface="Calibri"/>
                <a:cs typeface="Calibri"/>
              </a:rPr>
              <a:t>la</a:t>
            </a:r>
            <a:endParaRPr sz="1450">
              <a:latin typeface="Calibri"/>
              <a:cs typeface="Calibri"/>
            </a:endParaRPr>
          </a:p>
          <a:p>
            <a:pPr marL="142240">
              <a:lnSpc>
                <a:spcPct val="100000"/>
              </a:lnSpc>
              <a:spcBef>
                <a:spcPts val="40"/>
              </a:spcBef>
            </a:pPr>
            <a:r>
              <a:rPr dirty="0" sz="1450" spc="-10" b="1" i="1">
                <a:solidFill>
                  <a:srgbClr val="2C7939"/>
                </a:solidFill>
                <a:latin typeface="Calibri"/>
                <a:cs typeface="Calibri"/>
              </a:rPr>
              <a:t>Palabra</a:t>
            </a:r>
            <a:r>
              <a:rPr dirty="0" sz="1450" spc="-30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viva</a:t>
            </a:r>
            <a:r>
              <a:rPr dirty="0" sz="1450" spc="-25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2C7939"/>
                </a:solidFill>
                <a:latin typeface="Calibri"/>
                <a:cs typeface="Calibri"/>
              </a:rPr>
              <a:t>de</a:t>
            </a:r>
            <a:r>
              <a:rPr dirty="0" sz="1450" spc="-50" b="1" i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450" spc="-20" b="1" i="1">
                <a:solidFill>
                  <a:srgbClr val="2C7939"/>
                </a:solidFill>
                <a:latin typeface="Calibri"/>
                <a:cs typeface="Calibri"/>
              </a:rPr>
              <a:t>Dios?</a:t>
            </a:r>
            <a:endParaRPr sz="145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64592" y="2478023"/>
            <a:ext cx="8783320" cy="901065"/>
            <a:chOff x="164592" y="2478023"/>
            <a:chExt cx="8783320" cy="901065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4592" y="2478023"/>
              <a:ext cx="8782812" cy="900684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260603" y="2539720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1A527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1A527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388620" y="2539720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366395" indent="-206375">
              <a:lnSpc>
                <a:spcPct val="100000"/>
              </a:lnSpc>
              <a:spcBef>
                <a:spcPts val="800"/>
              </a:spcBef>
              <a:buFont typeface="Cambria Math"/>
              <a:buChar char="◆"/>
              <a:tabLst>
                <a:tab pos="366395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¿Cuándo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fue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última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vez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Biblia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habló</a:t>
            </a:r>
            <a:r>
              <a:rPr dirty="0" sz="1200" spc="1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manera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tan</a:t>
            </a:r>
            <a:r>
              <a:rPr dirty="0" sz="1200" spc="1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directa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cambió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algo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concreto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vida?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¿Qué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pasó?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64592" y="3364991"/>
            <a:ext cx="8783320" cy="909955"/>
            <a:chOff x="164592" y="3364991"/>
            <a:chExt cx="8783320" cy="909955"/>
          </a:xfrm>
        </p:grpSpPr>
        <p:pic>
          <p:nvPicPr>
            <p:cNvPr id="17" name="object 1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4592" y="3364991"/>
              <a:ext cx="8782812" cy="909828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260603" y="3427475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1A527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1A527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388620" y="3427475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366395" indent="-206375">
              <a:lnSpc>
                <a:spcPct val="100000"/>
              </a:lnSpc>
              <a:spcBef>
                <a:spcPts val="819"/>
              </a:spcBef>
              <a:buFont typeface="Cambria Math"/>
              <a:buChar char="◆"/>
              <a:tabLst>
                <a:tab pos="366395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¿Qué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obstáculos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te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impiden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1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mayor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frecuencia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leer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estudiar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1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Biblia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profundidad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regularidad?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3" name="object 23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27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27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2C7939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1A527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2C7939"/>
          </a:solidFill>
          <a:ln w="12711">
            <a:solidFill>
              <a:srgbClr val="2C7939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1A5276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10160">
              <a:lnSpc>
                <a:spcPct val="100000"/>
              </a:lnSpc>
              <a:spcBef>
                <a:spcPts val="880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16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Biblia:</a:t>
            </a:r>
            <a:r>
              <a:rPr dirty="0" sz="1200" spc="1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autoridad</a:t>
            </a:r>
            <a:r>
              <a:rPr dirty="0" sz="1200" spc="9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viva</a:t>
            </a:r>
            <a:r>
              <a:rPr dirty="0" sz="1200" spc="7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50" b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endParaRPr sz="1200">
              <a:latin typeface="Calibri"/>
              <a:cs typeface="Calibri"/>
            </a:endParaRPr>
          </a:p>
          <a:p>
            <a:pPr algn="ctr" marL="10160">
              <a:lnSpc>
                <a:spcPct val="100000"/>
              </a:lnSpc>
              <a:spcBef>
                <a:spcPts val="75"/>
              </a:spcBef>
            </a:pP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poderosa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00660" marR="186690" indent="3175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Escritura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inspirada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por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útil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enseñar,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reprender,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corregir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adiestrar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justicia.</a:t>
            </a:r>
            <a:r>
              <a:rPr dirty="0" sz="1000" spc="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un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libro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ordinario: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Palabra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viva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que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discierne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los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pensamientos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del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corazón.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9525">
              <a:lnSpc>
                <a:spcPts val="1375"/>
              </a:lnSpc>
            </a:pPr>
            <a:r>
              <a:rPr dirty="0" sz="1150" b="1">
                <a:solidFill>
                  <a:srgbClr val="2C7939"/>
                </a:solidFill>
                <a:latin typeface="Calibri"/>
                <a:cs typeface="Calibri"/>
              </a:rPr>
              <a:t>2</a:t>
            </a:r>
            <a:r>
              <a:rPr dirty="0" sz="1150" spc="-5" b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2C7939"/>
                </a:solidFill>
                <a:latin typeface="Calibri"/>
                <a:cs typeface="Calibri"/>
              </a:rPr>
              <a:t>Timoteo</a:t>
            </a:r>
            <a:r>
              <a:rPr dirty="0" sz="1150" spc="-35" b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2C7939"/>
                </a:solidFill>
                <a:latin typeface="Calibri"/>
                <a:cs typeface="Calibri"/>
              </a:rPr>
              <a:t>3:15-17;</a:t>
            </a:r>
            <a:r>
              <a:rPr dirty="0" sz="1150" spc="-15" b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2C7939"/>
                </a:solidFill>
                <a:latin typeface="Calibri"/>
                <a:cs typeface="Calibri"/>
              </a:rPr>
              <a:t>Hebreos</a:t>
            </a:r>
            <a:endParaRPr sz="1150">
              <a:latin typeface="Calibri"/>
              <a:cs typeface="Calibri"/>
            </a:endParaRPr>
          </a:p>
          <a:p>
            <a:pPr algn="ctr" marL="14604">
              <a:lnSpc>
                <a:spcPts val="1375"/>
              </a:lnSpc>
            </a:pPr>
            <a:r>
              <a:rPr dirty="0" sz="1150" spc="-20" b="1">
                <a:solidFill>
                  <a:srgbClr val="2C7939"/>
                </a:solidFill>
                <a:latin typeface="Calibri"/>
                <a:cs typeface="Calibri"/>
              </a:rPr>
              <a:t>4:12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200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150" spc="-2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Tim.</a:t>
                      </a:r>
                      <a:r>
                        <a:rPr dirty="0" sz="1150" spc="-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3:15</a:t>
                      </a:r>
                      <a:r>
                        <a:rPr dirty="0" sz="1150" spc="27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Sabiduría</a:t>
                      </a:r>
                      <a:r>
                        <a:rPr dirty="0" sz="1150" spc="-4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conduce</a:t>
                      </a:r>
                      <a:r>
                        <a:rPr dirty="0" sz="1150" spc="-5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2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salvación:</a:t>
                      </a:r>
                      <a:r>
                        <a:rPr dirty="0" sz="1150" spc="-7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Sagradas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Escrituras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pueden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hacernos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sabios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salvación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mediante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Jesús.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Biblia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solo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informa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mente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transforma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corazón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hacia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20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150" spc="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Tim. </a:t>
                      </a:r>
                      <a:r>
                        <a:rPr dirty="0" sz="1150" spc="-1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3:16-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17</a:t>
                      </a:r>
                      <a:r>
                        <a:rPr dirty="0" sz="1150" spc="27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Inspirada</a:t>
                      </a:r>
                      <a:r>
                        <a:rPr dirty="0" sz="1150" spc="-4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4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útil:</a:t>
                      </a:r>
                      <a:r>
                        <a:rPr dirty="0" sz="1150" spc="-2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Escritura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inspirada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Dios</a:t>
                      </a:r>
                      <a:r>
                        <a:rPr dirty="0" sz="1150" spc="50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(theopneustos: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soplada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Dios)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sirve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enseñar,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reprender,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corregir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instruir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justicia,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equipando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completamente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creyente.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56896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Heb. 4:12</a:t>
                      </a:r>
                      <a:r>
                        <a:rPr dirty="0" sz="1150" spc="27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-4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penetra</a:t>
                      </a:r>
                      <a:r>
                        <a:rPr dirty="0" sz="1150" spc="-4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corazón:</a:t>
                      </a:r>
                      <a:r>
                        <a:rPr dirty="0" sz="1150" spc="4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 es viva,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eficaz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cortante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cualquier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espada.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Penetra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hasta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 íntimo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discierne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pensamientos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7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intenciones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corazón.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27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27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2C7939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1A527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2C7939"/>
          </a:solidFill>
          <a:ln w="12711">
            <a:solidFill>
              <a:srgbClr val="2C7939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1A5276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70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1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Biblia</a:t>
            </a:r>
            <a:r>
              <a:rPr dirty="0" sz="1200" spc="6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como</a:t>
            </a:r>
            <a:r>
              <a:rPr dirty="0" sz="1200" spc="8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verdad</a:t>
            </a:r>
            <a:r>
              <a:rPr dirty="0" sz="1200" spc="8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endParaRPr sz="1200">
              <a:latin typeface="Calibri"/>
              <a:cs typeface="Calibri"/>
            </a:endParaRPr>
          </a:p>
          <a:p>
            <a:pPr algn="ctr" marL="8255">
              <a:lnSpc>
                <a:spcPct val="100000"/>
              </a:lnSpc>
              <a:spcBef>
                <a:spcPts val="75"/>
              </a:spcBef>
            </a:pP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santifica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13360" marR="196215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Palabra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 verdad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plena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y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su</a:t>
            </a:r>
            <a:r>
              <a:rPr dirty="0" sz="1000" spc="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propósito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santificarnos: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transformar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nuestro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carácter, orientar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nuestras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decisiones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guardar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nuestro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corazón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de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la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contaminación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del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mundo.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7620">
              <a:lnSpc>
                <a:spcPct val="100000"/>
              </a:lnSpc>
            </a:pPr>
            <a:r>
              <a:rPr dirty="0" sz="1150" b="1">
                <a:solidFill>
                  <a:srgbClr val="2C7939"/>
                </a:solidFill>
                <a:latin typeface="Calibri"/>
                <a:cs typeface="Calibri"/>
              </a:rPr>
              <a:t>Juan</a:t>
            </a:r>
            <a:r>
              <a:rPr dirty="0" sz="1150" spc="-20" b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2C7939"/>
                </a:solidFill>
                <a:latin typeface="Calibri"/>
                <a:cs typeface="Calibri"/>
              </a:rPr>
              <a:t>17:17; </a:t>
            </a:r>
            <a:r>
              <a:rPr dirty="0" sz="1150" spc="-10" b="1">
                <a:solidFill>
                  <a:srgbClr val="2C7939"/>
                </a:solidFill>
                <a:latin typeface="Calibri"/>
                <a:cs typeface="Calibri"/>
              </a:rPr>
              <a:t>Salmo</a:t>
            </a:r>
            <a:r>
              <a:rPr dirty="0" sz="1150" spc="-20" b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2C7939"/>
                </a:solidFill>
                <a:latin typeface="Calibri"/>
                <a:cs typeface="Calibri"/>
              </a:rPr>
              <a:t>119:11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4432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Juan</a:t>
                      </a:r>
                      <a:r>
                        <a:rPr dirty="0" sz="1150" spc="-2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17:17</a:t>
                      </a:r>
                      <a:r>
                        <a:rPr dirty="0" sz="1150" spc="28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Santificados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verdad:</a:t>
                      </a:r>
                      <a:r>
                        <a:rPr dirty="0" sz="1150" spc="-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 oró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Padre: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'Santifícalos en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verdad;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verdad'.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Escritura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solo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informa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santifica: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separa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hace semejantes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286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Sal. 119:11</a:t>
                      </a:r>
                      <a:r>
                        <a:rPr dirty="0" sz="1150" spc="28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6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-3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guardada</a:t>
                      </a:r>
                      <a:r>
                        <a:rPr dirty="0" sz="1150" spc="-3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3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corazón:</a:t>
                      </a:r>
                      <a:r>
                        <a:rPr dirty="0" sz="1150" spc="-3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salmista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atesora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corazón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pecar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contra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él.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Memorizar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meditar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7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Escritura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construye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defensa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interna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frente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tentación.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83845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Efe.</a:t>
                      </a:r>
                      <a:r>
                        <a:rPr dirty="0" sz="1150" spc="-1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1:13</a:t>
                      </a:r>
                      <a:r>
                        <a:rPr dirty="0" sz="1150" spc="28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Espíritu</a:t>
                      </a:r>
                      <a:r>
                        <a:rPr dirty="0" sz="1150" spc="4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acompaña</a:t>
                      </a:r>
                      <a:r>
                        <a:rPr dirty="0" sz="1150" spc="-4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2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Palabra:</a:t>
                      </a:r>
                      <a:r>
                        <a:rPr dirty="0" sz="1150" spc="4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escuchar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creer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verdad,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Espíritu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Santo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actúa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creyente.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Biblia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Espíritu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trabajan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juntos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producir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fe,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transformación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certeza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salvación.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27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27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2C7939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1A527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2C7939"/>
          </a:solidFill>
          <a:ln w="12711">
            <a:solidFill>
              <a:srgbClr val="2C7939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1A5276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5080">
              <a:lnSpc>
                <a:spcPct val="100000"/>
              </a:lnSpc>
              <a:spcBef>
                <a:spcPts val="880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114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condición</a:t>
            </a:r>
            <a:r>
              <a:rPr dirty="0" sz="1200" spc="1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del</a:t>
            </a:r>
            <a:r>
              <a:rPr dirty="0" sz="1200" spc="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corazón</a:t>
            </a:r>
            <a:endParaRPr sz="1200">
              <a:latin typeface="Calibri"/>
              <a:cs typeface="Calibri"/>
            </a:endParaRPr>
          </a:p>
          <a:p>
            <a:pPr algn="ctr" marL="12065">
              <a:lnSpc>
                <a:spcPct val="100000"/>
              </a:lnSpc>
              <a:spcBef>
                <a:spcPts val="7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para</a:t>
            </a:r>
            <a:r>
              <a:rPr dirty="0" sz="1200" spc="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recibir</a:t>
            </a:r>
            <a:r>
              <a:rPr dirty="0" sz="1200" spc="1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Biblia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78765" marR="260985" indent="10795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basta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leer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Biblia;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necesitamos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recibirla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fe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corazón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abierto.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discernimiento espiritual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depende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nuestra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disposición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interior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frente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la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Palabra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Dios.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8890">
              <a:lnSpc>
                <a:spcPts val="1375"/>
              </a:lnSpc>
            </a:pPr>
            <a:r>
              <a:rPr dirty="0" sz="1150" b="1">
                <a:solidFill>
                  <a:srgbClr val="2C7939"/>
                </a:solidFill>
                <a:latin typeface="Calibri"/>
                <a:cs typeface="Calibri"/>
              </a:rPr>
              <a:t>1 Corintios</a:t>
            </a:r>
            <a:r>
              <a:rPr dirty="0" sz="1150" spc="-20" b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2C7939"/>
                </a:solidFill>
                <a:latin typeface="Calibri"/>
                <a:cs typeface="Calibri"/>
              </a:rPr>
              <a:t>2:14;</a:t>
            </a:r>
            <a:r>
              <a:rPr dirty="0" sz="1150" spc="-15" b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150" spc="-50" b="1">
                <a:solidFill>
                  <a:srgbClr val="2C7939"/>
                </a:solidFill>
                <a:latin typeface="Calibri"/>
                <a:cs typeface="Calibri"/>
              </a:rPr>
              <a:t>1</a:t>
            </a:r>
            <a:endParaRPr sz="1150">
              <a:latin typeface="Calibri"/>
              <a:cs typeface="Calibri"/>
            </a:endParaRPr>
          </a:p>
          <a:p>
            <a:pPr algn="ctr" marL="10795">
              <a:lnSpc>
                <a:spcPts val="1375"/>
              </a:lnSpc>
            </a:pPr>
            <a:r>
              <a:rPr dirty="0" sz="1150" b="1">
                <a:solidFill>
                  <a:srgbClr val="2C7939"/>
                </a:solidFill>
                <a:latin typeface="Calibri"/>
                <a:cs typeface="Calibri"/>
              </a:rPr>
              <a:t>Tesalonicenses</a:t>
            </a:r>
            <a:r>
              <a:rPr dirty="0" sz="1150" spc="-45" b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150" spc="-20" b="1">
                <a:solidFill>
                  <a:srgbClr val="2C7939"/>
                </a:solidFill>
                <a:latin typeface="Calibri"/>
                <a:cs typeface="Calibri"/>
              </a:rPr>
              <a:t>2:13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2355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50" spc="-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Cor.</a:t>
                      </a:r>
                      <a:r>
                        <a:rPr dirty="0" sz="1150" spc="-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2:14</a:t>
                      </a:r>
                      <a:r>
                        <a:rPr dirty="0" sz="1150" spc="2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natural</a:t>
                      </a:r>
                      <a:r>
                        <a:rPr dirty="0" sz="1150" spc="1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percibe</a:t>
                      </a:r>
                      <a:r>
                        <a:rPr dirty="0" sz="1150" spc="1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3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espiritual:</a:t>
                      </a:r>
                      <a:r>
                        <a:rPr dirty="0" sz="1150" spc="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hombre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natural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puede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comprender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cosas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Espíritu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porque se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disciernen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espiritualmente.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actitud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corazón determina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recibimos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Palabra.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238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50" spc="-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Tes.</a:t>
                      </a:r>
                      <a:r>
                        <a:rPr dirty="0" sz="1150" spc="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2:13</a:t>
                      </a:r>
                      <a:r>
                        <a:rPr dirty="0" sz="1150" spc="229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Recibida</a:t>
                      </a:r>
                      <a:r>
                        <a:rPr dirty="0" sz="1150" spc="-4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2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-4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Dios:</a:t>
                      </a:r>
                      <a:r>
                        <a:rPr dirty="0" sz="1150" spc="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Pablo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agradece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tesalonicenses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recibieron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humana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verdaderamente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es: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Dios,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actúa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eficazmente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creyentes.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23215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Sant.</a:t>
                      </a:r>
                      <a:r>
                        <a:rPr dirty="0" sz="1150" spc="-2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1:21-22</a:t>
                      </a:r>
                      <a:r>
                        <a:rPr dirty="0" sz="1150" spc="24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5" b="1" i="1">
                          <a:solidFill>
                            <a:srgbClr val="2C79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Receptores</a:t>
                      </a:r>
                      <a:r>
                        <a:rPr dirty="0" sz="1150" spc="-2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35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hacedores</a:t>
                      </a:r>
                      <a:r>
                        <a:rPr dirty="0" sz="1150" spc="-2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de la</a:t>
                      </a:r>
                      <a:r>
                        <a:rPr dirty="0" sz="1150" spc="1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1A5276"/>
                          </a:solidFill>
                          <a:latin typeface="Calibri"/>
                          <a:cs typeface="Calibri"/>
                        </a:rPr>
                        <a:t>Palabra: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Debemos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recibir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mansedumbre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implantada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hacedores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ella,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solo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oidores.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Leer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obedecer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lleva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autoengaño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espiritual.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27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27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2095" y="-2044"/>
            <a:ext cx="9152890" cy="672465"/>
            <a:chOff x="-2095" y="-2044"/>
            <a:chExt cx="9152890" cy="672465"/>
          </a:xfrm>
        </p:grpSpPr>
        <p:sp>
          <p:nvSpPr>
            <p:cNvPr id="4" name="object 4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0" y="658952"/>
                  </a:moveTo>
                  <a:lnTo>
                    <a:pt x="9139428" y="658952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658952"/>
                  </a:lnTo>
                  <a:close/>
                </a:path>
              </a:pathLst>
            </a:custGeom>
            <a:solidFill>
              <a:srgbClr val="8939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571" y="657219"/>
              <a:ext cx="9139555" cy="13335"/>
            </a:xfrm>
            <a:custGeom>
              <a:avLst/>
              <a:gdLst/>
              <a:ahLst/>
              <a:cxnLst/>
              <a:rect l="l" t="t" r="r" b="b"/>
              <a:pathLst>
                <a:path w="9139555" h="13334">
                  <a:moveTo>
                    <a:pt x="0" y="12711"/>
                  </a:moveTo>
                  <a:lnTo>
                    <a:pt x="9139428" y="12711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8939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9139428" y="0"/>
                  </a:moveTo>
                  <a:lnTo>
                    <a:pt x="0" y="0"/>
                  </a:lnTo>
                  <a:lnTo>
                    <a:pt x="0" y="658952"/>
                  </a:lnTo>
                </a:path>
              </a:pathLst>
            </a:custGeom>
            <a:ln w="12711">
              <a:solidFill>
                <a:srgbClr val="8939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3]</a:t>
            </a:r>
            <a:r>
              <a:rPr dirty="0" spc="250"/>
              <a:t> </a:t>
            </a:r>
            <a:r>
              <a:rPr dirty="0" spc="-10"/>
              <a:t>APLICA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3374009" y="224154"/>
            <a:ext cx="125349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—</a:t>
            </a:r>
            <a:r>
              <a:rPr dirty="0" sz="1050" spc="120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Reflexión</a:t>
            </a:r>
            <a:r>
              <a:rPr dirty="0" sz="1050" spc="75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C7EBD3"/>
                </a:solidFill>
                <a:latin typeface="Calibri"/>
                <a:cs typeface="Calibri"/>
              </a:rPr>
              <a:t>personal: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37160" y="713231"/>
            <a:ext cx="8837930" cy="1477010"/>
            <a:chOff x="137160" y="713231"/>
            <a:chExt cx="8837930" cy="1477010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713231"/>
              <a:ext cx="8837676" cy="1476756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361187" y="773429"/>
              <a:ext cx="8559165" cy="1327150"/>
            </a:xfrm>
            <a:custGeom>
              <a:avLst/>
              <a:gdLst/>
              <a:ahLst/>
              <a:cxnLst/>
              <a:rect l="l" t="t" r="r" b="b"/>
              <a:pathLst>
                <a:path w="8559165" h="1327150">
                  <a:moveTo>
                    <a:pt x="0" y="1327022"/>
                  </a:moveTo>
                  <a:lnTo>
                    <a:pt x="8558784" y="1327022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solidFill>
              <a:srgbClr val="FFEFE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33172" y="773429"/>
              <a:ext cx="8686800" cy="1327150"/>
            </a:xfrm>
            <a:custGeom>
              <a:avLst/>
              <a:gdLst/>
              <a:ahLst/>
              <a:cxnLst/>
              <a:rect l="l" t="t" r="r" b="b"/>
              <a:pathLst>
                <a:path w="8686800" h="1327150">
                  <a:moveTo>
                    <a:pt x="0" y="1327022"/>
                  </a:moveTo>
                  <a:lnTo>
                    <a:pt x="8686800" y="1327022"/>
                  </a:lnTo>
                  <a:lnTo>
                    <a:pt x="8686800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D39F6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128015" y="0"/>
                  </a:moveTo>
                  <a:lnTo>
                    <a:pt x="0" y="0"/>
                  </a:lnTo>
                  <a:lnTo>
                    <a:pt x="0" y="1327022"/>
                  </a:lnTo>
                  <a:lnTo>
                    <a:pt x="128015" y="1327022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8939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0" y="1327022"/>
                  </a:moveTo>
                  <a:lnTo>
                    <a:pt x="128015" y="1327022"/>
                  </a:lnTo>
                  <a:lnTo>
                    <a:pt x="128015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8939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pc="20"/>
              <a:t>✶</a:t>
            </a:r>
          </a:p>
          <a:p>
            <a:pPr marL="347345" marR="416559">
              <a:lnSpc>
                <a:spcPct val="100000"/>
              </a:lnSpc>
              <a:spcBef>
                <a:spcPts val="65"/>
              </a:spcBef>
            </a:pP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"Satanás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emplea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todo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artificio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posible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para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impedir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-6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los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hombres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obtengan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un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conocimiento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Biblia,</a:t>
            </a:r>
            <a:r>
              <a:rPr dirty="0" sz="1200" spc="-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pues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su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claro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lenguaje</a:t>
            </a:r>
            <a:r>
              <a:rPr dirty="0" sz="1200" spc="-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revela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sus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engaños.</a:t>
            </a:r>
            <a:r>
              <a:rPr dirty="0" sz="1200" spc="-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Sabe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poderosa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Palabra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lo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hace</a:t>
            </a:r>
            <a:r>
              <a:rPr dirty="0" sz="1200" spc="-6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impotente."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</a:pPr>
            <a:r>
              <a:rPr dirty="0" sz="1000" i="1">
                <a:latin typeface="Calibri"/>
                <a:cs typeface="Calibri"/>
              </a:rPr>
              <a:t>—</a:t>
            </a:r>
            <a:r>
              <a:rPr dirty="0" sz="1000" spc="-2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Elena</a:t>
            </a:r>
            <a:r>
              <a:rPr dirty="0" sz="1000" spc="-3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</a:t>
            </a:r>
            <a:r>
              <a:rPr dirty="0" sz="1000" spc="10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White,</a:t>
            </a:r>
            <a:r>
              <a:rPr dirty="0" sz="1000" spc="-5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</a:t>
            </a:r>
            <a:r>
              <a:rPr dirty="0" sz="1000" spc="-3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conflicto</a:t>
            </a:r>
            <a:r>
              <a:rPr dirty="0" sz="1000" spc="-3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</a:t>
            </a:r>
            <a:r>
              <a:rPr dirty="0" sz="1000" spc="1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los</a:t>
            </a:r>
            <a:r>
              <a:rPr dirty="0" sz="1000" spc="2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siglos,</a:t>
            </a:r>
            <a:r>
              <a:rPr dirty="0" sz="1000" spc="20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p.</a:t>
            </a:r>
            <a:r>
              <a:rPr dirty="0" sz="1000" spc="-50" i="1">
                <a:latin typeface="Calibri"/>
                <a:cs typeface="Calibri"/>
              </a:rPr>
              <a:t> </a:t>
            </a:r>
            <a:r>
              <a:rPr dirty="0" sz="1000" spc="-25" i="1">
                <a:latin typeface="Calibri"/>
                <a:cs typeface="Calibri"/>
              </a:rPr>
              <a:t>651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37160" y="2093975"/>
            <a:ext cx="8837930" cy="2729865"/>
            <a:chOff x="137160" y="2093975"/>
            <a:chExt cx="8837930" cy="2729865"/>
          </a:xfrm>
        </p:grpSpPr>
        <p:pic>
          <p:nvPicPr>
            <p:cNvPr id="17" name="object 1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2093975"/>
              <a:ext cx="8837676" cy="982980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160" y="2962655"/>
              <a:ext cx="8837676" cy="992123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361187" y="3024784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FFEFE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33172" y="3024784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8939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7160" y="3831335"/>
              <a:ext cx="8837676" cy="992124"/>
            </a:xfrm>
            <a:prstGeom prst="rect">
              <a:avLst/>
            </a:prstGeom>
          </p:spPr>
        </p:pic>
      </p:grpSp>
      <p:grpSp>
        <p:nvGrpSpPr>
          <p:cNvPr id="22" name="object 22" descr=""/>
          <p:cNvGrpSpPr/>
          <p:nvPr/>
        </p:nvGrpSpPr>
        <p:grpSpPr>
          <a:xfrm>
            <a:off x="233172" y="3894239"/>
            <a:ext cx="8686800" cy="833119"/>
            <a:chOff x="233172" y="3894239"/>
            <a:chExt cx="8686800" cy="833119"/>
          </a:xfrm>
        </p:grpSpPr>
        <p:sp>
          <p:nvSpPr>
            <p:cNvPr id="23" name="object 23" descr=""/>
            <p:cNvSpPr/>
            <p:nvPr/>
          </p:nvSpPr>
          <p:spPr>
            <a:xfrm>
              <a:off x="361188" y="3894239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233172" y="3894239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893900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226816" y="2148986"/>
          <a:ext cx="8776335" cy="2571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270"/>
                <a:gridCol w="8559165"/>
              </a:tblGrid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893900"/>
                      </a:solidFill>
                      <a:prstDash val="solid"/>
                    </a:lnL>
                    <a:lnR w="12700">
                      <a:solidFill>
                        <a:srgbClr val="893900"/>
                      </a:solidFill>
                      <a:prstDash val="solid"/>
                    </a:lnR>
                    <a:lnT w="12700">
                      <a:solidFill>
                        <a:srgbClr val="893900"/>
                      </a:solidFill>
                      <a:prstDash val="solid"/>
                    </a:lnT>
                    <a:lnB w="12700">
                      <a:solidFill>
                        <a:srgbClr val="D39F6A"/>
                      </a:solidFill>
                      <a:prstDash val="solid"/>
                    </a:lnB>
                    <a:solidFill>
                      <a:srgbClr val="893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dirty="0" sz="1300" b="1">
                          <a:solidFill>
                            <a:srgbClr val="893900"/>
                          </a:solidFill>
                          <a:latin typeface="Calibri"/>
                          <a:cs typeface="Calibri"/>
                        </a:rPr>
                        <a:t>1.</a:t>
                      </a:r>
                      <a:r>
                        <a:rPr dirty="0" sz="1300" spc="455" b="1">
                          <a:solidFill>
                            <a:srgbClr val="8939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¿Cuándo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fue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última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vez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Biblia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reprendió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1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corrigió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algo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1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vida?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¿Cómo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respondiste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esa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893900"/>
                      </a:solidFill>
                      <a:prstDash val="solid"/>
                    </a:lnL>
                    <a:lnR w="12700">
                      <a:solidFill>
                        <a:srgbClr val="D39F6A"/>
                      </a:solidFill>
                      <a:prstDash val="solid"/>
                    </a:lnR>
                    <a:lnT w="12700">
                      <a:solidFill>
                        <a:srgbClr val="D39F6A"/>
                      </a:solidFill>
                      <a:prstDash val="solid"/>
                    </a:lnT>
                    <a:lnB w="12700">
                      <a:solidFill>
                        <a:srgbClr val="D39F6A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69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893900"/>
                      </a:solidFill>
                      <a:prstDash val="solid"/>
                    </a:lnL>
                    <a:lnR w="12700">
                      <a:solidFill>
                        <a:srgbClr val="893900"/>
                      </a:solidFill>
                      <a:prstDash val="solid"/>
                    </a:lnR>
                    <a:lnT w="12700">
                      <a:solidFill>
                        <a:srgbClr val="893900"/>
                      </a:solidFill>
                      <a:prstDash val="solid"/>
                    </a:lnT>
                    <a:lnB w="12700">
                      <a:solidFill>
                        <a:srgbClr val="893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dirty="0" sz="1300" b="1">
                          <a:solidFill>
                            <a:srgbClr val="893900"/>
                          </a:solidFill>
                          <a:latin typeface="Calibri"/>
                          <a:cs typeface="Calibri"/>
                        </a:rPr>
                        <a:t>2.</a:t>
                      </a:r>
                      <a:r>
                        <a:rPr dirty="0" sz="1300" spc="445" b="1">
                          <a:solidFill>
                            <a:srgbClr val="8939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¿Hay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alguna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promesa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enseñanza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bíblica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hayas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memorizado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haya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sostenido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momento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prueba?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¿Cuál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fue?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270">
                    <a:lnL w="12700">
                      <a:solidFill>
                        <a:srgbClr val="893900"/>
                      </a:solidFill>
                      <a:prstDash val="solid"/>
                    </a:lnL>
                    <a:lnR w="12700">
                      <a:solidFill>
                        <a:srgbClr val="D39F6A"/>
                      </a:solidFill>
                      <a:prstDash val="solid"/>
                    </a:lnR>
                    <a:lnT w="12700">
                      <a:solidFill>
                        <a:srgbClr val="D39F6A"/>
                      </a:solidFill>
                      <a:prstDash val="solid"/>
                    </a:lnT>
                    <a:lnB w="12700">
                      <a:solidFill>
                        <a:srgbClr val="D39F6A"/>
                      </a:solidFill>
                      <a:prstDash val="solid"/>
                    </a:lnB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893900"/>
                      </a:solidFill>
                      <a:prstDash val="solid"/>
                    </a:lnL>
                    <a:lnR w="12700">
                      <a:solidFill>
                        <a:srgbClr val="893900"/>
                      </a:solidFill>
                      <a:prstDash val="solid"/>
                    </a:lnR>
                    <a:lnT w="12700">
                      <a:solidFill>
                        <a:srgbClr val="893900"/>
                      </a:solidFill>
                      <a:prstDash val="solid"/>
                    </a:lnT>
                    <a:lnB w="12700">
                      <a:solidFill>
                        <a:srgbClr val="8939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00" b="1">
                          <a:solidFill>
                            <a:srgbClr val="893900"/>
                          </a:solidFill>
                          <a:latin typeface="Calibri"/>
                          <a:cs typeface="Calibri"/>
                        </a:rPr>
                        <a:t>3.</a:t>
                      </a:r>
                      <a:r>
                        <a:rPr dirty="0" sz="1300" spc="495" b="1">
                          <a:solidFill>
                            <a:srgbClr val="8939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¿Con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qué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actitud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abres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Biblia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habitualmente: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expectativa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hable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simple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cumplimiento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hábito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religioso?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12700">
                      <a:solidFill>
                        <a:srgbClr val="893900"/>
                      </a:solidFill>
                      <a:prstDash val="solid"/>
                    </a:lnL>
                    <a:lnR w="12700">
                      <a:solidFill>
                        <a:srgbClr val="D39F6A"/>
                      </a:solidFill>
                      <a:prstDash val="solid"/>
                    </a:lnR>
                    <a:lnT w="12700">
                      <a:solidFill>
                        <a:srgbClr val="D39F6A"/>
                      </a:solidFill>
                      <a:prstDash val="solid"/>
                    </a:lnT>
                    <a:lnB w="12700">
                      <a:solidFill>
                        <a:srgbClr val="D39F6A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26" name="object 26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7" name="object 27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27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27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1A527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947656" y="-1783"/>
            <a:ext cx="2202815" cy="2026285"/>
            <a:chOff x="6947656" y="-1783"/>
            <a:chExt cx="2202815" cy="2026285"/>
          </a:xfrm>
        </p:grpSpPr>
        <p:sp>
          <p:nvSpPr>
            <p:cNvPr id="4" name="object 4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0" y="2013458"/>
                  </a:moveTo>
                  <a:lnTo>
                    <a:pt x="2189987" y="2013458"/>
                  </a:lnTo>
                  <a:lnTo>
                    <a:pt x="2189987" y="0"/>
                  </a:lnTo>
                  <a:lnTo>
                    <a:pt x="0" y="0"/>
                  </a:lnTo>
                  <a:lnTo>
                    <a:pt x="0" y="2013458"/>
                  </a:lnTo>
                  <a:close/>
                </a:path>
              </a:pathLst>
            </a:custGeom>
            <a:solidFill>
              <a:srgbClr val="2C7939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801100" y="2018029"/>
              <a:ext cx="342900" cy="0"/>
            </a:xfrm>
            <a:custGeom>
              <a:avLst/>
              <a:gdLst/>
              <a:ahLst/>
              <a:cxnLst/>
              <a:rect l="l" t="t" r="r" b="b"/>
              <a:pathLst>
                <a:path w="342900" h="0">
                  <a:moveTo>
                    <a:pt x="0" y="0"/>
                  </a:moveTo>
                  <a:lnTo>
                    <a:pt x="342899" y="0"/>
                  </a:lnTo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2189987" y="0"/>
                  </a:moveTo>
                  <a:lnTo>
                    <a:pt x="0" y="0"/>
                  </a:lnTo>
                  <a:lnTo>
                    <a:pt x="0" y="2013458"/>
                  </a:lnTo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-6667" y="803325"/>
            <a:ext cx="8814435" cy="4351655"/>
            <a:chOff x="-6667" y="803325"/>
            <a:chExt cx="8814435" cy="4351655"/>
          </a:xfrm>
        </p:grpSpPr>
        <p:sp>
          <p:nvSpPr>
            <p:cNvPr id="8" name="object 8" descr=""/>
            <p:cNvSpPr/>
            <p:nvPr/>
          </p:nvSpPr>
          <p:spPr>
            <a:xfrm>
              <a:off x="0" y="3299397"/>
              <a:ext cx="1605280" cy="1510665"/>
            </a:xfrm>
            <a:custGeom>
              <a:avLst/>
              <a:gdLst/>
              <a:ahLst/>
              <a:cxnLst/>
              <a:rect l="l" t="t" r="r" b="b"/>
              <a:pathLst>
                <a:path w="1605280" h="1510664">
                  <a:moveTo>
                    <a:pt x="0" y="1510049"/>
                  </a:moveTo>
                  <a:lnTo>
                    <a:pt x="1604772" y="1510049"/>
                  </a:lnTo>
                  <a:lnTo>
                    <a:pt x="1604772" y="0"/>
                  </a:lnTo>
                  <a:lnTo>
                    <a:pt x="0" y="0"/>
                  </a:lnTo>
                  <a:lnTo>
                    <a:pt x="0" y="1510049"/>
                  </a:lnTo>
                  <a:close/>
                </a:path>
              </a:pathLst>
            </a:custGeom>
            <a:solidFill>
              <a:srgbClr val="2C7939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3299397"/>
              <a:ext cx="1605280" cy="1849120"/>
            </a:xfrm>
            <a:custGeom>
              <a:avLst/>
              <a:gdLst/>
              <a:ahLst/>
              <a:cxnLst/>
              <a:rect l="l" t="t" r="r" b="b"/>
              <a:pathLst>
                <a:path w="1605280" h="1849120">
                  <a:moveTo>
                    <a:pt x="1604771" y="1848673"/>
                  </a:moveTo>
                  <a:lnTo>
                    <a:pt x="160477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118872" y="0"/>
                  </a:moveTo>
                  <a:lnTo>
                    <a:pt x="0" y="0"/>
                  </a:lnTo>
                  <a:lnTo>
                    <a:pt x="0" y="3889629"/>
                  </a:lnTo>
                  <a:lnTo>
                    <a:pt x="118872" y="388962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2C79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0" y="3889629"/>
                  </a:moveTo>
                  <a:lnTo>
                    <a:pt x="118872" y="388962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3889629"/>
                  </a:lnTo>
                  <a:close/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2C79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345688" y="254489"/>
            <a:ext cx="2756535" cy="452120"/>
          </a:xfrm>
          <a:prstGeom prst="rect">
            <a:avLst/>
          </a:prstGeom>
          <a:solidFill>
            <a:srgbClr val="2C7939"/>
          </a:solidFill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509270">
              <a:lnSpc>
                <a:spcPct val="100000"/>
              </a:lnSpc>
            </a:pP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[FASE</a:t>
            </a:r>
            <a:r>
              <a:rPr dirty="0" sz="1050" spc="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4]</a:t>
            </a:r>
            <a:r>
              <a:rPr dirty="0" sz="1050" spc="2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CREA</a:t>
            </a:r>
            <a:r>
              <a:rPr dirty="0" sz="1050" spc="2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050" spc="-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dirty="0" sz="105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DECISIÓN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646302" y="903223"/>
            <a:ext cx="34137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Marca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tu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respuesta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honesta</a:t>
            </a:r>
            <a:r>
              <a:rPr dirty="0" sz="1350" spc="35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50" spc="3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spc="-10" b="0" i="1">
                <a:solidFill>
                  <a:srgbClr val="D0E3F5"/>
                </a:solidFill>
                <a:latin typeface="Calibri"/>
                <a:cs typeface="Calibri"/>
              </a:rPr>
              <a:t>semana: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14984" y="150768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8989" y="1617471"/>
            <a:ext cx="6427470" cy="21272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leeré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Biblia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menos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15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minutos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diarios</a:t>
            </a:r>
            <a:r>
              <a:rPr dirty="0" sz="1200" spc="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oración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previa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pidiendo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discernimiento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58989" y="1810448"/>
            <a:ext cx="667385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espiritual.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971535" y="172116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2C7939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2C7939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2C7939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2C7939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564832" y="2377503"/>
            <a:ext cx="8242934" cy="1010919"/>
            <a:chOff x="564832" y="2377503"/>
            <a:chExt cx="8242934" cy="1010919"/>
          </a:xfrm>
        </p:grpSpPr>
        <p:sp>
          <p:nvSpPr>
            <p:cNvPr id="23" name="object 23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E8F5EA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676"/>
                  </a:lnTo>
                  <a:lnTo>
                    <a:pt x="28229" y="232868"/>
                  </a:lnTo>
                  <a:lnTo>
                    <a:pt x="59900" y="264580"/>
                  </a:lnTo>
                  <a:lnTo>
                    <a:pt x="100062" y="285387"/>
                  </a:lnTo>
                  <a:lnTo>
                    <a:pt x="146304" y="292862"/>
                  </a:lnTo>
                  <a:lnTo>
                    <a:pt x="192545" y="285387"/>
                  </a:lnTo>
                  <a:lnTo>
                    <a:pt x="232707" y="264580"/>
                  </a:lnTo>
                  <a:lnTo>
                    <a:pt x="264378" y="232868"/>
                  </a:lnTo>
                  <a:lnTo>
                    <a:pt x="285148" y="192676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2C79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676"/>
                  </a:lnTo>
                  <a:lnTo>
                    <a:pt x="264378" y="232868"/>
                  </a:lnTo>
                  <a:lnTo>
                    <a:pt x="232707" y="264580"/>
                  </a:lnTo>
                  <a:lnTo>
                    <a:pt x="192545" y="285387"/>
                  </a:lnTo>
                  <a:lnTo>
                    <a:pt x="146304" y="292862"/>
                  </a:lnTo>
                  <a:lnTo>
                    <a:pt x="100062" y="285387"/>
                  </a:lnTo>
                  <a:lnTo>
                    <a:pt x="59900" y="264580"/>
                  </a:lnTo>
                  <a:lnTo>
                    <a:pt x="28229" y="232868"/>
                  </a:lnTo>
                  <a:lnTo>
                    <a:pt x="7459" y="192676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814984" y="256305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158989" y="2768345"/>
            <a:ext cx="6384925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Memorizaré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</a:t>
            </a:r>
            <a:r>
              <a:rPr dirty="0" sz="1200" spc="1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versículo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Señor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use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para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hablarme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compartiré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alguien.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7971535" y="277653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2C7939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2C7939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2C7939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2C7939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564832" y="3429952"/>
            <a:ext cx="8242934" cy="1010919"/>
            <a:chOff x="564832" y="3429952"/>
            <a:chExt cx="8242934" cy="1010919"/>
          </a:xfrm>
        </p:grpSpPr>
        <p:sp>
          <p:nvSpPr>
            <p:cNvPr id="31" name="object 31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2C79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 descr=""/>
          <p:cNvSpPr txBox="1"/>
          <p:nvPr/>
        </p:nvSpPr>
        <p:spPr>
          <a:xfrm>
            <a:off x="814984" y="361842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158989" y="3823677"/>
            <a:ext cx="5964555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Identificaré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área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vida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donde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necesito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obedecer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lo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Biblia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me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mostrado.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7971535" y="3831246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0815" indent="-158115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0815" algn="l"/>
              </a:tabLst>
            </a:pPr>
            <a:r>
              <a:rPr dirty="0" sz="1150" b="1">
                <a:solidFill>
                  <a:srgbClr val="2C7939"/>
                </a:solidFill>
                <a:latin typeface="Calibri"/>
                <a:cs typeface="Calibri"/>
              </a:rPr>
              <a:t>Sí</a:t>
            </a:r>
            <a:r>
              <a:rPr dirty="0" sz="1150" spc="265" b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2C7939"/>
                </a:solidFill>
                <a:latin typeface="Segoe UI Symbol"/>
                <a:cs typeface="Segoe UI Symbol"/>
              </a:rPr>
              <a:t>☐</a:t>
            </a:r>
            <a:r>
              <a:rPr dirty="0" sz="1150" spc="-75" b="1">
                <a:solidFill>
                  <a:srgbClr val="2C7939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2C7939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39" name="object 3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27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27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1A527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7176256" y="-1783"/>
            <a:ext cx="1974214" cy="3079115"/>
            <a:chOff x="7176256" y="-1783"/>
            <a:chExt cx="1974214" cy="3079115"/>
          </a:xfrm>
        </p:grpSpPr>
        <p:sp>
          <p:nvSpPr>
            <p:cNvPr id="4" name="object 4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0" y="1830451"/>
                  </a:moveTo>
                  <a:lnTo>
                    <a:pt x="1961387" y="183045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830451"/>
                  </a:lnTo>
                  <a:close/>
                </a:path>
              </a:pathLst>
            </a:custGeom>
            <a:solidFill>
              <a:srgbClr val="2C7939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82612" y="1828667"/>
              <a:ext cx="1961514" cy="13335"/>
            </a:xfrm>
            <a:custGeom>
              <a:avLst/>
              <a:gdLst/>
              <a:ahLst/>
              <a:cxnLst/>
              <a:rect l="l" t="t" r="r" b="b"/>
              <a:pathLst>
                <a:path w="1961515" h="13335">
                  <a:moveTo>
                    <a:pt x="0" y="12711"/>
                  </a:moveTo>
                  <a:lnTo>
                    <a:pt x="1961387" y="1271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2C79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1961387" y="0"/>
                  </a:moveTo>
                  <a:lnTo>
                    <a:pt x="0" y="0"/>
                  </a:lnTo>
                  <a:lnTo>
                    <a:pt x="0" y="1830451"/>
                  </a:lnTo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0" y="1372870"/>
                  </a:moveTo>
                  <a:lnTo>
                    <a:pt x="1321307" y="1372870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372870"/>
                  </a:lnTo>
                  <a:close/>
                </a:path>
              </a:pathLst>
            </a:custGeom>
            <a:solidFill>
              <a:srgbClr val="2C7939">
                <a:alpha val="2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822692" y="3064123"/>
              <a:ext cx="1321435" cy="13335"/>
            </a:xfrm>
            <a:custGeom>
              <a:avLst/>
              <a:gdLst/>
              <a:ahLst/>
              <a:cxnLst/>
              <a:rect l="l" t="t" r="r" b="b"/>
              <a:pathLst>
                <a:path w="1321434" h="13335">
                  <a:moveTo>
                    <a:pt x="0" y="12711"/>
                  </a:moveTo>
                  <a:lnTo>
                    <a:pt x="1321307" y="12711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2C79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1321307" y="0"/>
                  </a:moveTo>
                  <a:lnTo>
                    <a:pt x="0" y="0"/>
                  </a:lnTo>
                  <a:lnTo>
                    <a:pt x="0" y="1372870"/>
                  </a:lnTo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355" y="3521856"/>
            <a:ext cx="1892300" cy="1632585"/>
            <a:chOff x="-6355" y="3521856"/>
            <a:chExt cx="1892300" cy="1632585"/>
          </a:xfrm>
        </p:grpSpPr>
        <p:sp>
          <p:nvSpPr>
            <p:cNvPr id="11" name="object 11" descr=""/>
            <p:cNvSpPr/>
            <p:nvPr/>
          </p:nvSpPr>
          <p:spPr>
            <a:xfrm>
              <a:off x="0" y="3528212"/>
              <a:ext cx="1879600" cy="1281430"/>
            </a:xfrm>
            <a:custGeom>
              <a:avLst/>
              <a:gdLst/>
              <a:ahLst/>
              <a:cxnLst/>
              <a:rect l="l" t="t" r="r" b="b"/>
              <a:pathLst>
                <a:path w="1879600" h="1281429">
                  <a:moveTo>
                    <a:pt x="0" y="1281234"/>
                  </a:moveTo>
                  <a:lnTo>
                    <a:pt x="1879091" y="1281234"/>
                  </a:lnTo>
                  <a:lnTo>
                    <a:pt x="1879091" y="0"/>
                  </a:lnTo>
                  <a:lnTo>
                    <a:pt x="0" y="0"/>
                  </a:lnTo>
                  <a:lnTo>
                    <a:pt x="0" y="1281234"/>
                  </a:lnTo>
                  <a:close/>
                </a:path>
              </a:pathLst>
            </a:custGeom>
            <a:solidFill>
              <a:srgbClr val="2C7939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28212"/>
              <a:ext cx="1879600" cy="1619885"/>
            </a:xfrm>
            <a:custGeom>
              <a:avLst/>
              <a:gdLst/>
              <a:ahLst/>
              <a:cxnLst/>
              <a:rect l="l" t="t" r="r" b="b"/>
              <a:pathLst>
                <a:path w="1879600" h="1619885">
                  <a:moveTo>
                    <a:pt x="1879091" y="1619859"/>
                  </a:moveTo>
                  <a:lnTo>
                    <a:pt x="187909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437128" y="1004945"/>
            <a:ext cx="132080" cy="2438400"/>
            <a:chOff x="437128" y="1004945"/>
            <a:chExt cx="132080" cy="2438400"/>
          </a:xfrm>
        </p:grpSpPr>
        <p:sp>
          <p:nvSpPr>
            <p:cNvPr id="14" name="object 14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118872" y="0"/>
                  </a:moveTo>
                  <a:lnTo>
                    <a:pt x="0" y="0"/>
                  </a:lnTo>
                  <a:lnTo>
                    <a:pt x="0" y="2425319"/>
                  </a:lnTo>
                  <a:lnTo>
                    <a:pt x="118872" y="242531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2C79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0" y="2425319"/>
                  </a:moveTo>
                  <a:lnTo>
                    <a:pt x="118872" y="242531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25319"/>
                  </a:lnTo>
                  <a:close/>
                </a:path>
              </a:pathLst>
            </a:custGeom>
            <a:ln w="12711">
              <a:solidFill>
                <a:srgbClr val="2C79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737743" y="942352"/>
            <a:ext cx="2788920" cy="112585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7200" spc="-20"/>
              <a:t>Gracias</a:t>
            </a:r>
            <a:endParaRPr sz="7200"/>
          </a:p>
        </p:txBody>
      </p:sp>
      <p:sp>
        <p:nvSpPr>
          <p:cNvPr id="17" name="object 17" descr=""/>
          <p:cNvSpPr txBox="1"/>
          <p:nvPr/>
        </p:nvSpPr>
        <p:spPr>
          <a:xfrm>
            <a:off x="737743" y="2531236"/>
            <a:ext cx="2529840" cy="88709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200" spc="-30" b="1">
                <a:solidFill>
                  <a:srgbClr val="2C7939"/>
                </a:solidFill>
                <a:latin typeface="Calibri"/>
                <a:cs typeface="Calibri"/>
              </a:rPr>
              <a:t>Dr.</a:t>
            </a:r>
            <a:r>
              <a:rPr dirty="0" sz="2200" spc="-85" b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2C7939"/>
                </a:solidFill>
                <a:latin typeface="Calibri"/>
                <a:cs typeface="Calibri"/>
              </a:rPr>
              <a:t>Tito</a:t>
            </a:r>
            <a:r>
              <a:rPr dirty="0" sz="2200" spc="-50" b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2C7939"/>
                </a:solidFill>
                <a:latin typeface="Calibri"/>
                <a:cs typeface="Calibri"/>
              </a:rPr>
              <a:t>Goicochea</a:t>
            </a:r>
            <a:r>
              <a:rPr dirty="0" sz="2200" spc="-85" b="1">
                <a:solidFill>
                  <a:srgbClr val="2C7939"/>
                </a:solidFill>
                <a:latin typeface="Calibri"/>
                <a:cs typeface="Calibri"/>
              </a:rPr>
              <a:t> </a:t>
            </a:r>
            <a:r>
              <a:rPr dirty="0" sz="2200" spc="-25" b="1">
                <a:solidFill>
                  <a:srgbClr val="2C7939"/>
                </a:solidFill>
                <a:latin typeface="Calibri"/>
                <a:cs typeface="Calibri"/>
              </a:rPr>
              <a:t>M.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NEED</a:t>
            </a:r>
            <a:r>
              <a:rPr dirty="0" sz="1550" spc="8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-</a:t>
            </a:r>
            <a:r>
              <a:rPr dirty="0" sz="15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spc="-25" i="1">
                <a:solidFill>
                  <a:srgbClr val="D0E3F5"/>
                </a:solidFill>
                <a:latin typeface="Calibri"/>
                <a:cs typeface="Calibri"/>
              </a:rPr>
              <a:t>DSA</a:t>
            </a:r>
            <a:endParaRPr sz="1550">
              <a:latin typeface="Calibri"/>
              <a:cs typeface="Calibri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19" name="object 1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1A527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1A527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Dr. Tito Goicochea M.</dc:creator>
  <dc:subject>PptxGenJS Presentation</dc:subject>
  <dc:title>Lección 4 · EL ROL DE LA BIBLIA</dc:title>
  <dcterms:created xsi:type="dcterms:W3CDTF">2026-03-30T15:50:15Z</dcterms:created>
  <dcterms:modified xsi:type="dcterms:W3CDTF">2026-03-30T15:50:15Z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2026-03-15T00:00:00Z</vt:filetime>
  </property>
  <property fmtid="{D5CDD505-2E9C-101B-9397-08002B2CF9AE}" pid="3" name="LastSaved">
    <vt:filetime>2026-03-30T00:00:00Z</vt:filetime>
  </property>
</Properties>
</file>