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A396B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1A396B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1A5C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30870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A396B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B8850A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B8850A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B8850A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8991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B8850A"/>
                </a:solidFill>
              </a:rPr>
              <a:t>L</a:t>
            </a:r>
            <a:r>
              <a:rPr dirty="0" sz="1350" spc="-9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e</a:t>
            </a:r>
            <a:r>
              <a:rPr dirty="0" sz="1350" spc="-130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c</a:t>
            </a:r>
            <a:r>
              <a:rPr dirty="0" sz="1350" spc="-8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c</a:t>
            </a:r>
            <a:r>
              <a:rPr dirty="0" sz="1350" spc="-8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i</a:t>
            </a:r>
            <a:r>
              <a:rPr dirty="0" sz="1350" spc="-6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ó</a:t>
            </a:r>
            <a:r>
              <a:rPr dirty="0" sz="1350" spc="-10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n</a:t>
            </a:r>
            <a:r>
              <a:rPr dirty="0" sz="1350" spc="409">
                <a:solidFill>
                  <a:srgbClr val="B8850A"/>
                </a:solidFill>
              </a:rPr>
              <a:t> </a:t>
            </a:r>
            <a:r>
              <a:rPr dirty="0" sz="1350" spc="-50">
                <a:solidFill>
                  <a:srgbClr val="B8850A"/>
                </a:solidFill>
              </a:rPr>
              <a:t>3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205369"/>
            <a:ext cx="6906895" cy="12280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4050" spc="120" b="1">
                <a:solidFill>
                  <a:srgbClr val="FFFFFF"/>
                </a:solidFill>
                <a:latin typeface="Calibri"/>
                <a:cs typeface="Calibri"/>
              </a:rPr>
              <a:t>ORGULLO</a:t>
            </a:r>
            <a:r>
              <a:rPr dirty="0" sz="4050" spc="37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50" spc="110" b="1">
                <a:solidFill>
                  <a:srgbClr val="FFFFFF"/>
                </a:solidFill>
                <a:latin typeface="Calibri"/>
                <a:cs typeface="Calibri"/>
              </a:rPr>
              <a:t>VERSUS</a:t>
            </a:r>
            <a:r>
              <a:rPr dirty="0" sz="4050" spc="3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50" spc="120" b="1">
                <a:solidFill>
                  <a:srgbClr val="FFFFFF"/>
                </a:solidFill>
                <a:latin typeface="Calibri"/>
                <a:cs typeface="Calibri"/>
              </a:rPr>
              <a:t>HUMILDAD</a:t>
            </a:r>
            <a:endParaRPr sz="4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5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18</a:t>
            </a:r>
            <a:r>
              <a:rPr dirty="0" sz="13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abril</a:t>
            </a:r>
            <a:r>
              <a:rPr dirty="0" sz="13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927921"/>
            <a:ext cx="6021070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B8850A"/>
                </a:solidFill>
                <a:latin typeface="Calibri"/>
                <a:cs typeface="Calibri"/>
              </a:rPr>
              <a:t>Para</a:t>
            </a:r>
            <a:r>
              <a:rPr dirty="0" sz="900" spc="-40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B8850A"/>
                </a:solidFill>
                <a:latin typeface="Calibri"/>
                <a:cs typeface="Calibri"/>
              </a:rPr>
              <a:t>memorizar:</a:t>
            </a:r>
            <a:r>
              <a:rPr dirty="0" sz="900" spc="-1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"El</a:t>
            </a:r>
            <a:r>
              <a:rPr dirty="0" sz="1150" spc="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se</a:t>
            </a:r>
            <a:r>
              <a:rPr dirty="0" sz="1150" spc="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enaltece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será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humillado;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150" spc="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se</a:t>
            </a:r>
            <a:r>
              <a:rPr dirty="0" sz="1150" spc="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humilla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será enaltecido."</a:t>
            </a:r>
            <a:r>
              <a:rPr dirty="0" sz="1150" spc="30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Lucas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14:11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FFF8E0"/>
          </a:solidFill>
          <a:ln w="12711">
            <a:solidFill>
              <a:srgbClr val="B8850A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1A5C36"/>
                </a:solidFill>
                <a:latin typeface="Calibri"/>
                <a:cs typeface="Calibri"/>
              </a:rPr>
              <a:t>GPS:</a:t>
            </a:r>
            <a:r>
              <a:rPr dirty="0" sz="1550" spc="315" b="1">
                <a:solidFill>
                  <a:srgbClr val="1A5C36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¿De</a:t>
            </a:r>
            <a:r>
              <a:rPr dirty="0" sz="1450" spc="-4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qué</a:t>
            </a:r>
            <a:r>
              <a:rPr dirty="0" sz="1450" spc="-4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manera</a:t>
            </a:r>
            <a:r>
              <a:rPr dirty="0" sz="1450" spc="-3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concreta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el</a:t>
            </a:r>
            <a:r>
              <a:rPr dirty="0" sz="1450" spc="-4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orgullo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daña</a:t>
            </a:r>
            <a:r>
              <a:rPr dirty="0" sz="1450" spc="-3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tu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relación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con</a:t>
            </a:r>
            <a:r>
              <a:rPr dirty="0" sz="1450" spc="-2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Dios</a:t>
            </a:r>
            <a:r>
              <a:rPr dirty="0" sz="1450" spc="1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y</a:t>
            </a:r>
            <a:r>
              <a:rPr dirty="0" sz="1450" spc="-1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cómo</a:t>
            </a:r>
            <a:r>
              <a:rPr dirty="0" sz="1450" spc="-2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te</a:t>
            </a:r>
            <a:r>
              <a:rPr dirty="0" sz="1450" spc="2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transforma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contemplar</a:t>
            </a:r>
            <a:r>
              <a:rPr dirty="0" sz="1450" spc="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la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humildad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de</a:t>
            </a:r>
            <a:r>
              <a:rPr dirty="0" sz="1450" spc="-4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Cristo?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00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¿Cuándo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fue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última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vez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reconociste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haber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actuado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orgullo?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fue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difícil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admitirlo?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19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¿Por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crees</a:t>
            </a:r>
            <a:r>
              <a:rPr dirty="0" sz="120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humildad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tan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valorada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Cielo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tan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poco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apreciada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nuestra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cultura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actual?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B8850A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B8850A"/>
          </a:solidFill>
          <a:ln w="12711">
            <a:solidFill>
              <a:srgbClr val="B8850A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1A5C3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624205" marR="610235">
              <a:lnSpc>
                <a:spcPct val="105300"/>
              </a:lnSpc>
              <a:spcBef>
                <a:spcPts val="71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orgullo: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raíz</a:t>
            </a:r>
            <a:r>
              <a:rPr dirty="0" sz="1200" spc="9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50" b="1">
                <a:solidFill>
                  <a:srgbClr val="FFFFFF"/>
                </a:solidFill>
                <a:latin typeface="Calibri"/>
                <a:cs typeface="Calibri"/>
              </a:rPr>
              <a:t>y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consecuencias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Calibri"/>
              <a:cs typeface="Calibri"/>
            </a:endParaRPr>
          </a:p>
          <a:p>
            <a:pPr algn="ctr" marL="197485" marR="177165" indent="1270">
              <a:lnSpc>
                <a:spcPct val="1008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orgullo</a:t>
            </a:r>
            <a:r>
              <a:rPr dirty="0" sz="1000" spc="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comenzó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Lucifer</a:t>
            </a:r>
            <a:r>
              <a:rPr dirty="0" sz="1000" spc="-6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5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sigue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siendo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mayor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obstáculo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para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relación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Dios.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hace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amar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mundo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vernos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mejores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que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los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demás,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alejándonos de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gracia.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1</a:t>
            </a:r>
            <a:r>
              <a:rPr dirty="0" sz="1150" spc="1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Juan</a:t>
            </a:r>
            <a:r>
              <a:rPr dirty="0" sz="1150" spc="-20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2:15-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17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517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1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2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2:15</a:t>
                      </a:r>
                      <a:r>
                        <a:rPr dirty="0" sz="1150" spc="23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ames</a:t>
                      </a:r>
                      <a:r>
                        <a:rPr dirty="0" sz="1150" spc="-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mundo:</a:t>
                      </a:r>
                      <a:r>
                        <a:rPr dirty="0" sz="1150" spc="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Cuando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amamos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mundo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valores,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está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nosotros.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orgullo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 hace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buscar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gloria,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comodidad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reconocimiento humano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encima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78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 Juan</a:t>
                      </a:r>
                      <a:r>
                        <a:rPr dirty="0" sz="1150" spc="-2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2:16</a:t>
                      </a:r>
                      <a:r>
                        <a:rPr dirty="0" sz="1150" spc="24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triple</a:t>
                      </a:r>
                      <a:r>
                        <a:rPr dirty="0" sz="1150" spc="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raíz</a:t>
                      </a:r>
                      <a:r>
                        <a:rPr dirty="0" sz="1150" spc="-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5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orgullo:</a:t>
                      </a:r>
                      <a:r>
                        <a:rPr dirty="0" sz="1150" spc="3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 deseos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carne,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ojos 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vanagloria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provienen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fuerzas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alimentan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orgullo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separa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demás.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19685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2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2:17</a:t>
                      </a:r>
                      <a:r>
                        <a:rPr dirty="0" sz="1150" spc="24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3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eterno</a:t>
                      </a:r>
                      <a:r>
                        <a:rPr dirty="0" sz="1150" spc="-3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versus</a:t>
                      </a:r>
                      <a:r>
                        <a:rPr dirty="0" sz="1150" spc="-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3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temporal:</a:t>
                      </a:r>
                      <a:r>
                        <a:rPr dirty="0" sz="1150" spc="4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deseos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pasan,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voluntad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permanece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siempre.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orgullo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invierte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prioridad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eligiendo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perecedero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eterno.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B8850A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B8850A"/>
          </a:solidFill>
          <a:ln w="12711">
            <a:solidFill>
              <a:srgbClr val="B8850A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1A5C3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5080">
              <a:lnSpc>
                <a:spcPct val="100000"/>
              </a:lnSpc>
              <a:spcBef>
                <a:spcPts val="880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14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humildad</a:t>
            </a:r>
            <a:r>
              <a:rPr dirty="0" sz="1200" spc="1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ve</a:t>
            </a:r>
            <a:r>
              <a:rPr dirty="0" sz="1200" spc="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5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endParaRPr sz="1200">
              <a:latin typeface="Calibri"/>
              <a:cs typeface="Calibri"/>
            </a:endParaRPr>
          </a:p>
          <a:p>
            <a:pPr algn="ctr" marL="12065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enaltece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50">
              <a:latin typeface="Calibri"/>
              <a:cs typeface="Calibri"/>
            </a:endParaRPr>
          </a:p>
          <a:p>
            <a:pPr algn="ctr" marL="220345" marR="205740" indent="5715">
              <a:lnSpc>
                <a:spcPct val="102200"/>
              </a:lnSpc>
              <a:spcBef>
                <a:spcPts val="5"/>
              </a:spcBef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ilustró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fariseo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publicano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valora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autojusticia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el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corazón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contrito.</a:t>
            </a:r>
            <a:endParaRPr sz="1000">
              <a:latin typeface="Calibri"/>
              <a:cs typeface="Calibri"/>
            </a:endParaRPr>
          </a:p>
          <a:p>
            <a:pPr algn="ctr" marL="19050">
              <a:lnSpc>
                <a:spcPts val="1155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Moisés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ejemplo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cómo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endParaRPr sz="1000">
              <a:latin typeface="Calibri"/>
              <a:cs typeface="Calibri"/>
            </a:endParaRPr>
          </a:p>
          <a:p>
            <a:pPr algn="ctr" marL="252095" marR="231140">
              <a:lnSpc>
                <a:spcPct val="1022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humildad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abre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el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canal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 la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gracia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divina.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Calibri"/>
              <a:cs typeface="Calibri"/>
            </a:endParaRPr>
          </a:p>
          <a:p>
            <a:pPr algn="ctr" marL="12065">
              <a:lnSpc>
                <a:spcPts val="1375"/>
              </a:lnSpc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Lucas</a:t>
            </a:r>
            <a:r>
              <a:rPr dirty="0" sz="1150" spc="-1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18:9-</a:t>
            </a: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14;</a:t>
            </a:r>
            <a:r>
              <a:rPr dirty="0" sz="1150" spc="-1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Hebreos</a:t>
            </a: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 11:24-</a:t>
            </a:r>
            <a:endParaRPr sz="1150">
              <a:latin typeface="Calibri"/>
              <a:cs typeface="Calibri"/>
            </a:endParaRPr>
          </a:p>
          <a:p>
            <a:pPr algn="ctr" marL="8890">
              <a:lnSpc>
                <a:spcPts val="1375"/>
              </a:lnSpc>
            </a:pP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26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4940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Luc.</a:t>
                      </a:r>
                      <a:r>
                        <a:rPr dirty="0" sz="1150" spc="-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18:9-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12</a:t>
                      </a:r>
                      <a:r>
                        <a:rPr dirty="0" sz="1150" spc="27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orgullo</a:t>
                      </a:r>
                      <a:r>
                        <a:rPr dirty="0" sz="1150" spc="-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disfrazado</a:t>
                      </a:r>
                      <a:r>
                        <a:rPr dirty="0" sz="1150" spc="-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piedad:</a:t>
                      </a:r>
                      <a:r>
                        <a:rPr dirty="0" sz="1150" spc="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fariseo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confiaba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 su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propia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justicia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despreciaba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demás.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era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realidad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monólogo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autoelogio,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comunión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7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803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Luc.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18:13-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14</a:t>
                      </a:r>
                      <a:r>
                        <a:rPr dirty="0" sz="1150" spc="28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contrito</a:t>
                      </a:r>
                      <a:r>
                        <a:rPr dirty="0" sz="1150" spc="-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justificado:</a:t>
                      </a:r>
                      <a:r>
                        <a:rPr dirty="0" sz="1150" spc="3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publicano,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consciente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pecado,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clamó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misericordia.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declara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justificado,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porque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humilla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será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enaltecido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8067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Heb.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11:24-26</a:t>
                      </a:r>
                      <a:r>
                        <a:rPr dirty="0" sz="1150" spc="24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Moisés</a:t>
                      </a:r>
                      <a:r>
                        <a:rPr dirty="0" sz="1150" spc="-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elige</a:t>
                      </a:r>
                      <a:r>
                        <a:rPr dirty="0" sz="1150" spc="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camino</a:t>
                      </a:r>
                      <a:r>
                        <a:rPr dirty="0" sz="1150" spc="-3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humildad:</a:t>
                      </a:r>
                      <a:r>
                        <a:rPr dirty="0" sz="1150" spc="3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Moisés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renunció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gloria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Egipto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identificarse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Tuvo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riquezas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oprobio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tesoros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mundo.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B8850A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B8850A"/>
          </a:solidFill>
          <a:ln w="12711">
            <a:solidFill>
              <a:srgbClr val="B8850A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1A5C3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254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Cristo:</a:t>
            </a:r>
            <a:r>
              <a:rPr dirty="0" sz="1200" spc="9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1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modelo</a:t>
            </a:r>
            <a:r>
              <a:rPr dirty="0" sz="1200" spc="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supremo</a:t>
            </a:r>
            <a:endParaRPr sz="1200">
              <a:latin typeface="Calibri"/>
              <a:cs typeface="Calibri"/>
            </a:endParaRPr>
          </a:p>
          <a:p>
            <a:pPr algn="ctr" marL="6985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humildad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10820" marR="194310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Filipenses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2,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Pablo</a:t>
            </a:r>
            <a:r>
              <a:rPr dirty="0" sz="1000" spc="6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presenta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humildad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Cristo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estándar definitivo.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Jesús,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siendo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Dios,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se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humilló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hasta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muerte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cruz.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Ese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ejemplo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transforma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nuestra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manera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vivir.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11430">
              <a:lnSpc>
                <a:spcPct val="100000"/>
              </a:lnSpc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Filipenses</a:t>
            </a:r>
            <a:r>
              <a:rPr dirty="0" sz="1150" spc="-1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2:3-</a:t>
            </a:r>
            <a:r>
              <a:rPr dirty="0" sz="1150" spc="-50" b="1">
                <a:solidFill>
                  <a:srgbClr val="B8850A"/>
                </a:solidFill>
                <a:latin typeface="Calibri"/>
                <a:cs typeface="Calibri"/>
              </a:rPr>
              <a:t>8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3263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Fil.</a:t>
                      </a:r>
                      <a:r>
                        <a:rPr dirty="0" sz="1150" spc="-1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2:3-4</a:t>
                      </a:r>
                      <a:r>
                        <a:rPr dirty="0" sz="1150" spc="24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Nada</a:t>
                      </a:r>
                      <a:r>
                        <a:rPr dirty="0" sz="1150" spc="-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3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rivalidad</a:t>
                      </a:r>
                      <a:r>
                        <a:rPr dirty="0" sz="1150" spc="-3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ni</a:t>
                      </a:r>
                      <a:r>
                        <a:rPr dirty="0" sz="1150" spc="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vanidad:</a:t>
                      </a:r>
                      <a:r>
                        <a:rPr dirty="0" sz="1150" spc="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Pablo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hacer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nada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egoísmo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estimar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demás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superiores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mismo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mirar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intereses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ajenos.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actitud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contraria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orgullo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natural.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4222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Fil.</a:t>
                      </a:r>
                      <a:r>
                        <a:rPr dirty="0" sz="1150" spc="-2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2:5-6</a:t>
                      </a:r>
                      <a:r>
                        <a:rPr dirty="0" sz="1150" spc="24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mente</a:t>
                      </a:r>
                      <a:r>
                        <a:rPr dirty="0" sz="1150" spc="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Cristo:</a:t>
                      </a:r>
                      <a:r>
                        <a:rPr dirty="0" sz="1150" spc="-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Jesús,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siendo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forma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Dios,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consideró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igual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cosa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aferrarse. Tenía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derecho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gloria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eligió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camino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del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servicio.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4734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Fil.</a:t>
                      </a:r>
                      <a:r>
                        <a:rPr dirty="0" sz="1150" spc="-1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2:7-8</a:t>
                      </a:r>
                      <a:r>
                        <a:rPr dirty="0" sz="1150" spc="254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gloria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2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cruz:</a:t>
                      </a:r>
                      <a:r>
                        <a:rPr dirty="0" sz="1150" spc="-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despojó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mismo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tomando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forma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siervo.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humilló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obedeciendo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hasta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muerte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cruz.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mayor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humildad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historia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universo.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A39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8ED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AAAD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A39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57785">
              <a:lnSpc>
                <a:spcPct val="100000"/>
              </a:lnSpc>
              <a:spcBef>
                <a:spcPts val="65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"Mientras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nos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acerquemos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Jesús,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 y</a:t>
            </a:r>
            <a:r>
              <a:rPr dirty="0" sz="1200" spc="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claramente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discernamos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pureza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carácter,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 más</a:t>
            </a:r>
            <a:r>
              <a:rPr dirty="0" sz="1200" spc="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claramente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discerniremos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excesiva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pecaminosidad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del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pecado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menos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nos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sentiremos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inclinados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ensalzarnos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nosotros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mismos."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marL="5102225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4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-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White,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Palabras</a:t>
            </a:r>
            <a:r>
              <a:rPr dirty="0" sz="1000" spc="-5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 vida</a:t>
            </a:r>
            <a:r>
              <a:rPr dirty="0" sz="1000" spc="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del</a:t>
            </a:r>
            <a:r>
              <a:rPr dirty="0" sz="1000" spc="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gran</a:t>
            </a:r>
            <a:r>
              <a:rPr dirty="0" sz="1000" spc="-4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Maestro,</a:t>
            </a:r>
            <a:r>
              <a:rPr dirty="0" sz="1000" spc="1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p.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124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8ED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1A396B"/>
                      </a:solidFill>
                      <a:prstDash val="solid"/>
                    </a:lnR>
                    <a:lnT w="12700">
                      <a:solidFill>
                        <a:srgbClr val="1A396B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  <a:solidFill>
                      <a:srgbClr val="1A39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dirty="0" sz="1300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40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¿En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qué</a:t>
                      </a:r>
                      <a:r>
                        <a:rPr dirty="0" sz="1200" spc="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área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orgullo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mundo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compite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directamente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1A396B"/>
                      </a:solidFill>
                      <a:prstDash val="solid"/>
                    </a:lnR>
                    <a:lnT w="12700">
                      <a:solidFill>
                        <a:srgbClr val="1A396B"/>
                      </a:solidFill>
                      <a:prstDash val="solid"/>
                    </a:lnT>
                    <a:lnB w="12700">
                      <a:solidFill>
                        <a:srgbClr val="1A39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389890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34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¿Te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reconoces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actitud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fariseo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publicano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cuando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acercas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oración?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eso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sobre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1A396B"/>
                      </a:solidFill>
                      <a:prstDash val="solid"/>
                    </a:lnR>
                    <a:lnT w="12700">
                      <a:solidFill>
                        <a:srgbClr val="1A396B"/>
                      </a:solidFill>
                      <a:prstDash val="solid"/>
                    </a:lnT>
                    <a:lnB w="12700">
                      <a:solidFill>
                        <a:srgbClr val="1A39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80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¿Cómo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transforma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contemplar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humildad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manera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relacionarte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personas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resultan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difíciles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herido?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B8850A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B8850A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B8850A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6455410" cy="212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identificaré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actitud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orgullo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llevaré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oración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pidiendo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gracia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8989" y="1810448"/>
            <a:ext cx="56769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cambiar.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B8850A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8E0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58989" y="2768345"/>
            <a:ext cx="592010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Buscaré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oportunidad</a:t>
            </a:r>
            <a:r>
              <a:rPr dirty="0" sz="1200" spc="1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concreta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servir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sin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esperar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reconocimiento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cambio.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B8850A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823677"/>
            <a:ext cx="611441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Meditaré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Filipenses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2:5-8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cada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día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modelo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humildad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Cristo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deseo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imitar.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B8850A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B8850A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B8850A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B8850A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B8850A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B8850A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B8850A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B8850A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3 · ORGULLO VERSUS HUMILDAD</dc:title>
  <dcterms:created xsi:type="dcterms:W3CDTF">2026-03-30T15:50:01Z</dcterms:created>
  <dcterms:modified xsi:type="dcterms:W3CDTF">2026-03-30T15:50:01Z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