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98" r:id="rId7"/>
    <p:sldId id="270" r:id="rId8"/>
    <p:sldId id="283" r:id="rId9"/>
    <p:sldId id="301" r:id="rId10"/>
    <p:sldId id="264" r:id="rId11"/>
    <p:sldId id="299" r:id="rId12"/>
    <p:sldId id="273" r:id="rId13"/>
    <p:sldId id="266" r:id="rId14"/>
    <p:sldId id="300" r:id="rId15"/>
    <p:sldId id="293" r:id="rId16"/>
    <p:sldId id="302" r:id="rId17"/>
    <p:sldId id="268" r:id="rId18"/>
    <p:sldId id="262" r:id="rId19"/>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A10C"/>
    <a:srgbClr val="098D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78" y="11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929ED0-1963-497B-C18F-CA8026B8BED3}"/>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04577E50-3830-7227-6273-1C70AF9523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20554D95-4E07-C8E4-5D0E-B4D232B751F5}"/>
              </a:ext>
            </a:extLst>
          </p:cNvPr>
          <p:cNvSpPr>
            <a:spLocks noGrp="1"/>
          </p:cNvSpPr>
          <p:nvPr>
            <p:ph type="dt" sz="half" idx="10"/>
          </p:nvPr>
        </p:nvSpPr>
        <p:spPr/>
        <p:txBody>
          <a:bodyPr/>
          <a:lstStyle/>
          <a:p>
            <a:fld id="{1D31DF11-D47D-4810-93E5-6E6F26962179}" type="datetimeFigureOut">
              <a:rPr lang="es-DO" smtClean="0"/>
              <a:t>10/10/2025</a:t>
            </a:fld>
            <a:endParaRPr lang="es-DO"/>
          </a:p>
        </p:txBody>
      </p:sp>
      <p:sp>
        <p:nvSpPr>
          <p:cNvPr id="5" name="Marcador de pie de página 4">
            <a:extLst>
              <a:ext uri="{FF2B5EF4-FFF2-40B4-BE49-F238E27FC236}">
                <a16:creationId xmlns:a16="http://schemas.microsoft.com/office/drawing/2014/main" id="{DC6CA345-C0EF-2A5D-5989-851D915DD03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B32EFB98-56AF-9DE8-6ED6-C4DB11AC0957}"/>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4290220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9816E4-8FAE-E36A-951A-18C45FDD52E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46EE8A4C-224B-F100-AAA7-136F49735249}"/>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651C22E1-36A0-D399-B16C-C675A9B91BA9}"/>
              </a:ext>
            </a:extLst>
          </p:cNvPr>
          <p:cNvSpPr>
            <a:spLocks noGrp="1"/>
          </p:cNvSpPr>
          <p:nvPr>
            <p:ph type="dt" sz="half" idx="10"/>
          </p:nvPr>
        </p:nvSpPr>
        <p:spPr/>
        <p:txBody>
          <a:bodyPr/>
          <a:lstStyle/>
          <a:p>
            <a:fld id="{1D31DF11-D47D-4810-93E5-6E6F26962179}" type="datetimeFigureOut">
              <a:rPr lang="es-DO" smtClean="0"/>
              <a:t>10/10/2025</a:t>
            </a:fld>
            <a:endParaRPr lang="es-DO"/>
          </a:p>
        </p:txBody>
      </p:sp>
      <p:sp>
        <p:nvSpPr>
          <p:cNvPr id="5" name="Marcador de pie de página 4">
            <a:extLst>
              <a:ext uri="{FF2B5EF4-FFF2-40B4-BE49-F238E27FC236}">
                <a16:creationId xmlns:a16="http://schemas.microsoft.com/office/drawing/2014/main" id="{9BB5613B-6249-1534-DB62-E9133BCCDBC9}"/>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79E65213-E80F-AA77-CE95-EEF9A234FECD}"/>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79834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B0C33EC-5DEA-8A89-E091-B4931FA7F0D3}"/>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8FDCED44-3E65-83B9-70A4-AABD7C926AD1}"/>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0EA1374-BB85-17C0-4E12-7263D620712E}"/>
              </a:ext>
            </a:extLst>
          </p:cNvPr>
          <p:cNvSpPr>
            <a:spLocks noGrp="1"/>
          </p:cNvSpPr>
          <p:nvPr>
            <p:ph type="dt" sz="half" idx="10"/>
          </p:nvPr>
        </p:nvSpPr>
        <p:spPr/>
        <p:txBody>
          <a:bodyPr/>
          <a:lstStyle/>
          <a:p>
            <a:fld id="{1D31DF11-D47D-4810-93E5-6E6F26962179}" type="datetimeFigureOut">
              <a:rPr lang="es-DO" smtClean="0"/>
              <a:t>10/10/2025</a:t>
            </a:fld>
            <a:endParaRPr lang="es-DO"/>
          </a:p>
        </p:txBody>
      </p:sp>
      <p:sp>
        <p:nvSpPr>
          <p:cNvPr id="5" name="Marcador de pie de página 4">
            <a:extLst>
              <a:ext uri="{FF2B5EF4-FFF2-40B4-BE49-F238E27FC236}">
                <a16:creationId xmlns:a16="http://schemas.microsoft.com/office/drawing/2014/main" id="{0F63C46C-3CB0-CFF6-4E95-65F95D626953}"/>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60195234-A6B6-B071-55B0-76E8228D01DB}"/>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607329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F394A1-2F42-5D55-81E2-A8CEC277E721}"/>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499CA4AA-DA2E-D9B2-2974-604F6F25BD23}"/>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5D15E52F-E007-236D-9F31-61C65BDDBCB1}"/>
              </a:ext>
            </a:extLst>
          </p:cNvPr>
          <p:cNvSpPr>
            <a:spLocks noGrp="1"/>
          </p:cNvSpPr>
          <p:nvPr>
            <p:ph type="dt" sz="half" idx="10"/>
          </p:nvPr>
        </p:nvSpPr>
        <p:spPr/>
        <p:txBody>
          <a:bodyPr/>
          <a:lstStyle/>
          <a:p>
            <a:fld id="{1D31DF11-D47D-4810-93E5-6E6F26962179}" type="datetimeFigureOut">
              <a:rPr lang="es-DO" smtClean="0"/>
              <a:t>10/10/2025</a:t>
            </a:fld>
            <a:endParaRPr lang="es-DO"/>
          </a:p>
        </p:txBody>
      </p:sp>
      <p:sp>
        <p:nvSpPr>
          <p:cNvPr id="5" name="Marcador de pie de página 4">
            <a:extLst>
              <a:ext uri="{FF2B5EF4-FFF2-40B4-BE49-F238E27FC236}">
                <a16:creationId xmlns:a16="http://schemas.microsoft.com/office/drawing/2014/main" id="{0EF7F073-8FEE-C968-B2A3-21318A528275}"/>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E89C7C5D-10C5-1788-9E09-7E36E5D5179B}"/>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1159351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DBC7ED-3CB2-8659-1ED9-0D9F1C30EB02}"/>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A32D099F-B27C-3A35-958D-95E5A721AB0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A56BD12A-67B0-34E1-9B5F-4C2DA0C82606}"/>
              </a:ext>
            </a:extLst>
          </p:cNvPr>
          <p:cNvSpPr>
            <a:spLocks noGrp="1"/>
          </p:cNvSpPr>
          <p:nvPr>
            <p:ph type="dt" sz="half" idx="10"/>
          </p:nvPr>
        </p:nvSpPr>
        <p:spPr/>
        <p:txBody>
          <a:bodyPr/>
          <a:lstStyle/>
          <a:p>
            <a:fld id="{1D31DF11-D47D-4810-93E5-6E6F26962179}" type="datetimeFigureOut">
              <a:rPr lang="es-DO" smtClean="0"/>
              <a:t>10/10/2025</a:t>
            </a:fld>
            <a:endParaRPr lang="es-DO"/>
          </a:p>
        </p:txBody>
      </p:sp>
      <p:sp>
        <p:nvSpPr>
          <p:cNvPr id="5" name="Marcador de pie de página 4">
            <a:extLst>
              <a:ext uri="{FF2B5EF4-FFF2-40B4-BE49-F238E27FC236}">
                <a16:creationId xmlns:a16="http://schemas.microsoft.com/office/drawing/2014/main" id="{F4DF6EFC-A21D-A3E5-E234-A2EA9322F08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B5000348-815B-F26F-42A8-898115B115E4}"/>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558048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DA040D-0E06-E8D2-C428-08A9FBC9929A}"/>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17DB5283-25E3-62C1-EADF-9541D1518388}"/>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A57BE6EB-E9E8-CFED-7F80-BA2DC7044E2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9347898E-E21C-EB60-49CF-8ABD3AF89067}"/>
              </a:ext>
            </a:extLst>
          </p:cNvPr>
          <p:cNvSpPr>
            <a:spLocks noGrp="1"/>
          </p:cNvSpPr>
          <p:nvPr>
            <p:ph type="dt" sz="half" idx="10"/>
          </p:nvPr>
        </p:nvSpPr>
        <p:spPr/>
        <p:txBody>
          <a:bodyPr/>
          <a:lstStyle/>
          <a:p>
            <a:fld id="{1D31DF11-D47D-4810-93E5-6E6F26962179}" type="datetimeFigureOut">
              <a:rPr lang="es-DO" smtClean="0"/>
              <a:t>10/10/2025</a:t>
            </a:fld>
            <a:endParaRPr lang="es-DO"/>
          </a:p>
        </p:txBody>
      </p:sp>
      <p:sp>
        <p:nvSpPr>
          <p:cNvPr id="6" name="Marcador de pie de página 5">
            <a:extLst>
              <a:ext uri="{FF2B5EF4-FFF2-40B4-BE49-F238E27FC236}">
                <a16:creationId xmlns:a16="http://schemas.microsoft.com/office/drawing/2014/main" id="{A102868A-76B2-4DE6-C807-BDEB9D3C1D52}"/>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568F9295-8AA9-2FFA-32A9-D6C1C03C5179}"/>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391527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96DD13-6CC0-CC4A-E641-92173BBFD48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AE01905F-5932-9873-2339-6AFBEB8893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F158640-B7A0-DA36-F39F-EC77205D01B1}"/>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29B68DEF-F0DD-10CD-8AC1-FE6AE98A12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4525E27-5F29-FFA1-86D9-93F9293E4D9F}"/>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6D73A387-0C56-69EA-F77B-DB408CD9D70A}"/>
              </a:ext>
            </a:extLst>
          </p:cNvPr>
          <p:cNvSpPr>
            <a:spLocks noGrp="1"/>
          </p:cNvSpPr>
          <p:nvPr>
            <p:ph type="dt" sz="half" idx="10"/>
          </p:nvPr>
        </p:nvSpPr>
        <p:spPr/>
        <p:txBody>
          <a:bodyPr/>
          <a:lstStyle/>
          <a:p>
            <a:fld id="{1D31DF11-D47D-4810-93E5-6E6F26962179}" type="datetimeFigureOut">
              <a:rPr lang="es-DO" smtClean="0"/>
              <a:t>10/10/2025</a:t>
            </a:fld>
            <a:endParaRPr lang="es-DO"/>
          </a:p>
        </p:txBody>
      </p:sp>
      <p:sp>
        <p:nvSpPr>
          <p:cNvPr id="8" name="Marcador de pie de página 7">
            <a:extLst>
              <a:ext uri="{FF2B5EF4-FFF2-40B4-BE49-F238E27FC236}">
                <a16:creationId xmlns:a16="http://schemas.microsoft.com/office/drawing/2014/main" id="{BD450510-44DC-906E-7D49-EBD03E1D7CDD}"/>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9C5CCAA9-5E9C-F4E0-BB63-00A32AF44B0C}"/>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40227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C65758-4671-7B29-8BC2-E71E90D8AF10}"/>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9639ADAB-9A2F-200C-585A-DDB370CD6077}"/>
              </a:ext>
            </a:extLst>
          </p:cNvPr>
          <p:cNvSpPr>
            <a:spLocks noGrp="1"/>
          </p:cNvSpPr>
          <p:nvPr>
            <p:ph type="dt" sz="half" idx="10"/>
          </p:nvPr>
        </p:nvSpPr>
        <p:spPr/>
        <p:txBody>
          <a:bodyPr/>
          <a:lstStyle/>
          <a:p>
            <a:fld id="{1D31DF11-D47D-4810-93E5-6E6F26962179}" type="datetimeFigureOut">
              <a:rPr lang="es-DO" smtClean="0"/>
              <a:t>10/10/2025</a:t>
            </a:fld>
            <a:endParaRPr lang="es-DO"/>
          </a:p>
        </p:txBody>
      </p:sp>
      <p:sp>
        <p:nvSpPr>
          <p:cNvPr id="4" name="Marcador de pie de página 3">
            <a:extLst>
              <a:ext uri="{FF2B5EF4-FFF2-40B4-BE49-F238E27FC236}">
                <a16:creationId xmlns:a16="http://schemas.microsoft.com/office/drawing/2014/main" id="{4BDEDC23-6132-D27E-F268-F37420D77E26}"/>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519543C1-4841-9FA6-4167-8B8434F867A1}"/>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690224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8352F65F-43CD-7292-84C7-E00EF56A3503}"/>
              </a:ext>
            </a:extLst>
          </p:cNvPr>
          <p:cNvSpPr>
            <a:spLocks noGrp="1"/>
          </p:cNvSpPr>
          <p:nvPr>
            <p:ph type="dt" sz="half" idx="10"/>
          </p:nvPr>
        </p:nvSpPr>
        <p:spPr/>
        <p:txBody>
          <a:bodyPr/>
          <a:lstStyle/>
          <a:p>
            <a:fld id="{1D31DF11-D47D-4810-93E5-6E6F26962179}" type="datetimeFigureOut">
              <a:rPr lang="es-DO" smtClean="0"/>
              <a:t>10/10/2025</a:t>
            </a:fld>
            <a:endParaRPr lang="es-DO"/>
          </a:p>
        </p:txBody>
      </p:sp>
      <p:sp>
        <p:nvSpPr>
          <p:cNvPr id="3" name="Marcador de pie de página 2">
            <a:extLst>
              <a:ext uri="{FF2B5EF4-FFF2-40B4-BE49-F238E27FC236}">
                <a16:creationId xmlns:a16="http://schemas.microsoft.com/office/drawing/2014/main" id="{FB1945F5-7A96-A2A9-331D-B1C8B7D53BD0}"/>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F47EB328-D54E-8F49-6B5D-CE130694C849}"/>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191404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C3A899-745C-639D-BB03-09A2D0CDE54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7DC5BB6F-B950-DD0D-F247-62CA1DCA4F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85279163-4ED1-7384-9EF8-6A11A6765C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850788F-B395-12B1-E805-88779576992A}"/>
              </a:ext>
            </a:extLst>
          </p:cNvPr>
          <p:cNvSpPr>
            <a:spLocks noGrp="1"/>
          </p:cNvSpPr>
          <p:nvPr>
            <p:ph type="dt" sz="half" idx="10"/>
          </p:nvPr>
        </p:nvSpPr>
        <p:spPr/>
        <p:txBody>
          <a:bodyPr/>
          <a:lstStyle/>
          <a:p>
            <a:fld id="{1D31DF11-D47D-4810-93E5-6E6F26962179}" type="datetimeFigureOut">
              <a:rPr lang="es-DO" smtClean="0"/>
              <a:t>10/10/2025</a:t>
            </a:fld>
            <a:endParaRPr lang="es-DO"/>
          </a:p>
        </p:txBody>
      </p:sp>
      <p:sp>
        <p:nvSpPr>
          <p:cNvPr id="6" name="Marcador de pie de página 5">
            <a:extLst>
              <a:ext uri="{FF2B5EF4-FFF2-40B4-BE49-F238E27FC236}">
                <a16:creationId xmlns:a16="http://schemas.microsoft.com/office/drawing/2014/main" id="{1D1B3E14-B6B6-44D8-B091-6F6EE373A5D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8632495-7954-B315-378F-179B13F5F642}"/>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013024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50FD88-E7A3-A5D7-8594-ACF18747DE6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55975256-E169-9212-B514-6EC1483E33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48D06D59-9A89-7FF7-BA2C-59C0152763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A0BDE2A-4949-8864-002C-32814D3EE258}"/>
              </a:ext>
            </a:extLst>
          </p:cNvPr>
          <p:cNvSpPr>
            <a:spLocks noGrp="1"/>
          </p:cNvSpPr>
          <p:nvPr>
            <p:ph type="dt" sz="half" idx="10"/>
          </p:nvPr>
        </p:nvSpPr>
        <p:spPr/>
        <p:txBody>
          <a:bodyPr/>
          <a:lstStyle/>
          <a:p>
            <a:fld id="{1D31DF11-D47D-4810-93E5-6E6F26962179}" type="datetimeFigureOut">
              <a:rPr lang="es-DO" smtClean="0"/>
              <a:t>10/10/2025</a:t>
            </a:fld>
            <a:endParaRPr lang="es-DO"/>
          </a:p>
        </p:txBody>
      </p:sp>
      <p:sp>
        <p:nvSpPr>
          <p:cNvPr id="6" name="Marcador de pie de página 5">
            <a:extLst>
              <a:ext uri="{FF2B5EF4-FFF2-40B4-BE49-F238E27FC236}">
                <a16:creationId xmlns:a16="http://schemas.microsoft.com/office/drawing/2014/main" id="{E70448B7-EC9E-8DDA-017C-B05C84A3E36B}"/>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3532B2A3-1428-9BAE-EC98-7770E21E7DEA}"/>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602466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7EA4403-138C-0BF5-D569-59325CF1DC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51A6E25F-C869-37F6-10BA-4A858BE01D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F4B9A5F5-00A5-198C-BAED-279E32F18A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D31DF11-D47D-4810-93E5-6E6F26962179}" type="datetimeFigureOut">
              <a:rPr lang="es-DO" smtClean="0"/>
              <a:t>10/10/2025</a:t>
            </a:fld>
            <a:endParaRPr lang="es-DO"/>
          </a:p>
        </p:txBody>
      </p:sp>
      <p:sp>
        <p:nvSpPr>
          <p:cNvPr id="5" name="Marcador de pie de página 4">
            <a:extLst>
              <a:ext uri="{FF2B5EF4-FFF2-40B4-BE49-F238E27FC236}">
                <a16:creationId xmlns:a16="http://schemas.microsoft.com/office/drawing/2014/main" id="{08625F6A-B36F-174B-CED6-2DB54B5B2D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FA2AFEB5-0A71-F2A3-3990-973E3135AD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B9E8964-CCA1-4D4A-A2D4-BA28D40B1953}" type="slidenum">
              <a:rPr lang="es-DO" smtClean="0"/>
              <a:t>‹Nº›</a:t>
            </a:fld>
            <a:endParaRPr lang="es-DO"/>
          </a:p>
        </p:txBody>
      </p:sp>
    </p:spTree>
    <p:extLst>
      <p:ext uri="{BB962C8B-B14F-4D97-AF65-F5344CB8AC3E}">
        <p14:creationId xmlns:p14="http://schemas.microsoft.com/office/powerpoint/2010/main" val="957058003"/>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descr="Imagen que contiene tarjeta de presentación, texto&#10;&#10;El contenido generado por IA puede ser incorrecto.">
            <a:extLst>
              <a:ext uri="{FF2B5EF4-FFF2-40B4-BE49-F238E27FC236}">
                <a16:creationId xmlns:a16="http://schemas.microsoft.com/office/drawing/2014/main" id="{75CB51B0-C26F-0E64-FA2A-22F59B2347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CuadroTexto 7">
            <a:extLst>
              <a:ext uri="{FF2B5EF4-FFF2-40B4-BE49-F238E27FC236}">
                <a16:creationId xmlns:a16="http://schemas.microsoft.com/office/drawing/2014/main" id="{E0E5C456-6538-6E37-E1BC-292AF3567405}"/>
              </a:ext>
            </a:extLst>
          </p:cNvPr>
          <p:cNvSpPr txBox="1"/>
          <p:nvPr/>
        </p:nvSpPr>
        <p:spPr>
          <a:xfrm>
            <a:off x="4051541" y="5926349"/>
            <a:ext cx="1693651" cy="369332"/>
          </a:xfrm>
          <a:prstGeom prst="rect">
            <a:avLst/>
          </a:prstGeom>
          <a:noFill/>
        </p:spPr>
        <p:txBody>
          <a:bodyPr wrap="square" rtlCol="0">
            <a:spAutoFit/>
          </a:bodyPr>
          <a:lstStyle/>
          <a:p>
            <a:r>
              <a:rPr lang="es-DO" dirty="0">
                <a:solidFill>
                  <a:schemeClr val="bg1"/>
                </a:solidFill>
                <a:latin typeface="Bahnschrift SemiBold Condensed" panose="020B0502040204020203" pitchFamily="34" charset="0"/>
              </a:rPr>
              <a:t>18 de octubre 2025</a:t>
            </a:r>
          </a:p>
        </p:txBody>
      </p:sp>
      <p:sp>
        <p:nvSpPr>
          <p:cNvPr id="11" name="CuadroTexto 10">
            <a:extLst>
              <a:ext uri="{FF2B5EF4-FFF2-40B4-BE49-F238E27FC236}">
                <a16:creationId xmlns:a16="http://schemas.microsoft.com/office/drawing/2014/main" id="{522DFDC1-2DDF-54C0-6BFB-A33399AAA239}"/>
              </a:ext>
            </a:extLst>
          </p:cNvPr>
          <p:cNvSpPr txBox="1"/>
          <p:nvPr/>
        </p:nvSpPr>
        <p:spPr>
          <a:xfrm>
            <a:off x="293298" y="178163"/>
            <a:ext cx="6254151" cy="1446550"/>
          </a:xfrm>
          <a:prstGeom prst="rect">
            <a:avLst/>
          </a:prstGeom>
          <a:noFill/>
        </p:spPr>
        <p:txBody>
          <a:bodyPr wrap="square" rtlCol="0">
            <a:spAutoFit/>
          </a:bodyPr>
          <a:lstStyle/>
          <a:p>
            <a:r>
              <a:rPr lang="es-DO" sz="4400" b="1" dirty="0">
                <a:solidFill>
                  <a:srgbClr val="F4A10C"/>
                </a:solidFill>
              </a:rPr>
              <a:t>MONUMENTOS DE GRACIA</a:t>
            </a:r>
          </a:p>
        </p:txBody>
      </p:sp>
      <p:sp>
        <p:nvSpPr>
          <p:cNvPr id="12" name="CuadroTexto 11">
            <a:extLst>
              <a:ext uri="{FF2B5EF4-FFF2-40B4-BE49-F238E27FC236}">
                <a16:creationId xmlns:a16="http://schemas.microsoft.com/office/drawing/2014/main" id="{316328C8-14AC-2086-E199-5C71F12B026B}"/>
              </a:ext>
            </a:extLst>
          </p:cNvPr>
          <p:cNvSpPr txBox="1"/>
          <p:nvPr/>
        </p:nvSpPr>
        <p:spPr>
          <a:xfrm>
            <a:off x="224287" y="1540227"/>
            <a:ext cx="5871713" cy="3539430"/>
          </a:xfrm>
          <a:prstGeom prst="rect">
            <a:avLst/>
          </a:prstGeom>
          <a:noFill/>
        </p:spPr>
        <p:txBody>
          <a:bodyPr wrap="square" rtlCol="0">
            <a:spAutoFit/>
          </a:bodyPr>
          <a:lstStyle/>
          <a:p>
            <a:r>
              <a:rPr lang="es-ES" sz="2800" dirty="0">
                <a:solidFill>
                  <a:schemeClr val="bg1"/>
                </a:solidFill>
                <a:latin typeface="Bahnschrift SemiBold Condensed" panose="020B0502040204020203" pitchFamily="34" charset="0"/>
              </a:rPr>
              <a:t>“Porque el Señor su Dios secó el agua del Jordán ante ustedes, hasta que hubieron pasado; lo mismo que había hecho con el Mar Rojo, que secó ante nosotros hasta que pasamos. Para que todos los pueblos de la tierra conozcan la poderosa mano del Señor, y para que ustedes reverencien al Señor su Dios todos los días” (Jos. 4:23, 24).</a:t>
            </a:r>
            <a:endParaRPr lang="es-DO" sz="2800" dirty="0">
              <a:solidFill>
                <a:schemeClr val="bg1"/>
              </a:solidFill>
              <a:latin typeface="Bahnschrift SemiBold Condensed" panose="020B0502040204020203" pitchFamily="34" charset="0"/>
            </a:endParaRPr>
          </a:p>
        </p:txBody>
      </p:sp>
      <p:sp>
        <p:nvSpPr>
          <p:cNvPr id="2" name="Rectángulo 1">
            <a:extLst>
              <a:ext uri="{FF2B5EF4-FFF2-40B4-BE49-F238E27FC236}">
                <a16:creationId xmlns:a16="http://schemas.microsoft.com/office/drawing/2014/main" id="{E7A79382-CE7D-A60A-538B-0547F7AA2C50}"/>
              </a:ext>
            </a:extLst>
          </p:cNvPr>
          <p:cNvSpPr/>
          <p:nvPr/>
        </p:nvSpPr>
        <p:spPr>
          <a:xfrm>
            <a:off x="224287" y="5779698"/>
            <a:ext cx="1311215" cy="439947"/>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DO"/>
          </a:p>
        </p:txBody>
      </p:sp>
      <p:sp>
        <p:nvSpPr>
          <p:cNvPr id="3" name="CuadroTexto 2">
            <a:extLst>
              <a:ext uri="{FF2B5EF4-FFF2-40B4-BE49-F238E27FC236}">
                <a16:creationId xmlns:a16="http://schemas.microsoft.com/office/drawing/2014/main" id="{9E3B9276-0BBD-3B1A-9D5F-40776BB53FBD}"/>
              </a:ext>
            </a:extLst>
          </p:cNvPr>
          <p:cNvSpPr txBox="1"/>
          <p:nvPr/>
        </p:nvSpPr>
        <p:spPr>
          <a:xfrm>
            <a:off x="353683" y="5815005"/>
            <a:ext cx="1250830" cy="400110"/>
          </a:xfrm>
          <a:prstGeom prst="rect">
            <a:avLst/>
          </a:prstGeom>
          <a:noFill/>
        </p:spPr>
        <p:txBody>
          <a:bodyPr wrap="square" rtlCol="0">
            <a:spAutoFit/>
          </a:bodyPr>
          <a:lstStyle/>
          <a:p>
            <a:r>
              <a:rPr lang="es-DO" sz="2000" dirty="0">
                <a:solidFill>
                  <a:schemeClr val="bg1"/>
                </a:solidFill>
              </a:rPr>
              <a:t>Lección 3</a:t>
            </a:r>
          </a:p>
        </p:txBody>
      </p:sp>
    </p:spTree>
    <p:extLst>
      <p:ext uri="{BB962C8B-B14F-4D97-AF65-F5344CB8AC3E}">
        <p14:creationId xmlns:p14="http://schemas.microsoft.com/office/powerpoint/2010/main" val="9254323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CF8FE-FCEF-4848-5C8B-7B001C89CB0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1EACE559-55D4-DF76-397B-54B94A263BD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F6B649E-601D-6C27-0F18-CC0A1194270C}"/>
              </a:ext>
            </a:extLst>
          </p:cNvPr>
          <p:cNvSpPr txBox="1"/>
          <p:nvPr/>
        </p:nvSpPr>
        <p:spPr>
          <a:xfrm>
            <a:off x="3623094" y="25879"/>
            <a:ext cx="7755147" cy="5632311"/>
          </a:xfrm>
          <a:prstGeom prst="rect">
            <a:avLst/>
          </a:prstGeom>
          <a:noFill/>
        </p:spPr>
        <p:txBody>
          <a:bodyPr wrap="square" rtlCol="0">
            <a:spAutoFit/>
          </a:bodyPr>
          <a:lstStyle/>
          <a:p>
            <a:pPr algn="ctr"/>
            <a:r>
              <a:rPr lang="es-ES" sz="4000" dirty="0">
                <a:solidFill>
                  <a:schemeClr val="bg1"/>
                </a:solidFill>
                <a:latin typeface="Bahnschrift SemiCondensed" panose="020B0502040204020203" pitchFamily="34" charset="0"/>
              </a:rPr>
              <a:t>Los escritores bíblicos sabían y atestiguaban que el Dios que creó el mundo nunca se vio limitado o constreñido por su creación. Nada es imposible (“demasiado maravilloso” en hebreo) para él (</a:t>
            </a:r>
            <a:r>
              <a:rPr lang="es-ES" sz="4000" dirty="0" err="1">
                <a:solidFill>
                  <a:schemeClr val="bg1"/>
                </a:solidFill>
                <a:latin typeface="Bahnschrift SemiCondensed" panose="020B0502040204020203" pitchFamily="34" charset="0"/>
              </a:rPr>
              <a:t>Jer</a:t>
            </a:r>
            <a:r>
              <a:rPr lang="es-ES" sz="4000" dirty="0">
                <a:solidFill>
                  <a:schemeClr val="bg1"/>
                </a:solidFill>
                <a:latin typeface="Bahnschrift SemiCondensed" panose="020B0502040204020203" pitchFamily="34" charset="0"/>
              </a:rPr>
              <a:t>. 32:17). Su nombre y su naturaleza son maravillosos (Jue. 13:18), y él está más allá de nuestra comprensión. </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8E5F0C7-9090-9023-48D4-A2E33AF76162}"/>
              </a:ext>
            </a:extLst>
          </p:cNvPr>
          <p:cNvSpPr txBox="1"/>
          <p:nvPr/>
        </p:nvSpPr>
        <p:spPr>
          <a:xfrm>
            <a:off x="586597" y="1483744"/>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lunes.</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2ACBADB8-7016-59E5-8E6B-790BBE322A2E}"/>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B</a:t>
            </a:r>
          </a:p>
        </p:txBody>
      </p:sp>
    </p:spTree>
    <p:extLst>
      <p:ext uri="{BB962C8B-B14F-4D97-AF65-F5344CB8AC3E}">
        <p14:creationId xmlns:p14="http://schemas.microsoft.com/office/powerpoint/2010/main" val="9828432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62BF9-E231-0F03-D4A8-76BF31111231}"/>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E4FB6958-C099-4C63-A60A-444A04F7B0A1}"/>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AC34FC53-D5A0-DA9B-E4B2-392EBA24AC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B5451598-82A7-D5B5-BB34-680A904F888B}"/>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3</a:t>
            </a:r>
          </a:p>
        </p:txBody>
      </p:sp>
      <p:sp>
        <p:nvSpPr>
          <p:cNvPr id="12" name="CuadroTexto 11">
            <a:extLst>
              <a:ext uri="{FF2B5EF4-FFF2-40B4-BE49-F238E27FC236}">
                <a16:creationId xmlns:a16="http://schemas.microsoft.com/office/drawing/2014/main" id="{2808A374-9565-9723-F47C-E6A8A35DB73B}"/>
              </a:ext>
            </a:extLst>
          </p:cNvPr>
          <p:cNvSpPr txBox="1"/>
          <p:nvPr/>
        </p:nvSpPr>
        <p:spPr>
          <a:xfrm>
            <a:off x="3856007" y="1412700"/>
            <a:ext cx="3571338" cy="2862322"/>
          </a:xfrm>
          <a:prstGeom prst="rect">
            <a:avLst/>
          </a:prstGeom>
          <a:noFill/>
        </p:spPr>
        <p:txBody>
          <a:bodyPr wrap="square" rtlCol="0">
            <a:spAutoFit/>
          </a:bodyPr>
          <a:lstStyle/>
          <a:p>
            <a:pPr algn="ctr"/>
            <a:r>
              <a:rPr lang="es-ES" sz="3600" dirty="0">
                <a:latin typeface="Bahnschrift SemiCondensed" panose="020B0502040204020203" pitchFamily="34" charset="0"/>
              </a:rPr>
              <a:t>¿Cuál fue el propósito de erigir el monumento de</a:t>
            </a:r>
          </a:p>
          <a:p>
            <a:pPr algn="ctr"/>
            <a:r>
              <a:rPr lang="es-ES" sz="3600" dirty="0">
                <a:latin typeface="Bahnschrift SemiCondensed" panose="020B0502040204020203" pitchFamily="34" charset="0"/>
              </a:rPr>
              <a:t> doce piedras en </a:t>
            </a:r>
            <a:r>
              <a:rPr lang="es-ES" sz="3600" dirty="0" err="1">
                <a:latin typeface="Bahnschrift SemiCondensed" panose="020B0502040204020203" pitchFamily="34" charset="0"/>
              </a:rPr>
              <a:t>Gilgal</a:t>
            </a:r>
            <a:r>
              <a:rPr lang="es-ES" sz="3600" dirty="0">
                <a:latin typeface="Bahnschrift SemiCondensed" panose="020B0502040204020203" pitchFamily="34" charset="0"/>
              </a:rPr>
              <a:t>?</a:t>
            </a:r>
            <a:endParaRPr lang="es-DO" sz="36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368B7BB3-2B21-BCA9-E2F5-CC094407EFD1}"/>
              </a:ext>
            </a:extLst>
          </p:cNvPr>
          <p:cNvSpPr txBox="1"/>
          <p:nvPr/>
        </p:nvSpPr>
        <p:spPr>
          <a:xfrm>
            <a:off x="7936302" y="2677399"/>
            <a:ext cx="3959525" cy="3108543"/>
          </a:xfrm>
          <a:prstGeom prst="rect">
            <a:avLst/>
          </a:prstGeom>
          <a:noFill/>
        </p:spPr>
        <p:txBody>
          <a:bodyPr wrap="square" rtlCol="0">
            <a:spAutoFit/>
          </a:bodyPr>
          <a:lstStyle/>
          <a:p>
            <a:pPr algn="ctr"/>
            <a:r>
              <a:rPr lang="es-ES" sz="2800" dirty="0">
                <a:latin typeface="Bahnschrift SemiCondensed" panose="020B0502040204020203" pitchFamily="34" charset="0"/>
              </a:rPr>
              <a:t>Las piedras debían servir como "señal" y "monumento conmemorativo" (</a:t>
            </a:r>
            <a:r>
              <a:rPr lang="es-ES" sz="2800" dirty="0" err="1">
                <a:latin typeface="Bahnschrift SemiCondensed" panose="020B0502040204020203" pitchFamily="34" charset="0"/>
              </a:rPr>
              <a:t>zikkaron</a:t>
            </a:r>
            <a:r>
              <a:rPr lang="es-ES" sz="2800" dirty="0">
                <a:latin typeface="Bahnschrift SemiCondensed" panose="020B0502040204020203" pitchFamily="34" charset="0"/>
              </a:rPr>
              <a:t>) para recordar a las futuras generaciones </a:t>
            </a:r>
          </a:p>
          <a:p>
            <a:pPr algn="ctr"/>
            <a:r>
              <a:rPr lang="es-ES" sz="2800" dirty="0">
                <a:latin typeface="Bahnschrift SemiCondensed" panose="020B0502040204020203" pitchFamily="34" charset="0"/>
              </a:rPr>
              <a:t>el milagro de Dios.</a:t>
            </a:r>
          </a:p>
        </p:txBody>
      </p:sp>
    </p:spTree>
    <p:extLst>
      <p:ext uri="{BB962C8B-B14F-4D97-AF65-F5344CB8AC3E}">
        <p14:creationId xmlns:p14="http://schemas.microsoft.com/office/powerpoint/2010/main" val="852027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904F2-8518-9117-D228-F4D991B4FD8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1A794076-A0CC-0BBF-5B5F-485EA9AE333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2D8287C-6A98-2E5A-D2E3-19AFE85435FA}"/>
              </a:ext>
            </a:extLst>
          </p:cNvPr>
          <p:cNvSpPr txBox="1"/>
          <p:nvPr/>
        </p:nvSpPr>
        <p:spPr>
          <a:xfrm>
            <a:off x="3641558" y="0"/>
            <a:ext cx="7940842" cy="6494085"/>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5 Y les dijo Josué: Pasad delante del arca de Jehová vuestro Dios a la mitad del Jordán, y cada uno de vosotros tome </a:t>
            </a:r>
            <a:r>
              <a:rPr lang="es-ES" sz="3200" dirty="0">
                <a:solidFill>
                  <a:schemeClr val="accent6"/>
                </a:solidFill>
                <a:latin typeface="Bahnschrift SemiCondensed" panose="020B0502040204020203" pitchFamily="34" charset="0"/>
              </a:rPr>
              <a:t>una piedra </a:t>
            </a:r>
            <a:r>
              <a:rPr lang="es-ES" sz="3200" dirty="0">
                <a:solidFill>
                  <a:schemeClr val="bg1"/>
                </a:solidFill>
                <a:latin typeface="Bahnschrift SemiCondensed" panose="020B0502040204020203" pitchFamily="34" charset="0"/>
              </a:rPr>
              <a:t>sobre su hombro, conforme al número de las tribus de los hijos de Israel, 6 para que esto sea </a:t>
            </a:r>
            <a:r>
              <a:rPr lang="es-ES" sz="3200" dirty="0">
                <a:solidFill>
                  <a:schemeClr val="accent6"/>
                </a:solidFill>
                <a:latin typeface="Bahnschrift SemiCondensed" panose="020B0502040204020203" pitchFamily="34" charset="0"/>
              </a:rPr>
              <a:t>señal</a:t>
            </a:r>
            <a:r>
              <a:rPr lang="es-ES" sz="3200" dirty="0">
                <a:solidFill>
                  <a:schemeClr val="bg1"/>
                </a:solidFill>
                <a:latin typeface="Bahnschrift SemiCondensed" panose="020B0502040204020203" pitchFamily="34" charset="0"/>
              </a:rPr>
              <a:t> entre vosotros; y cuando </a:t>
            </a:r>
            <a:r>
              <a:rPr lang="es-ES" sz="3200" dirty="0">
                <a:solidFill>
                  <a:schemeClr val="accent6"/>
                </a:solidFill>
                <a:latin typeface="Bahnschrift SemiCondensed" panose="020B0502040204020203" pitchFamily="34" charset="0"/>
              </a:rPr>
              <a:t>vuestros hijos preguntaren a sus padres mañana, diciendo: ¿Qué significan estas piedras?</a:t>
            </a:r>
            <a:r>
              <a:rPr lang="es-ES" sz="3200" dirty="0">
                <a:solidFill>
                  <a:schemeClr val="bg1"/>
                </a:solidFill>
                <a:latin typeface="Bahnschrift SemiCondensed" panose="020B0502040204020203" pitchFamily="34" charset="0"/>
              </a:rPr>
              <a:t> 7 les responderéis: Que las aguas del Jordán fueron divididas delante del arca del pacto de Jehová; cuando ella pasó el Jordán, las aguas del Jordán se dividieron; y estas piedras servirán de </a:t>
            </a:r>
            <a:r>
              <a:rPr lang="es-ES" sz="3200" dirty="0">
                <a:solidFill>
                  <a:schemeClr val="accent6"/>
                </a:solidFill>
                <a:latin typeface="Bahnschrift SemiCondensed" panose="020B0502040204020203" pitchFamily="34" charset="0"/>
              </a:rPr>
              <a:t>monumento conmemorativo </a:t>
            </a:r>
            <a:r>
              <a:rPr lang="es-ES" sz="3200" dirty="0">
                <a:solidFill>
                  <a:schemeClr val="bg1"/>
                </a:solidFill>
                <a:latin typeface="Bahnschrift SemiCondensed" panose="020B0502040204020203" pitchFamily="34" charset="0"/>
              </a:rPr>
              <a:t>a los hijos de Israel </a:t>
            </a:r>
            <a:r>
              <a:rPr lang="es-ES" sz="3200" dirty="0">
                <a:solidFill>
                  <a:schemeClr val="accent6"/>
                </a:solidFill>
                <a:latin typeface="Bahnschrift SemiCondensed" panose="020B0502040204020203" pitchFamily="34" charset="0"/>
              </a:rPr>
              <a:t>para siempre</a:t>
            </a:r>
            <a:r>
              <a:rPr lang="es-ES" sz="3200" dirty="0">
                <a:solidFill>
                  <a:schemeClr val="bg1"/>
                </a:solidFill>
                <a:latin typeface="Bahnschrift SemiCondensed" panose="020B0502040204020203" pitchFamily="34" charset="0"/>
              </a:rPr>
              <a:t>.</a:t>
            </a:r>
            <a:endParaRPr lang="es-DO" sz="32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ACA916C0-085F-51E1-2543-F61DF8B47233}"/>
              </a:ext>
            </a:extLst>
          </p:cNvPr>
          <p:cNvSpPr txBox="1"/>
          <p:nvPr/>
        </p:nvSpPr>
        <p:spPr>
          <a:xfrm>
            <a:off x="609600" y="1203157"/>
            <a:ext cx="2679032" cy="646331"/>
          </a:xfrm>
          <a:prstGeom prst="rect">
            <a:avLst/>
          </a:prstGeom>
          <a:noFill/>
        </p:spPr>
        <p:txBody>
          <a:bodyPr wrap="square" rtlCol="0">
            <a:spAutoFit/>
          </a:bodyPr>
          <a:lstStyle/>
          <a:p>
            <a:pPr algn="ctr"/>
            <a:r>
              <a:rPr lang="es-DO" sz="3600">
                <a:solidFill>
                  <a:schemeClr val="accent2"/>
                </a:solidFill>
              </a:rPr>
              <a:t>Jos. 4: 5-7 </a:t>
            </a:r>
            <a:endParaRPr lang="es-DO" sz="3600" dirty="0">
              <a:solidFill>
                <a:schemeClr val="accent2"/>
              </a:solidFill>
            </a:endParaRPr>
          </a:p>
        </p:txBody>
      </p:sp>
    </p:spTree>
    <p:extLst>
      <p:ext uri="{BB962C8B-B14F-4D97-AF65-F5344CB8AC3E}">
        <p14:creationId xmlns:p14="http://schemas.microsoft.com/office/powerpoint/2010/main" val="36313946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39E63-543F-9DDD-AB9A-23F9CF66BAF1}"/>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983B2630-1D99-AE10-3D20-E7B069F9827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0C236C7-D203-7559-F66E-C9962E98EB71}"/>
              </a:ext>
            </a:extLst>
          </p:cNvPr>
          <p:cNvSpPr txBox="1"/>
          <p:nvPr/>
        </p:nvSpPr>
        <p:spPr>
          <a:xfrm>
            <a:off x="3648973" y="86267"/>
            <a:ext cx="7755147" cy="6186309"/>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La posible pregunta de las generaciones futuras es significativa porque se formula de forma personal: “¿Qué son estas piedras para ti?”. Cada nueva generación debía interiorizar y comprender personalmente el significado que estas piedras tenían para ella. La fe en un Dios hacedor de milagros solo puede mantenerse viva si cada generación redescubre el significado de los poderosos actos del Señor para sí misma. </a:t>
            </a:r>
            <a:endParaRPr lang="es-DO" sz="3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ECC64FF-9F97-F246-BECE-3E426A2E17E9}"/>
              </a:ext>
            </a:extLst>
          </p:cNvPr>
          <p:cNvSpPr txBox="1"/>
          <p:nvPr/>
        </p:nvSpPr>
        <p:spPr>
          <a:xfrm>
            <a:off x="577970" y="1337095"/>
            <a:ext cx="2691440" cy="400110"/>
          </a:xfrm>
          <a:prstGeom prst="rect">
            <a:avLst/>
          </a:prstGeom>
          <a:noFill/>
        </p:spPr>
        <p:txBody>
          <a:bodyPr wrap="square" rtlCol="0">
            <a:spAutoFit/>
          </a:bodyPr>
          <a:lstStyle/>
          <a:p>
            <a:pPr algn="ctr"/>
            <a:r>
              <a:rPr lang="es-ES" sz="2000">
                <a:solidFill>
                  <a:schemeClr val="accent2"/>
                </a:solidFill>
                <a:latin typeface="Bahnschrift SemiCondensed" panose="020B0502040204020203" pitchFamily="34" charset="0"/>
              </a:rPr>
              <a:t>Lección del martes.</a:t>
            </a:r>
            <a:endParaRPr lang="es-DO" sz="20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22B8F806-0A66-D022-419B-8EB7D8350231}"/>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C</a:t>
            </a:r>
          </a:p>
        </p:txBody>
      </p:sp>
    </p:spTree>
    <p:extLst>
      <p:ext uri="{BB962C8B-B14F-4D97-AF65-F5344CB8AC3E}">
        <p14:creationId xmlns:p14="http://schemas.microsoft.com/office/powerpoint/2010/main" val="38693291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0B3C0-FE59-6CDD-25ED-4C64416C2279}"/>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06D8C220-5B4E-E15F-77B1-43B8A60E52A9}"/>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34416FF6-5753-BE2B-FA94-8C4D697631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B9FB682C-D737-811C-E12D-E77698E103A9}"/>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4</a:t>
            </a:r>
          </a:p>
        </p:txBody>
      </p:sp>
      <p:sp>
        <p:nvSpPr>
          <p:cNvPr id="12" name="CuadroTexto 11">
            <a:extLst>
              <a:ext uri="{FF2B5EF4-FFF2-40B4-BE49-F238E27FC236}">
                <a16:creationId xmlns:a16="http://schemas.microsoft.com/office/drawing/2014/main" id="{7BEA292B-6AFA-0742-C116-DA392E44B7F1}"/>
              </a:ext>
            </a:extLst>
          </p:cNvPr>
          <p:cNvSpPr txBox="1"/>
          <p:nvPr/>
        </p:nvSpPr>
        <p:spPr>
          <a:xfrm>
            <a:off x="3597215" y="1111510"/>
            <a:ext cx="4060168" cy="3170099"/>
          </a:xfrm>
          <a:prstGeom prst="rect">
            <a:avLst/>
          </a:prstGeom>
          <a:noFill/>
        </p:spPr>
        <p:txBody>
          <a:bodyPr wrap="square" rtlCol="0">
            <a:spAutoFit/>
          </a:bodyPr>
          <a:lstStyle/>
          <a:p>
            <a:pPr algn="ctr"/>
            <a:r>
              <a:rPr lang="es-ES" sz="4000" dirty="0">
                <a:latin typeface="Bahnschrift SemiCondensed" panose="020B0502040204020203" pitchFamily="34" charset="0"/>
              </a:rPr>
              <a:t>¿Cuál es el peligro de olvidar las proezas de Dios, como la del cruce del Jordán?</a:t>
            </a:r>
            <a:endParaRPr lang="es-DO" sz="40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4BD15F53-A053-501C-0BE7-C6B1F165D31E}"/>
              </a:ext>
            </a:extLst>
          </p:cNvPr>
          <p:cNvSpPr txBox="1"/>
          <p:nvPr/>
        </p:nvSpPr>
        <p:spPr>
          <a:xfrm>
            <a:off x="7944929" y="2646621"/>
            <a:ext cx="3959525" cy="3046988"/>
          </a:xfrm>
          <a:prstGeom prst="rect">
            <a:avLst/>
          </a:prstGeom>
          <a:noFill/>
        </p:spPr>
        <p:txBody>
          <a:bodyPr wrap="square" rtlCol="0">
            <a:spAutoFit/>
          </a:bodyPr>
          <a:lstStyle/>
          <a:p>
            <a:pPr algn="ctr"/>
            <a:r>
              <a:rPr lang="es-ES" sz="3200" dirty="0">
                <a:latin typeface="Bahnschrift SemiCondensed" panose="020B0502040204020203" pitchFamily="34" charset="0"/>
              </a:rPr>
              <a:t>El olvido espiritual puede acarrear graves consecuencias y nos haría perder la motivación para cumplir nuestra misión.</a:t>
            </a:r>
          </a:p>
        </p:txBody>
      </p:sp>
    </p:spTree>
    <p:extLst>
      <p:ext uri="{BB962C8B-B14F-4D97-AF65-F5344CB8AC3E}">
        <p14:creationId xmlns:p14="http://schemas.microsoft.com/office/powerpoint/2010/main" val="28732356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C6C4C1-242C-0EFB-31BE-7FCACBB1132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4D5C2B65-DBC8-20D9-ED5E-5BCE47B9073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0BDA7D3-2C61-8C6C-6F40-4E0053B5A94A}"/>
              </a:ext>
            </a:extLst>
          </p:cNvPr>
          <p:cNvSpPr txBox="1"/>
          <p:nvPr/>
        </p:nvSpPr>
        <p:spPr>
          <a:xfrm>
            <a:off x="3187425" y="0"/>
            <a:ext cx="8539354" cy="6093976"/>
          </a:xfrm>
          <a:prstGeom prst="rect">
            <a:avLst/>
          </a:prstGeom>
          <a:noFill/>
        </p:spPr>
        <p:txBody>
          <a:bodyPr wrap="square" rtlCol="0">
            <a:spAutoFit/>
          </a:bodyPr>
          <a:lstStyle/>
          <a:p>
            <a:pPr algn="ctr"/>
            <a:r>
              <a:rPr lang="es-ES" sz="3000" dirty="0">
                <a:solidFill>
                  <a:schemeClr val="bg1"/>
                </a:solidFill>
                <a:latin typeface="Bahnschrift SemiCondensed" panose="020B0502040204020203" pitchFamily="34" charset="0"/>
              </a:rPr>
              <a:t>20 Y Josué erigió en </a:t>
            </a:r>
            <a:r>
              <a:rPr lang="es-ES" sz="3000" dirty="0" err="1">
                <a:solidFill>
                  <a:schemeClr val="accent6"/>
                </a:solidFill>
                <a:latin typeface="Bahnschrift SemiCondensed" panose="020B0502040204020203" pitchFamily="34" charset="0"/>
              </a:rPr>
              <a:t>Gilgal</a:t>
            </a:r>
            <a:r>
              <a:rPr lang="es-ES" sz="3000" dirty="0">
                <a:solidFill>
                  <a:schemeClr val="bg1"/>
                </a:solidFill>
                <a:latin typeface="Bahnschrift SemiCondensed" panose="020B0502040204020203" pitchFamily="34" charset="0"/>
              </a:rPr>
              <a:t> las </a:t>
            </a:r>
            <a:r>
              <a:rPr lang="es-ES" sz="3000" dirty="0">
                <a:solidFill>
                  <a:schemeClr val="accent6"/>
                </a:solidFill>
                <a:latin typeface="Bahnschrift SemiCondensed" panose="020B0502040204020203" pitchFamily="34" charset="0"/>
              </a:rPr>
              <a:t>doce piedras </a:t>
            </a:r>
            <a:r>
              <a:rPr lang="es-ES" sz="3000" dirty="0">
                <a:solidFill>
                  <a:schemeClr val="bg1"/>
                </a:solidFill>
                <a:latin typeface="Bahnschrift SemiCondensed" panose="020B0502040204020203" pitchFamily="34" charset="0"/>
              </a:rPr>
              <a:t>que habían traído del Jordán. 21 Y habló a los hijos de Israel, diciendo: Cuando mañana preguntaren vuestros hijos a sus padres, y dijeren: ¿</a:t>
            </a:r>
            <a:r>
              <a:rPr lang="es-ES" sz="3000" dirty="0">
                <a:solidFill>
                  <a:schemeClr val="accent6"/>
                </a:solidFill>
                <a:latin typeface="Bahnschrift SemiCondensed" panose="020B0502040204020203" pitchFamily="34" charset="0"/>
              </a:rPr>
              <a:t>Qué significan estas piedras</a:t>
            </a:r>
            <a:r>
              <a:rPr lang="es-ES" sz="3000" dirty="0">
                <a:solidFill>
                  <a:schemeClr val="bg1"/>
                </a:solidFill>
                <a:latin typeface="Bahnschrift SemiCondensed" panose="020B0502040204020203" pitchFamily="34" charset="0"/>
              </a:rPr>
              <a:t>? 22 declararéis a vuestros hijos, diciendo: </a:t>
            </a:r>
            <a:r>
              <a:rPr lang="es-ES" sz="3000" dirty="0">
                <a:solidFill>
                  <a:schemeClr val="accent6"/>
                </a:solidFill>
                <a:latin typeface="Bahnschrift SemiCondensed" panose="020B0502040204020203" pitchFamily="34" charset="0"/>
              </a:rPr>
              <a:t>Israel pasó en seco por este Jordán</a:t>
            </a:r>
            <a:r>
              <a:rPr lang="es-ES" sz="3000" dirty="0">
                <a:solidFill>
                  <a:schemeClr val="bg1"/>
                </a:solidFill>
                <a:latin typeface="Bahnschrift SemiCondensed" panose="020B0502040204020203" pitchFamily="34" charset="0"/>
              </a:rPr>
              <a:t>. 23 Porque Jehová vuestro Dios secó las aguas del Jordán delante de vosotros, hasta que habíais pasado, </a:t>
            </a:r>
            <a:r>
              <a:rPr lang="es-ES" sz="3000" dirty="0">
                <a:solidFill>
                  <a:schemeClr val="accent6"/>
                </a:solidFill>
                <a:latin typeface="Bahnschrift SemiCondensed" panose="020B0502040204020203" pitchFamily="34" charset="0"/>
              </a:rPr>
              <a:t>a la manera que Jehová vuestro Dios lo había hecho en el Mar Rojo</a:t>
            </a:r>
            <a:r>
              <a:rPr lang="es-ES" sz="3000" dirty="0">
                <a:solidFill>
                  <a:schemeClr val="bg1"/>
                </a:solidFill>
                <a:latin typeface="Bahnschrift SemiCondensed" panose="020B0502040204020203" pitchFamily="34" charset="0"/>
              </a:rPr>
              <a:t>, el cual secó delante de nosotros hasta que pasamos; 24 para que todos los pueblos de la tierra conozcan que </a:t>
            </a:r>
            <a:r>
              <a:rPr lang="es-ES" sz="3000" dirty="0">
                <a:solidFill>
                  <a:schemeClr val="accent6"/>
                </a:solidFill>
                <a:latin typeface="Bahnschrift SemiCondensed" panose="020B0502040204020203" pitchFamily="34" charset="0"/>
              </a:rPr>
              <a:t>la mano de Jehová es poderosa</a:t>
            </a:r>
            <a:r>
              <a:rPr lang="es-ES" sz="3000" dirty="0">
                <a:solidFill>
                  <a:schemeClr val="bg1"/>
                </a:solidFill>
                <a:latin typeface="Bahnschrift SemiCondensed" panose="020B0502040204020203" pitchFamily="34" charset="0"/>
              </a:rPr>
              <a:t>; para que </a:t>
            </a:r>
            <a:r>
              <a:rPr lang="es-ES" sz="3000" dirty="0">
                <a:solidFill>
                  <a:schemeClr val="accent6"/>
                </a:solidFill>
                <a:latin typeface="Bahnschrift SemiCondensed" panose="020B0502040204020203" pitchFamily="34" charset="0"/>
              </a:rPr>
              <a:t>temáis [respetes] a Jehová vuestro Dios todos los días.</a:t>
            </a:r>
            <a:endParaRPr lang="es-DO" sz="30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E5E3AE5-C057-8915-5753-20829C12ADED}"/>
              </a:ext>
            </a:extLst>
          </p:cNvPr>
          <p:cNvSpPr txBox="1"/>
          <p:nvPr/>
        </p:nvSpPr>
        <p:spPr>
          <a:xfrm>
            <a:off x="652771" y="1432232"/>
            <a:ext cx="2679032" cy="584775"/>
          </a:xfrm>
          <a:prstGeom prst="rect">
            <a:avLst/>
          </a:prstGeom>
          <a:noFill/>
        </p:spPr>
        <p:txBody>
          <a:bodyPr wrap="square" rtlCol="0">
            <a:spAutoFit/>
          </a:bodyPr>
          <a:lstStyle/>
          <a:p>
            <a:pPr algn="ctr"/>
            <a:r>
              <a:rPr lang="es-DO" sz="3200">
                <a:solidFill>
                  <a:schemeClr val="accent2"/>
                </a:solidFill>
              </a:rPr>
              <a:t>Jos. 4: 20-24 </a:t>
            </a:r>
            <a:endParaRPr lang="es-DO" sz="3200" dirty="0">
              <a:solidFill>
                <a:schemeClr val="accent2"/>
              </a:solidFill>
            </a:endParaRPr>
          </a:p>
        </p:txBody>
      </p:sp>
    </p:spTree>
    <p:extLst>
      <p:ext uri="{BB962C8B-B14F-4D97-AF65-F5344CB8AC3E}">
        <p14:creationId xmlns:p14="http://schemas.microsoft.com/office/powerpoint/2010/main" val="41378620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354214-1573-C4F3-AC77-0D7E2D80EEC9}"/>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62657776-BF5F-CB31-F537-7279B62977A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0CF8EC7-72AC-1330-6094-9ED41E686157}"/>
              </a:ext>
            </a:extLst>
          </p:cNvPr>
          <p:cNvSpPr txBox="1"/>
          <p:nvPr/>
        </p:nvSpPr>
        <p:spPr>
          <a:xfrm>
            <a:off x="3187425" y="0"/>
            <a:ext cx="8539354" cy="5632311"/>
          </a:xfrm>
          <a:prstGeom prst="rect">
            <a:avLst/>
          </a:prstGeom>
          <a:noFill/>
        </p:spPr>
        <p:txBody>
          <a:bodyPr wrap="square" rtlCol="0">
            <a:spAutoFit/>
          </a:bodyPr>
          <a:lstStyle/>
          <a:p>
            <a:pPr algn="ctr"/>
            <a:r>
              <a:rPr lang="es-ES" sz="6000" dirty="0">
                <a:solidFill>
                  <a:schemeClr val="bg1"/>
                </a:solidFill>
                <a:latin typeface="Bahnschrift SemiCondensed" panose="020B0502040204020203" pitchFamily="34" charset="0"/>
              </a:rPr>
              <a:t>10 </a:t>
            </a:r>
            <a:r>
              <a:rPr lang="es-ES" sz="6000" dirty="0">
                <a:solidFill>
                  <a:schemeClr val="accent6"/>
                </a:solidFill>
                <a:latin typeface="Bahnschrift SemiCondensed" panose="020B0502040204020203" pitchFamily="34" charset="0"/>
              </a:rPr>
              <a:t>No guardaron </a:t>
            </a:r>
            <a:r>
              <a:rPr lang="es-ES" sz="6000" dirty="0">
                <a:solidFill>
                  <a:schemeClr val="bg1"/>
                </a:solidFill>
                <a:latin typeface="Bahnschrift SemiCondensed" panose="020B0502040204020203" pitchFamily="34" charset="0"/>
              </a:rPr>
              <a:t>el pacto de </a:t>
            </a:r>
            <a:r>
              <a:rPr lang="es-ES" sz="6000" dirty="0" err="1">
                <a:solidFill>
                  <a:schemeClr val="bg1"/>
                </a:solidFill>
                <a:latin typeface="Bahnschrift SemiCondensed" panose="020B0502040204020203" pitchFamily="34" charset="0"/>
              </a:rPr>
              <a:t>Dios,</a:t>
            </a:r>
            <a:r>
              <a:rPr lang="es-ES" sz="6000" dirty="0" err="1">
                <a:solidFill>
                  <a:schemeClr val="accent6"/>
                </a:solidFill>
                <a:latin typeface="Bahnschrift SemiCondensed" panose="020B0502040204020203" pitchFamily="34" charset="0"/>
              </a:rPr>
              <a:t>Ni</a:t>
            </a:r>
            <a:r>
              <a:rPr lang="es-ES" sz="6000" dirty="0">
                <a:solidFill>
                  <a:schemeClr val="accent6"/>
                </a:solidFill>
                <a:latin typeface="Bahnschrift SemiCondensed" panose="020B0502040204020203" pitchFamily="34" charset="0"/>
              </a:rPr>
              <a:t> quisieron </a:t>
            </a:r>
            <a:r>
              <a:rPr lang="es-ES" sz="6000" dirty="0">
                <a:solidFill>
                  <a:schemeClr val="bg1"/>
                </a:solidFill>
                <a:latin typeface="Bahnschrift SemiCondensed" panose="020B0502040204020203" pitchFamily="34" charset="0"/>
              </a:rPr>
              <a:t>andar en su </a:t>
            </a:r>
            <a:r>
              <a:rPr lang="es-ES" sz="6000" dirty="0" err="1">
                <a:solidFill>
                  <a:schemeClr val="bg1"/>
                </a:solidFill>
                <a:latin typeface="Bahnschrift SemiCondensed" panose="020B0502040204020203" pitchFamily="34" charset="0"/>
              </a:rPr>
              <a:t>ley;Sino</a:t>
            </a:r>
            <a:r>
              <a:rPr lang="es-ES" sz="6000" dirty="0">
                <a:solidFill>
                  <a:schemeClr val="bg1"/>
                </a:solidFill>
                <a:latin typeface="Bahnschrift SemiCondensed" panose="020B0502040204020203" pitchFamily="34" charset="0"/>
              </a:rPr>
              <a:t> que </a:t>
            </a:r>
            <a:r>
              <a:rPr lang="es-ES" sz="6000" dirty="0">
                <a:solidFill>
                  <a:schemeClr val="accent6"/>
                </a:solidFill>
                <a:latin typeface="Bahnschrift SemiCondensed" panose="020B0502040204020203" pitchFamily="34" charset="0"/>
              </a:rPr>
              <a:t>se olvidaron de sus </a:t>
            </a:r>
            <a:r>
              <a:rPr lang="es-ES" sz="6000" dirty="0" err="1">
                <a:solidFill>
                  <a:schemeClr val="accent6"/>
                </a:solidFill>
                <a:latin typeface="Bahnschrift SemiCondensed" panose="020B0502040204020203" pitchFamily="34" charset="0"/>
              </a:rPr>
              <a:t>obras</a:t>
            </a:r>
            <a:r>
              <a:rPr lang="es-ES" sz="6000" dirty="0" err="1">
                <a:solidFill>
                  <a:schemeClr val="bg1"/>
                </a:solidFill>
                <a:latin typeface="Bahnschrift SemiCondensed" panose="020B0502040204020203" pitchFamily="34" charset="0"/>
              </a:rPr>
              <a:t>,</a:t>
            </a:r>
            <a:r>
              <a:rPr lang="es-ES" sz="6000" dirty="0" err="1">
                <a:solidFill>
                  <a:schemeClr val="accent6"/>
                </a:solidFill>
                <a:latin typeface="Bahnschrift SemiCondensed" panose="020B0502040204020203" pitchFamily="34" charset="0"/>
              </a:rPr>
              <a:t>Y</a:t>
            </a:r>
            <a:r>
              <a:rPr lang="es-ES" sz="6000" dirty="0">
                <a:solidFill>
                  <a:schemeClr val="accent6"/>
                </a:solidFill>
                <a:latin typeface="Bahnschrift SemiCondensed" panose="020B0502040204020203" pitchFamily="34" charset="0"/>
              </a:rPr>
              <a:t> de sus maravillas </a:t>
            </a:r>
            <a:r>
              <a:rPr lang="es-ES" sz="6000" dirty="0">
                <a:solidFill>
                  <a:schemeClr val="bg1"/>
                </a:solidFill>
                <a:latin typeface="Bahnschrift SemiCondensed" panose="020B0502040204020203" pitchFamily="34" charset="0"/>
              </a:rPr>
              <a:t>que les había mostrado.</a:t>
            </a:r>
            <a:endParaRPr lang="es-DO" sz="60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09631442-5981-EA14-2075-748AF49C91B3}"/>
              </a:ext>
            </a:extLst>
          </p:cNvPr>
          <p:cNvSpPr txBox="1"/>
          <p:nvPr/>
        </p:nvSpPr>
        <p:spPr>
          <a:xfrm>
            <a:off x="652771" y="1432232"/>
            <a:ext cx="2679032" cy="584775"/>
          </a:xfrm>
          <a:prstGeom prst="rect">
            <a:avLst/>
          </a:prstGeom>
          <a:noFill/>
        </p:spPr>
        <p:txBody>
          <a:bodyPr wrap="square" rtlCol="0">
            <a:spAutoFit/>
          </a:bodyPr>
          <a:lstStyle/>
          <a:p>
            <a:pPr algn="ctr"/>
            <a:r>
              <a:rPr lang="es-DO" sz="3200">
                <a:solidFill>
                  <a:schemeClr val="accent2"/>
                </a:solidFill>
              </a:rPr>
              <a:t>Sal. 78: 10-11 </a:t>
            </a:r>
            <a:endParaRPr lang="es-DO" sz="3200" dirty="0">
              <a:solidFill>
                <a:schemeClr val="accent2"/>
              </a:solidFill>
            </a:endParaRPr>
          </a:p>
        </p:txBody>
      </p:sp>
    </p:spTree>
    <p:extLst>
      <p:ext uri="{BB962C8B-B14F-4D97-AF65-F5344CB8AC3E}">
        <p14:creationId xmlns:p14="http://schemas.microsoft.com/office/powerpoint/2010/main" val="16145125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E20D2-E802-B5FB-632C-74A72BD10A6D}"/>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04AA6733-0F84-DC59-9021-2FCF8A867CE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406C93D-4886-33BB-7D8B-6AAF53984AFE}"/>
              </a:ext>
            </a:extLst>
          </p:cNvPr>
          <p:cNvSpPr txBox="1"/>
          <p:nvPr/>
        </p:nvSpPr>
        <p:spPr>
          <a:xfrm>
            <a:off x="3657600" y="132654"/>
            <a:ext cx="7755147" cy="4524315"/>
          </a:xfrm>
          <a:prstGeom prst="rect">
            <a:avLst/>
          </a:prstGeom>
          <a:noFill/>
        </p:spPr>
        <p:txBody>
          <a:bodyPr wrap="square" rtlCol="0">
            <a:spAutoFit/>
          </a:bodyPr>
          <a:lstStyle/>
          <a:p>
            <a:pPr algn="ctr"/>
            <a:r>
              <a:rPr lang="es-ES" sz="4800" dirty="0">
                <a:solidFill>
                  <a:schemeClr val="bg1"/>
                </a:solidFill>
                <a:latin typeface="Bahnschrift SemiCondensed" panose="020B0502040204020203" pitchFamily="34" charset="0"/>
              </a:rPr>
              <a:t>“No tenemos nada que temer del futuro, a menos que olvidemos la manera en que el Señor nos ha conducido, y lo que nos ha enseñado en nuestra historia pasada”</a:t>
            </a:r>
          </a:p>
        </p:txBody>
      </p:sp>
      <p:sp>
        <p:nvSpPr>
          <p:cNvPr id="5" name="CuadroTexto 4">
            <a:extLst>
              <a:ext uri="{FF2B5EF4-FFF2-40B4-BE49-F238E27FC236}">
                <a16:creationId xmlns:a16="http://schemas.microsoft.com/office/drawing/2014/main" id="{FD55703C-8E9A-2BED-24A2-FFF699F940C2}"/>
              </a:ext>
            </a:extLst>
          </p:cNvPr>
          <p:cNvSpPr txBox="1"/>
          <p:nvPr/>
        </p:nvSpPr>
        <p:spPr>
          <a:xfrm>
            <a:off x="595224" y="1194482"/>
            <a:ext cx="2691440" cy="1200329"/>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(Elena de White, Notas biográficas, p. 193).</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1D12DEBA-6EC4-B752-9450-F278F6138CA5}"/>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D</a:t>
            </a:r>
          </a:p>
        </p:txBody>
      </p:sp>
    </p:spTree>
    <p:extLst>
      <p:ext uri="{BB962C8B-B14F-4D97-AF65-F5344CB8AC3E}">
        <p14:creationId xmlns:p14="http://schemas.microsoft.com/office/powerpoint/2010/main" val="19848689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4AA9E871-8B59-CB9B-6BF3-FB4B9579360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F2E648A-19D7-6C71-29F5-AE457DE155E7}"/>
              </a:ext>
            </a:extLst>
          </p:cNvPr>
          <p:cNvSpPr txBox="1"/>
          <p:nvPr/>
        </p:nvSpPr>
        <p:spPr>
          <a:xfrm>
            <a:off x="5693434" y="508961"/>
            <a:ext cx="5788325" cy="4247317"/>
          </a:xfrm>
          <a:prstGeom prst="rect">
            <a:avLst/>
          </a:prstGeom>
          <a:noFill/>
        </p:spPr>
        <p:txBody>
          <a:bodyPr wrap="square" rtlCol="0">
            <a:spAutoFit/>
          </a:bodyPr>
          <a:lstStyle/>
          <a:p>
            <a:pPr algn="ctr"/>
            <a:r>
              <a:rPr lang="es-ES" sz="5400">
                <a:solidFill>
                  <a:srgbClr val="098D93"/>
                </a:solidFill>
                <a:latin typeface="Bahnschrift SemiCondensed" panose="020B0502040204020203" pitchFamily="34" charset="0"/>
              </a:rPr>
              <a:t>¿Quieres recordar siempre las grandes maravillas que Cristo ha hecho en tu vida?</a:t>
            </a:r>
            <a:endParaRPr lang="es-DO" sz="5400" dirty="0">
              <a:solidFill>
                <a:srgbClr val="098D93"/>
              </a:solidFill>
              <a:latin typeface="Bahnschrift SemiCondensed" panose="020B0502040204020203" pitchFamily="34" charset="0"/>
            </a:endParaRPr>
          </a:p>
        </p:txBody>
      </p:sp>
    </p:spTree>
    <p:extLst>
      <p:ext uri="{BB962C8B-B14F-4D97-AF65-F5344CB8AC3E}">
        <p14:creationId xmlns:p14="http://schemas.microsoft.com/office/powerpoint/2010/main" val="4075629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Gráfico, Gráfico de embudo&#10;&#10;El contenido generado por IA puede ser incorrecto.">
            <a:extLst>
              <a:ext uri="{FF2B5EF4-FFF2-40B4-BE49-F238E27FC236}">
                <a16:creationId xmlns:a16="http://schemas.microsoft.com/office/drawing/2014/main" id="{69DB1BFD-EE9C-19CA-BE2B-7323C57C94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4" name="CuadroTexto 3">
            <a:extLst>
              <a:ext uri="{FF2B5EF4-FFF2-40B4-BE49-F238E27FC236}">
                <a16:creationId xmlns:a16="http://schemas.microsoft.com/office/drawing/2014/main" id="{890316AE-495C-D571-16A8-02E93AC5CA42}"/>
              </a:ext>
            </a:extLst>
          </p:cNvPr>
          <p:cNvSpPr txBox="1"/>
          <p:nvPr/>
        </p:nvSpPr>
        <p:spPr>
          <a:xfrm>
            <a:off x="0" y="3058065"/>
            <a:ext cx="6952892" cy="1015663"/>
          </a:xfrm>
          <a:prstGeom prst="rect">
            <a:avLst/>
          </a:prstGeom>
          <a:noFill/>
        </p:spPr>
        <p:txBody>
          <a:bodyPr wrap="square" rtlCol="0">
            <a:spAutoFit/>
          </a:bodyPr>
          <a:lstStyle/>
          <a:p>
            <a:pPr algn="ctr"/>
            <a:r>
              <a:rPr lang="es-ES" sz="6000">
                <a:latin typeface="Bahnschrift SemiCondensed" panose="020B0502040204020203" pitchFamily="34" charset="0"/>
              </a:rPr>
              <a:t>Gracia maravillosa</a:t>
            </a:r>
            <a:endParaRPr lang="es-DO" sz="6000" dirty="0">
              <a:latin typeface="Bahnschrift SemiCondensed" panose="020B0502040204020203" pitchFamily="34" charset="0"/>
            </a:endParaRPr>
          </a:p>
        </p:txBody>
      </p:sp>
    </p:spTree>
    <p:extLst>
      <p:ext uri="{BB962C8B-B14F-4D97-AF65-F5344CB8AC3E}">
        <p14:creationId xmlns:p14="http://schemas.microsoft.com/office/powerpoint/2010/main" val="1242241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1A4F04D3-FE70-8A37-E094-89734EC7D0EC}"/>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4456EE6F-068C-ABD2-F7D6-051ACA6D56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669BC7C8-57FF-B264-0773-96EED350321A}"/>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1</a:t>
            </a:r>
          </a:p>
        </p:txBody>
      </p:sp>
      <p:sp>
        <p:nvSpPr>
          <p:cNvPr id="12" name="CuadroTexto 11">
            <a:extLst>
              <a:ext uri="{FF2B5EF4-FFF2-40B4-BE49-F238E27FC236}">
                <a16:creationId xmlns:a16="http://schemas.microsoft.com/office/drawing/2014/main" id="{6228B178-1E73-5ABB-5101-C4AF093A0A0D}"/>
              </a:ext>
            </a:extLst>
          </p:cNvPr>
          <p:cNvSpPr txBox="1"/>
          <p:nvPr/>
        </p:nvSpPr>
        <p:spPr>
          <a:xfrm>
            <a:off x="3856007" y="1343687"/>
            <a:ext cx="3571338" cy="2862322"/>
          </a:xfrm>
          <a:prstGeom prst="rect">
            <a:avLst/>
          </a:prstGeom>
          <a:noFill/>
        </p:spPr>
        <p:txBody>
          <a:bodyPr wrap="square" rtlCol="0">
            <a:spAutoFit/>
          </a:bodyPr>
          <a:lstStyle/>
          <a:p>
            <a:pPr algn="ctr"/>
            <a:r>
              <a:rPr lang="es-ES" sz="3600" dirty="0">
                <a:latin typeface="Bahnschrift SemiCondensed" panose="020B0502040204020203" pitchFamily="34" charset="0"/>
              </a:rPr>
              <a:t>¿Por qué pidió Dios a Israel que se "santificara" </a:t>
            </a:r>
          </a:p>
          <a:p>
            <a:pPr algn="ctr"/>
            <a:r>
              <a:rPr lang="es-ES" sz="3600" dirty="0">
                <a:latin typeface="Bahnschrift SemiCondensed" panose="020B0502040204020203" pitchFamily="34" charset="0"/>
              </a:rPr>
              <a:t>antes de cruzar el Jordán?</a:t>
            </a:r>
            <a:endParaRPr lang="es-DO" sz="36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1F36DB61-DEC5-86A8-46EC-C3D24750EBFE}"/>
              </a:ext>
            </a:extLst>
          </p:cNvPr>
          <p:cNvSpPr txBox="1"/>
          <p:nvPr/>
        </p:nvSpPr>
        <p:spPr>
          <a:xfrm>
            <a:off x="8183592" y="2686535"/>
            <a:ext cx="3571338" cy="3108543"/>
          </a:xfrm>
          <a:prstGeom prst="rect">
            <a:avLst/>
          </a:prstGeom>
          <a:noFill/>
        </p:spPr>
        <p:txBody>
          <a:bodyPr wrap="square" rtlCol="0">
            <a:spAutoFit/>
          </a:bodyPr>
          <a:lstStyle/>
          <a:p>
            <a:pPr algn="ctr"/>
            <a:r>
              <a:rPr lang="es-ES" sz="2800" dirty="0">
                <a:latin typeface="Bahnschrift SemiCondensed" panose="020B0502040204020203" pitchFamily="34" charset="0"/>
              </a:rPr>
              <a:t>Porque la conquista de Canaán dependía de seguir las indicaciones de Dios, abandonando el pecado y la impureza, para que Él pudiera obrar maravillas.</a:t>
            </a:r>
          </a:p>
        </p:txBody>
      </p:sp>
    </p:spTree>
    <p:extLst>
      <p:ext uri="{BB962C8B-B14F-4D97-AF65-F5344CB8AC3E}">
        <p14:creationId xmlns:p14="http://schemas.microsoft.com/office/powerpoint/2010/main" val="2840214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987A728D-ADB3-E964-567E-4551CA55382A}"/>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20C0FD2-C2C0-14AE-BD18-480B746C8884}"/>
              </a:ext>
            </a:extLst>
          </p:cNvPr>
          <p:cNvSpPr txBox="1"/>
          <p:nvPr/>
        </p:nvSpPr>
        <p:spPr>
          <a:xfrm>
            <a:off x="3481137" y="-48126"/>
            <a:ext cx="7940842" cy="6124754"/>
          </a:xfrm>
          <a:prstGeom prst="rect">
            <a:avLst/>
          </a:prstGeom>
          <a:noFill/>
        </p:spPr>
        <p:txBody>
          <a:bodyPr wrap="square" rtlCol="0">
            <a:spAutoFit/>
          </a:bodyPr>
          <a:lstStyle/>
          <a:p>
            <a:pPr algn="ctr"/>
            <a:r>
              <a:rPr lang="es-ES" sz="2800" dirty="0">
                <a:solidFill>
                  <a:schemeClr val="bg1"/>
                </a:solidFill>
                <a:latin typeface="Bahnschrift SemiCondensed" panose="020B0502040204020203" pitchFamily="34" charset="0"/>
              </a:rPr>
              <a:t>1 Josué se levantó de mañana, y él y todos los hijos de Israel partieron de </a:t>
            </a:r>
            <a:r>
              <a:rPr lang="es-ES" sz="2800" dirty="0" err="1">
                <a:solidFill>
                  <a:schemeClr val="bg1"/>
                </a:solidFill>
                <a:latin typeface="Bahnschrift SemiCondensed" panose="020B0502040204020203" pitchFamily="34" charset="0"/>
              </a:rPr>
              <a:t>Sitim</a:t>
            </a:r>
            <a:r>
              <a:rPr lang="es-ES" sz="2800" dirty="0">
                <a:solidFill>
                  <a:schemeClr val="bg1"/>
                </a:solidFill>
                <a:latin typeface="Bahnschrift SemiCondensed" panose="020B0502040204020203" pitchFamily="34" charset="0"/>
              </a:rPr>
              <a:t> y vinieron hasta el Jordán, y reposaron allí antes de pasarlo. 2 Y después de tres días, los oficiales recorrieron el campamento, 3 y mandaron al pueblo, diciendo: Cuando veáis </a:t>
            </a:r>
            <a:r>
              <a:rPr lang="es-ES" sz="2800" dirty="0">
                <a:solidFill>
                  <a:schemeClr val="accent6"/>
                </a:solidFill>
                <a:latin typeface="Bahnschrift SemiCondensed" panose="020B0502040204020203" pitchFamily="34" charset="0"/>
              </a:rPr>
              <a:t>el arca del pacto de Jehová vuestro Dios</a:t>
            </a:r>
            <a:r>
              <a:rPr lang="es-ES" sz="2800" dirty="0">
                <a:solidFill>
                  <a:schemeClr val="bg1"/>
                </a:solidFill>
                <a:latin typeface="Bahnschrift SemiCondensed" panose="020B0502040204020203" pitchFamily="34" charset="0"/>
              </a:rPr>
              <a:t>, y los levitas sacerdotes que la llevan, vosotros saldréis de vuestro lugar y </a:t>
            </a:r>
            <a:r>
              <a:rPr lang="es-ES" sz="2800" dirty="0">
                <a:solidFill>
                  <a:schemeClr val="accent6"/>
                </a:solidFill>
                <a:latin typeface="Bahnschrift SemiCondensed" panose="020B0502040204020203" pitchFamily="34" charset="0"/>
              </a:rPr>
              <a:t>marcharéis en </a:t>
            </a:r>
            <a:r>
              <a:rPr lang="es-ES" sz="2800" dirty="0" err="1">
                <a:solidFill>
                  <a:schemeClr val="accent6"/>
                </a:solidFill>
                <a:latin typeface="Bahnschrift SemiCondensed" panose="020B0502040204020203" pitchFamily="34" charset="0"/>
              </a:rPr>
              <a:t>pos</a:t>
            </a:r>
            <a:r>
              <a:rPr lang="es-ES" sz="2800" dirty="0">
                <a:solidFill>
                  <a:schemeClr val="accent6"/>
                </a:solidFill>
                <a:latin typeface="Bahnschrift SemiCondensed" panose="020B0502040204020203" pitchFamily="34" charset="0"/>
              </a:rPr>
              <a:t> de ella</a:t>
            </a:r>
            <a:r>
              <a:rPr lang="es-ES" sz="2800" dirty="0">
                <a:solidFill>
                  <a:schemeClr val="bg1"/>
                </a:solidFill>
                <a:latin typeface="Bahnschrift SemiCondensed" panose="020B0502040204020203" pitchFamily="34" charset="0"/>
              </a:rPr>
              <a:t>, 4 a fin de que sepáis el camino por donde habéis de ir; por cuanto vosotros no habéis pasado antes de ahora por este camino. Pero entre vosotros y ella haya distancia como de dos mil codos; no os acercaréis a ella. 5 Y Josué dijo al pueblo: </a:t>
            </a:r>
            <a:r>
              <a:rPr lang="es-ES" sz="2800" dirty="0">
                <a:solidFill>
                  <a:schemeClr val="accent6"/>
                </a:solidFill>
                <a:latin typeface="Bahnschrift SemiCondensed" panose="020B0502040204020203" pitchFamily="34" charset="0"/>
              </a:rPr>
              <a:t>Santificaos, porque Jehová hará mañana maravillas entre vosotros</a:t>
            </a:r>
            <a:r>
              <a:rPr lang="es-ES" sz="2800" dirty="0">
                <a:solidFill>
                  <a:schemeClr val="bg1"/>
                </a:solidFill>
                <a:latin typeface="Bahnschrift SemiCondensed" panose="020B0502040204020203" pitchFamily="34" charset="0"/>
              </a:rPr>
              <a:t>.</a:t>
            </a:r>
            <a:endParaRPr lang="es-DO" sz="2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25F0765B-4B3A-D371-3D15-9A90044AEA28}"/>
              </a:ext>
            </a:extLst>
          </p:cNvPr>
          <p:cNvSpPr txBox="1"/>
          <p:nvPr/>
        </p:nvSpPr>
        <p:spPr>
          <a:xfrm>
            <a:off x="770021" y="1283370"/>
            <a:ext cx="2326105" cy="523220"/>
          </a:xfrm>
          <a:prstGeom prst="rect">
            <a:avLst/>
          </a:prstGeom>
          <a:noFill/>
        </p:spPr>
        <p:txBody>
          <a:bodyPr wrap="square" rtlCol="0">
            <a:spAutoFit/>
          </a:bodyPr>
          <a:lstStyle/>
          <a:p>
            <a:pPr algn="ctr"/>
            <a:r>
              <a:rPr lang="es-DO" sz="2800">
                <a:solidFill>
                  <a:schemeClr val="accent2"/>
                </a:solidFill>
              </a:rPr>
              <a:t>Jos. 3: 1-5 </a:t>
            </a:r>
            <a:endParaRPr lang="es-DO" sz="2800" dirty="0">
              <a:solidFill>
                <a:schemeClr val="accent2"/>
              </a:solidFill>
            </a:endParaRPr>
          </a:p>
        </p:txBody>
      </p:sp>
    </p:spTree>
    <p:extLst>
      <p:ext uri="{BB962C8B-B14F-4D97-AF65-F5344CB8AC3E}">
        <p14:creationId xmlns:p14="http://schemas.microsoft.com/office/powerpoint/2010/main" val="3776283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1EB67562-EF47-B412-C4A2-BFB6E886B42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A10E3F5-07ED-A5D1-A70E-1579BE642D4D}"/>
              </a:ext>
            </a:extLst>
          </p:cNvPr>
          <p:cNvSpPr txBox="1"/>
          <p:nvPr/>
        </p:nvSpPr>
        <p:spPr>
          <a:xfrm>
            <a:off x="3648973" y="69011"/>
            <a:ext cx="7755147" cy="6370975"/>
          </a:xfrm>
          <a:prstGeom prst="rect">
            <a:avLst/>
          </a:prstGeom>
          <a:noFill/>
        </p:spPr>
        <p:txBody>
          <a:bodyPr wrap="square" rtlCol="0">
            <a:spAutoFit/>
          </a:bodyPr>
          <a:lstStyle/>
          <a:p>
            <a:pPr algn="ctr"/>
            <a:r>
              <a:rPr lang="es-ES" sz="3400" dirty="0">
                <a:solidFill>
                  <a:schemeClr val="bg1"/>
                </a:solidFill>
                <a:latin typeface="Bahnschrift SemiCondensed" panose="020B0502040204020203" pitchFamily="34" charset="0"/>
              </a:rPr>
              <a:t>El arca y los preparativos para cruzar el Jordán recordaban a Israel que no iban a entrar en Canaán a su manera y cuando quisieran. La conquista solo tendría éxito si seguían las indicaciones de Dios, y cuando él lo indicara. Dios, a quien se describe entronizado sobre los querubines que cubrían el arca del pacto (Éx. 25:22; Núm. 7:89), y cuyos movimientos se identifican con los del arca, entra en Canaán delante de los israelitas como Aquel que dirige la conquista. </a:t>
            </a:r>
            <a:endParaRPr lang="es-DO" sz="3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40BB6F0-0405-5908-BC50-E2DF3FAC329F}"/>
              </a:ext>
            </a:extLst>
          </p:cNvPr>
          <p:cNvSpPr txBox="1"/>
          <p:nvPr/>
        </p:nvSpPr>
        <p:spPr>
          <a:xfrm>
            <a:off x="586597" y="1483744"/>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domingo.</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900C6B34-E4FB-229F-0C67-06E0C666C25A}"/>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A</a:t>
            </a:r>
          </a:p>
        </p:txBody>
      </p:sp>
    </p:spTree>
    <p:extLst>
      <p:ext uri="{BB962C8B-B14F-4D97-AF65-F5344CB8AC3E}">
        <p14:creationId xmlns:p14="http://schemas.microsoft.com/office/powerpoint/2010/main" val="3829872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F05DA8-E611-1123-F068-EEF61AA98261}"/>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FC7966CF-0CEB-C166-0F39-D534C888BBD1}"/>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7DA6E80F-1CC5-C4E5-1904-C58AAD9610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70E98EFE-7DE1-08F1-6510-9344E7FC0646}"/>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2</a:t>
            </a:r>
          </a:p>
        </p:txBody>
      </p:sp>
      <p:sp>
        <p:nvSpPr>
          <p:cNvPr id="12" name="CuadroTexto 11">
            <a:extLst>
              <a:ext uri="{FF2B5EF4-FFF2-40B4-BE49-F238E27FC236}">
                <a16:creationId xmlns:a16="http://schemas.microsoft.com/office/drawing/2014/main" id="{B1C1F266-7307-7C7F-B796-9B298378B461}"/>
              </a:ext>
            </a:extLst>
          </p:cNvPr>
          <p:cNvSpPr txBox="1"/>
          <p:nvPr/>
        </p:nvSpPr>
        <p:spPr>
          <a:xfrm>
            <a:off x="3856007" y="1164717"/>
            <a:ext cx="3571338" cy="3170099"/>
          </a:xfrm>
          <a:prstGeom prst="rect">
            <a:avLst/>
          </a:prstGeom>
          <a:noFill/>
        </p:spPr>
        <p:txBody>
          <a:bodyPr wrap="square" rtlCol="0">
            <a:spAutoFit/>
          </a:bodyPr>
          <a:lstStyle/>
          <a:p>
            <a:pPr algn="ctr"/>
            <a:r>
              <a:rPr lang="es-ES" sz="4000" dirty="0">
                <a:latin typeface="Bahnschrift SemiCondensed" panose="020B0502040204020203" pitchFamily="34" charset="0"/>
              </a:rPr>
              <a:t>¿Qué revela el milagroso </a:t>
            </a:r>
          </a:p>
          <a:p>
            <a:pPr algn="ctr"/>
            <a:r>
              <a:rPr lang="es-ES" sz="4000" dirty="0">
                <a:latin typeface="Bahnschrift SemiCondensed" panose="020B0502040204020203" pitchFamily="34" charset="0"/>
              </a:rPr>
              <a:t>cruce del Jordán acerca del Dios que servimos?</a:t>
            </a:r>
            <a:endParaRPr lang="es-DO" sz="40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3752A3F1-A414-1F97-468A-5975CDEE9855}"/>
              </a:ext>
            </a:extLst>
          </p:cNvPr>
          <p:cNvSpPr txBox="1"/>
          <p:nvPr/>
        </p:nvSpPr>
        <p:spPr>
          <a:xfrm>
            <a:off x="7936302" y="2677399"/>
            <a:ext cx="3959525" cy="3046988"/>
          </a:xfrm>
          <a:prstGeom prst="rect">
            <a:avLst/>
          </a:prstGeom>
          <a:noFill/>
        </p:spPr>
        <p:txBody>
          <a:bodyPr wrap="square" rtlCol="0">
            <a:spAutoFit/>
          </a:bodyPr>
          <a:lstStyle/>
          <a:p>
            <a:pPr algn="ctr"/>
            <a:r>
              <a:rPr lang="es-ES" sz="3200" dirty="0">
                <a:latin typeface="Bahnschrift SemiCondensed" panose="020B0502040204020203" pitchFamily="34" charset="0"/>
              </a:rPr>
              <a:t>Que es un "Dios vivo" y activo, no limitado por su creación, para quien nada es imposible, y en quien sus seguidores podemos confiar.</a:t>
            </a:r>
          </a:p>
        </p:txBody>
      </p:sp>
    </p:spTree>
    <p:extLst>
      <p:ext uri="{BB962C8B-B14F-4D97-AF65-F5344CB8AC3E}">
        <p14:creationId xmlns:p14="http://schemas.microsoft.com/office/powerpoint/2010/main" val="3678086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F299E-6656-955D-3BF5-172C965512BC}"/>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0166FD41-D656-4921-AC07-0B66B2A059F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0CB03136-C223-9F59-EC78-4530967E4E40}"/>
              </a:ext>
            </a:extLst>
          </p:cNvPr>
          <p:cNvSpPr txBox="1"/>
          <p:nvPr/>
        </p:nvSpPr>
        <p:spPr>
          <a:xfrm>
            <a:off x="3433011" y="87011"/>
            <a:ext cx="7932821" cy="6093976"/>
          </a:xfrm>
          <a:prstGeom prst="rect">
            <a:avLst/>
          </a:prstGeom>
          <a:noFill/>
        </p:spPr>
        <p:txBody>
          <a:bodyPr wrap="square" rtlCol="0">
            <a:spAutoFit/>
          </a:bodyPr>
          <a:lstStyle/>
          <a:p>
            <a:pPr algn="ctr"/>
            <a:r>
              <a:rPr lang="es-ES" sz="3000" dirty="0">
                <a:solidFill>
                  <a:schemeClr val="bg1"/>
                </a:solidFill>
                <a:latin typeface="Bahnschrift SemiCondensed" panose="020B0502040204020203" pitchFamily="34" charset="0"/>
              </a:rPr>
              <a:t>7 Entonces Jehová dijo a Josué: Desde este día comenzaré a </a:t>
            </a:r>
            <a:r>
              <a:rPr lang="es-ES" sz="3000" dirty="0">
                <a:solidFill>
                  <a:schemeClr val="accent6"/>
                </a:solidFill>
                <a:latin typeface="Bahnschrift SemiCondensed" panose="020B0502040204020203" pitchFamily="34" charset="0"/>
              </a:rPr>
              <a:t>engrandecerte</a:t>
            </a:r>
            <a:r>
              <a:rPr lang="es-ES" sz="3000" dirty="0">
                <a:solidFill>
                  <a:schemeClr val="bg1"/>
                </a:solidFill>
                <a:latin typeface="Bahnschrift SemiCondensed" panose="020B0502040204020203" pitchFamily="34" charset="0"/>
              </a:rPr>
              <a:t> delante de los ojos de todo Israel, para que entiendan que </a:t>
            </a:r>
            <a:r>
              <a:rPr lang="es-ES" sz="3000" dirty="0">
                <a:solidFill>
                  <a:schemeClr val="accent6"/>
                </a:solidFill>
                <a:latin typeface="Bahnschrift SemiCondensed" panose="020B0502040204020203" pitchFamily="34" charset="0"/>
              </a:rPr>
              <a:t>como estuve con Moisés, así estaré contigo</a:t>
            </a:r>
            <a:r>
              <a:rPr lang="es-ES" sz="3000" dirty="0">
                <a:solidFill>
                  <a:schemeClr val="bg1"/>
                </a:solidFill>
                <a:latin typeface="Bahnschrift SemiCondensed" panose="020B0502040204020203" pitchFamily="34" charset="0"/>
              </a:rPr>
              <a:t>. 8 Tú, pues, mandarás a los sacerdotes que llevan el arca del pacto, diciendo: Cuando hayáis entrado hasta el borde del agua del Jordán, pararéis en el Jordán. 9 Y Josué dijo a los hijos de Israel: Acercaos, y escuchad las palabras de Jehová vuestro Dios. 10 Y añadió Josué: En esto conoceréis que </a:t>
            </a:r>
            <a:r>
              <a:rPr lang="es-ES" sz="3000" dirty="0">
                <a:solidFill>
                  <a:schemeClr val="accent6"/>
                </a:solidFill>
                <a:latin typeface="Bahnschrift SemiCondensed" panose="020B0502040204020203" pitchFamily="34" charset="0"/>
              </a:rPr>
              <a:t>el Dios viviente </a:t>
            </a:r>
            <a:r>
              <a:rPr lang="es-ES" sz="3000" dirty="0">
                <a:solidFill>
                  <a:schemeClr val="bg1"/>
                </a:solidFill>
                <a:latin typeface="Bahnschrift SemiCondensed" panose="020B0502040204020203" pitchFamily="34" charset="0"/>
              </a:rPr>
              <a:t>está en medio de vosotros, y que él echará de delante de vosotros al cananeo, al heteo, al </a:t>
            </a:r>
            <a:r>
              <a:rPr lang="es-ES" sz="3000" dirty="0" err="1">
                <a:solidFill>
                  <a:schemeClr val="bg1"/>
                </a:solidFill>
                <a:latin typeface="Bahnschrift SemiCondensed" panose="020B0502040204020203" pitchFamily="34" charset="0"/>
              </a:rPr>
              <a:t>heveo</a:t>
            </a:r>
            <a:r>
              <a:rPr lang="es-ES" sz="3000" dirty="0">
                <a:solidFill>
                  <a:schemeClr val="bg1"/>
                </a:solidFill>
                <a:latin typeface="Bahnschrift SemiCondensed" panose="020B0502040204020203" pitchFamily="34" charset="0"/>
              </a:rPr>
              <a:t>, al ferezeo, al </a:t>
            </a:r>
            <a:r>
              <a:rPr lang="es-ES" sz="3000" dirty="0" err="1">
                <a:solidFill>
                  <a:schemeClr val="bg1"/>
                </a:solidFill>
                <a:latin typeface="Bahnschrift SemiCondensed" panose="020B0502040204020203" pitchFamily="34" charset="0"/>
              </a:rPr>
              <a:t>gergeseo</a:t>
            </a:r>
            <a:r>
              <a:rPr lang="es-ES" sz="3000" dirty="0">
                <a:solidFill>
                  <a:schemeClr val="bg1"/>
                </a:solidFill>
                <a:latin typeface="Bahnschrift SemiCondensed" panose="020B0502040204020203" pitchFamily="34" charset="0"/>
              </a:rPr>
              <a:t>, al amorreo y al jebuseo. </a:t>
            </a:r>
            <a:endParaRPr lang="es-DO" sz="30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7FCDA05-75A8-D815-9DB2-82E66108D024}"/>
              </a:ext>
            </a:extLst>
          </p:cNvPr>
          <p:cNvSpPr txBox="1"/>
          <p:nvPr/>
        </p:nvSpPr>
        <p:spPr>
          <a:xfrm>
            <a:off x="577516" y="1219203"/>
            <a:ext cx="2695073" cy="646331"/>
          </a:xfrm>
          <a:prstGeom prst="rect">
            <a:avLst/>
          </a:prstGeom>
          <a:noFill/>
        </p:spPr>
        <p:txBody>
          <a:bodyPr wrap="square" rtlCol="0">
            <a:spAutoFit/>
          </a:bodyPr>
          <a:lstStyle/>
          <a:p>
            <a:pPr algn="ctr"/>
            <a:r>
              <a:rPr lang="es-DO" sz="3600">
                <a:solidFill>
                  <a:schemeClr val="accent2"/>
                </a:solidFill>
              </a:rPr>
              <a:t>Jos. 3: 7-13 </a:t>
            </a:r>
            <a:endParaRPr lang="es-DO" sz="3600" dirty="0">
              <a:solidFill>
                <a:schemeClr val="accent2"/>
              </a:solidFill>
            </a:endParaRPr>
          </a:p>
        </p:txBody>
      </p:sp>
    </p:spTree>
    <p:extLst>
      <p:ext uri="{BB962C8B-B14F-4D97-AF65-F5344CB8AC3E}">
        <p14:creationId xmlns:p14="http://schemas.microsoft.com/office/powerpoint/2010/main" val="726628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74B62-A17C-44D9-298D-4B50942BC7EB}"/>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3FE9026B-32C8-4A17-AA51-644AC2061ED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554C9653-E3E2-AF78-326B-78DC67E6F922}"/>
              </a:ext>
            </a:extLst>
          </p:cNvPr>
          <p:cNvSpPr txBox="1"/>
          <p:nvPr/>
        </p:nvSpPr>
        <p:spPr>
          <a:xfrm>
            <a:off x="3649580" y="0"/>
            <a:ext cx="7708232" cy="6186309"/>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11 He aquí, el arca del pacto del Señor de toda la tierra pasará delante de vosotros en medio del Jordán. 12 Tomad, pues, ahora doce hombres de las tribus de Israel, uno de cada tribu. 13 Y cuando las plantas de los pies de los sacerdotes que llevan el arca de Jehová, Señor de toda la tierra, se asienten en las aguas del Jordán, </a:t>
            </a:r>
            <a:r>
              <a:rPr lang="es-ES" sz="3600" dirty="0">
                <a:solidFill>
                  <a:schemeClr val="accent6"/>
                </a:solidFill>
                <a:latin typeface="Bahnschrift SemiCondensed" panose="020B0502040204020203" pitchFamily="34" charset="0"/>
              </a:rPr>
              <a:t>las aguas del Jordán se dividirán; porque las aguas que vienen de arriba se detendrán en un montón</a:t>
            </a:r>
            <a:r>
              <a:rPr lang="es-ES" sz="3600" dirty="0">
                <a:solidFill>
                  <a:schemeClr val="bg1"/>
                </a:solidFill>
                <a:latin typeface="Bahnschrift SemiCondensed" panose="020B0502040204020203" pitchFamily="34" charset="0"/>
              </a:rPr>
              <a:t>.</a:t>
            </a:r>
            <a:endParaRPr lang="es-DO" sz="3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ADC71E6D-91BA-82A8-7425-9D6F2D00A1C3}"/>
              </a:ext>
            </a:extLst>
          </p:cNvPr>
          <p:cNvSpPr txBox="1"/>
          <p:nvPr/>
        </p:nvSpPr>
        <p:spPr>
          <a:xfrm>
            <a:off x="569496" y="1387645"/>
            <a:ext cx="2807368" cy="584775"/>
          </a:xfrm>
          <a:prstGeom prst="rect">
            <a:avLst/>
          </a:prstGeom>
          <a:noFill/>
        </p:spPr>
        <p:txBody>
          <a:bodyPr wrap="square" rtlCol="0">
            <a:spAutoFit/>
          </a:bodyPr>
          <a:lstStyle/>
          <a:p>
            <a:pPr algn="ctr"/>
            <a:r>
              <a:rPr lang="es-ES" sz="3200">
                <a:solidFill>
                  <a:schemeClr val="accent2"/>
                </a:solidFill>
              </a:rPr>
              <a:t>Jos. 3: 7-13 11 </a:t>
            </a:r>
            <a:endParaRPr lang="es-ES" sz="3200" dirty="0">
              <a:solidFill>
                <a:schemeClr val="accent2"/>
              </a:solidFill>
            </a:endParaRPr>
          </a:p>
        </p:txBody>
      </p:sp>
    </p:spTree>
    <p:extLst>
      <p:ext uri="{BB962C8B-B14F-4D97-AF65-F5344CB8AC3E}">
        <p14:creationId xmlns:p14="http://schemas.microsoft.com/office/powerpoint/2010/main" val="30046794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36D146-3840-80E9-3E4E-7003901487F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CCBE32CF-7EDD-21E6-0531-A1A6F38796D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13F97D8-E4AE-46F9-31EB-2AB82B8D46D6}"/>
              </a:ext>
            </a:extLst>
          </p:cNvPr>
          <p:cNvSpPr txBox="1"/>
          <p:nvPr/>
        </p:nvSpPr>
        <p:spPr>
          <a:xfrm>
            <a:off x="3649580" y="0"/>
            <a:ext cx="7708232" cy="5262979"/>
          </a:xfrm>
          <a:prstGeom prst="rect">
            <a:avLst/>
          </a:prstGeom>
          <a:noFill/>
        </p:spPr>
        <p:txBody>
          <a:bodyPr wrap="square" rtlCol="0">
            <a:spAutoFit/>
          </a:bodyPr>
          <a:lstStyle/>
          <a:p>
            <a:pPr algn="ctr"/>
            <a:r>
              <a:rPr lang="es-ES" sz="4800" dirty="0">
                <a:solidFill>
                  <a:schemeClr val="bg1"/>
                </a:solidFill>
                <a:latin typeface="Bahnschrift SemiCondensed" panose="020B0502040204020203" pitchFamily="34" charset="0"/>
              </a:rPr>
              <a:t>17 Mas los sacerdotes que llevaban el arca del pacto de Jehová, estuvieron en seco, firmes en medio del Jordán, </a:t>
            </a:r>
            <a:r>
              <a:rPr lang="es-ES" sz="4800" dirty="0">
                <a:solidFill>
                  <a:schemeClr val="accent6"/>
                </a:solidFill>
                <a:latin typeface="Bahnschrift SemiCondensed" panose="020B0502040204020203" pitchFamily="34" charset="0"/>
              </a:rPr>
              <a:t>hasta que todo el pueblo hubo acabado de pasar el Jordán; y todo Israel pasó en seco.</a:t>
            </a:r>
            <a:endParaRPr lang="es-DO" sz="48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EF3D62F0-2B1D-D1C5-5FFC-2782F1D40914}"/>
              </a:ext>
            </a:extLst>
          </p:cNvPr>
          <p:cNvSpPr txBox="1"/>
          <p:nvPr/>
        </p:nvSpPr>
        <p:spPr>
          <a:xfrm>
            <a:off x="569496" y="1387645"/>
            <a:ext cx="2807368" cy="584775"/>
          </a:xfrm>
          <a:prstGeom prst="rect">
            <a:avLst/>
          </a:prstGeom>
          <a:noFill/>
        </p:spPr>
        <p:txBody>
          <a:bodyPr wrap="square" rtlCol="0">
            <a:spAutoFit/>
          </a:bodyPr>
          <a:lstStyle/>
          <a:p>
            <a:pPr algn="ctr"/>
            <a:r>
              <a:rPr lang="es-ES" sz="3200" dirty="0">
                <a:solidFill>
                  <a:schemeClr val="accent2"/>
                </a:solidFill>
              </a:rPr>
              <a:t>Jos. 3:17</a:t>
            </a:r>
          </a:p>
        </p:txBody>
      </p:sp>
    </p:spTree>
    <p:extLst>
      <p:ext uri="{BB962C8B-B14F-4D97-AF65-F5344CB8AC3E}">
        <p14:creationId xmlns:p14="http://schemas.microsoft.com/office/powerpoint/2010/main" val="334945545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467</TotalTime>
  <Words>1370</Words>
  <Application>Microsoft Office PowerPoint</Application>
  <PresentationFormat>Panorámica</PresentationFormat>
  <Paragraphs>56</Paragraphs>
  <Slides>18</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18</vt:i4>
      </vt:variant>
    </vt:vector>
  </HeadingPairs>
  <TitlesOfParts>
    <vt:vector size="24" baseType="lpstr">
      <vt:lpstr>Aptos</vt:lpstr>
      <vt:lpstr>Aptos Display</vt:lpstr>
      <vt:lpstr>Arial</vt:lpstr>
      <vt:lpstr>Bahnschrift SemiBold Condensed</vt:lpstr>
      <vt:lpstr>Bahnschrift SemiCondensed</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admin</cp:lastModifiedBy>
  <cp:revision>21</cp:revision>
  <dcterms:created xsi:type="dcterms:W3CDTF">2025-06-28T11:27:27Z</dcterms:created>
  <dcterms:modified xsi:type="dcterms:W3CDTF">2025-10-11T02:51:51Z</dcterms:modified>
</cp:coreProperties>
</file>