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97" r:id="rId6"/>
    <p:sldId id="301" r:id="rId7"/>
    <p:sldId id="261" r:id="rId8"/>
    <p:sldId id="298" r:id="rId9"/>
    <p:sldId id="270" r:id="rId10"/>
    <p:sldId id="283" r:id="rId11"/>
    <p:sldId id="264" r:id="rId12"/>
    <p:sldId id="299" r:id="rId13"/>
    <p:sldId id="273" r:id="rId14"/>
    <p:sldId id="294" r:id="rId15"/>
    <p:sldId id="266" r:id="rId16"/>
    <p:sldId id="300" r:id="rId17"/>
    <p:sldId id="293" r:id="rId18"/>
    <p:sldId id="268" r:id="rId19"/>
    <p:sldId id="262" r:id="rId20"/>
  </p:sldIdLst>
  <p:sldSz cx="12192000" cy="6858000"/>
  <p:notesSz cx="6858000" cy="9144000"/>
  <p:photoAlbum/>
  <p:defaultTextStyle>
    <a:defPPr>
      <a:defRPr lang="es-D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A10C"/>
    <a:srgbClr val="098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78" y="11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929ED0-1963-497B-C18F-CA8026B8BE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4577E50-3830-7227-6273-1C70AF9523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0554D95-4E07-C8E4-5D0E-B4D232B751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1DF11-D47D-4810-93E5-6E6F26962179}" type="datetimeFigureOut">
              <a:rPr lang="es-DO" smtClean="0"/>
              <a:t>3/10/2025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C6CA345-C0EF-2A5D-5989-851D915DD0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32EFB98-56AF-9DE8-6ED6-C4DB11AC09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E8964-CCA1-4D4A-A2D4-BA28D40B1953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4290220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9816E4-8FAE-E36A-951A-18C45FDD52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6EE8A4C-224B-F100-AAA7-136F497352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51C22E1-36A0-D399-B16C-C675A9B91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1DF11-D47D-4810-93E5-6E6F26962179}" type="datetimeFigureOut">
              <a:rPr lang="es-DO" smtClean="0"/>
              <a:t>3/10/2025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BB5613B-6249-1534-DB62-E9133BCCDB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9E65213-E80F-AA77-CE95-EEF9A234FE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E8964-CCA1-4D4A-A2D4-BA28D40B1953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79834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B0C33EC-5DEA-8A89-E091-B4931FA7F0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FDCED44-3E65-83B9-70A4-AABD7C926A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0EA1374-BB85-17C0-4E12-7263D6207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1DF11-D47D-4810-93E5-6E6F26962179}" type="datetimeFigureOut">
              <a:rPr lang="es-DO" smtClean="0"/>
              <a:t>3/10/2025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F63C46C-3CB0-CFF6-4E95-65F95D626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0195234-A6B6-B071-55B0-76E8228D0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E8964-CCA1-4D4A-A2D4-BA28D40B1953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607329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F394A1-2F42-5D55-81E2-A8CEC277E7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99CA4AA-DA2E-D9B2-2974-604F6F25BD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D15E52F-E007-236D-9F31-61C65BDDBC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1DF11-D47D-4810-93E5-6E6F26962179}" type="datetimeFigureOut">
              <a:rPr lang="es-DO" smtClean="0"/>
              <a:t>3/10/2025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EF7F073-8FEE-C968-B2A3-21318A528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89C7C5D-10C5-1788-9E09-7E36E5D517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E8964-CCA1-4D4A-A2D4-BA28D40B1953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159351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DBC7ED-3CB2-8659-1ED9-0D9F1C30E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32D099F-B27C-3A35-958D-95E5A721AB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56BD12A-67B0-34E1-9B5F-4C2DA0C826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1DF11-D47D-4810-93E5-6E6F26962179}" type="datetimeFigureOut">
              <a:rPr lang="es-DO" smtClean="0"/>
              <a:t>3/10/2025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4DF6EFC-A21D-A3E5-E234-A2EA9322F0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5000348-815B-F26F-42A8-898115B11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E8964-CCA1-4D4A-A2D4-BA28D40B1953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558048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DA040D-0E06-E8D2-C428-08A9FBC992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7DB5283-25E3-62C1-EADF-9541D15183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57BE6EB-E9E8-CFED-7F80-BA2DC7044E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347898E-E21C-EB60-49CF-8ABD3AF89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1DF11-D47D-4810-93E5-6E6F26962179}" type="datetimeFigureOut">
              <a:rPr lang="es-DO" smtClean="0"/>
              <a:t>3/10/2025</a:t>
            </a:fld>
            <a:endParaRPr lang="es-D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102868A-76B2-4DE6-C807-BDEB9D3C1D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68F9295-8AA9-2FFA-32A9-D6C1C03C5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E8964-CCA1-4D4A-A2D4-BA28D40B1953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391527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96DD13-6CC0-CC4A-E641-92173BBFD4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E01905F-5932-9873-2339-6AFBEB8893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F158640-B7A0-DA36-F39F-EC77205D01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9B68DEF-F0DD-10CD-8AC1-FE6AE98A12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A4525E27-5F29-FFA1-86D9-93F9293E4D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6D73A387-0C56-69EA-F77B-DB408CD9D7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1DF11-D47D-4810-93E5-6E6F26962179}" type="datetimeFigureOut">
              <a:rPr lang="es-DO" smtClean="0"/>
              <a:t>3/10/2025</a:t>
            </a:fld>
            <a:endParaRPr lang="es-D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BD450510-44DC-906E-7D49-EBD03E1D7C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C5CCAA9-5E9C-F4E0-BB63-00A32AF44B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E8964-CCA1-4D4A-A2D4-BA28D40B1953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40227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C65758-4671-7B29-8BC2-E71E90D8AF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639ADAB-9A2F-200C-585A-DDB370CD6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1DF11-D47D-4810-93E5-6E6F26962179}" type="datetimeFigureOut">
              <a:rPr lang="es-DO" smtClean="0"/>
              <a:t>3/10/2025</a:t>
            </a:fld>
            <a:endParaRPr lang="es-D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4BDEDC23-6132-D27E-F268-F37420D77E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19543C1-4841-9FA6-4167-8B8434F86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E8964-CCA1-4D4A-A2D4-BA28D40B1953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690224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8352F65F-43CD-7292-84C7-E00EF56A35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1DF11-D47D-4810-93E5-6E6F26962179}" type="datetimeFigureOut">
              <a:rPr lang="es-DO" smtClean="0"/>
              <a:t>3/10/2025</a:t>
            </a:fld>
            <a:endParaRPr lang="es-D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FB1945F5-7A96-A2A9-331D-B1C8B7D53B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47EB328-D54E-8F49-6B5D-CE130694C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E8964-CCA1-4D4A-A2D4-BA28D40B1953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191404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C3A899-745C-639D-BB03-09A2D0CDE5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DC5BB6F-B950-DD0D-F247-62CA1DCA4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5279163-4ED1-7384-9EF8-6A11A6765C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850788F-B395-12B1-E805-887795769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1DF11-D47D-4810-93E5-6E6F26962179}" type="datetimeFigureOut">
              <a:rPr lang="es-DO" smtClean="0"/>
              <a:t>3/10/2025</a:t>
            </a:fld>
            <a:endParaRPr lang="es-D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D1B3E14-B6B6-44D8-B091-6F6EE373A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8632495-7954-B315-378F-179B13F5F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E8964-CCA1-4D4A-A2D4-BA28D40B1953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013024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50FD88-E7A3-A5D7-8594-ACF18747DE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55975256-E169-9212-B514-6EC1483E33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D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8D06D59-9A89-7FF7-BA2C-59C0152763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A0BDE2A-4949-8864-002C-32814D3EE2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1DF11-D47D-4810-93E5-6E6F26962179}" type="datetimeFigureOut">
              <a:rPr lang="es-DO" smtClean="0"/>
              <a:t>3/10/2025</a:t>
            </a:fld>
            <a:endParaRPr lang="es-D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70448B7-EC9E-8DDA-017C-B05C84A3E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532B2A3-1428-9BAE-EC98-7770E21E7D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E8964-CCA1-4D4A-A2D4-BA28D40B1953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602466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7EA4403-138C-0BF5-D569-59325CF1DC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1A6E25F-C869-37F6-10BA-4A858BE01D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4B9A5F5-00A5-198C-BAED-279E32F18A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D31DF11-D47D-4810-93E5-6E6F26962179}" type="datetimeFigureOut">
              <a:rPr lang="es-DO" smtClean="0"/>
              <a:t>3/10/2025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8625F6A-B36F-174B-CED6-2DB54B5B2D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A2AFEB5-0A71-F2A3-3990-973E3135AD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B9E8964-CCA1-4D4A-A2D4-BA28D40B1953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9570580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D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n 13" descr="Imagen que contiene tarjeta de presentación, texto&#10;&#10;El contenido generado por IA puede ser incorrecto.">
            <a:extLst>
              <a:ext uri="{FF2B5EF4-FFF2-40B4-BE49-F238E27FC236}">
                <a16:creationId xmlns:a16="http://schemas.microsoft.com/office/drawing/2014/main" id="{75CB51B0-C26F-0E64-FA2A-22F59B2347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E0E5C456-6538-6E37-E1BC-292AF3567405}"/>
              </a:ext>
            </a:extLst>
          </p:cNvPr>
          <p:cNvSpPr txBox="1"/>
          <p:nvPr/>
        </p:nvSpPr>
        <p:spPr>
          <a:xfrm>
            <a:off x="4051541" y="5926349"/>
            <a:ext cx="16936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>
                <a:solidFill>
                  <a:schemeClr val="bg1"/>
                </a:solidFill>
                <a:latin typeface="Bahnschrift SemiBold Condensed" panose="020B0502040204020203" pitchFamily="34" charset="0"/>
              </a:rPr>
              <a:t>11 de octubre 2025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522DFDC1-2DDF-54C0-6BFB-A33399AAA239}"/>
              </a:ext>
            </a:extLst>
          </p:cNvPr>
          <p:cNvSpPr txBox="1"/>
          <p:nvPr/>
        </p:nvSpPr>
        <p:spPr>
          <a:xfrm>
            <a:off x="293298" y="178163"/>
            <a:ext cx="625415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 b="1" dirty="0">
                <a:solidFill>
                  <a:srgbClr val="F4A10C"/>
                </a:solidFill>
              </a:rPr>
              <a:t>SORPRENDIDOS POR LA GRACIA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316328C8-14AC-2086-E199-5C71F12B026B}"/>
              </a:ext>
            </a:extLst>
          </p:cNvPr>
          <p:cNvSpPr txBox="1"/>
          <p:nvPr/>
        </p:nvSpPr>
        <p:spPr>
          <a:xfrm>
            <a:off x="405441" y="1540227"/>
            <a:ext cx="5546785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>
                <a:solidFill>
                  <a:schemeClr val="bg1"/>
                </a:solidFill>
                <a:latin typeface="Bahnschrift SemiBold Condensed" panose="020B0502040204020203" pitchFamily="34" charset="0"/>
              </a:rPr>
              <a:t>“Por la fe no pereció la prostituta </a:t>
            </a:r>
            <a:r>
              <a:rPr lang="es-ES" sz="4000" dirty="0" err="1">
                <a:solidFill>
                  <a:schemeClr val="bg1"/>
                </a:solidFill>
                <a:latin typeface="Bahnschrift SemiBold Condensed" panose="020B0502040204020203" pitchFamily="34" charset="0"/>
              </a:rPr>
              <a:t>Rajab</a:t>
            </a:r>
            <a:r>
              <a:rPr lang="es-ES" sz="4000" dirty="0">
                <a:solidFill>
                  <a:schemeClr val="bg1"/>
                </a:solidFill>
                <a:latin typeface="Bahnschrift SemiBold Condensed" panose="020B0502040204020203" pitchFamily="34" charset="0"/>
              </a:rPr>
              <a:t> junto con los incrédulos, porque recibió en paz a los espías”</a:t>
            </a:r>
          </a:p>
          <a:p>
            <a:r>
              <a:rPr lang="es-ES" sz="4000" dirty="0">
                <a:solidFill>
                  <a:schemeClr val="bg1"/>
                </a:solidFill>
                <a:latin typeface="Bahnschrift SemiBold Condensed" panose="020B0502040204020203" pitchFamily="34" charset="0"/>
              </a:rPr>
              <a:t> (Heb. 11:31, RVA-2015).</a:t>
            </a:r>
            <a:endParaRPr lang="es-DO" sz="4000" dirty="0">
              <a:solidFill>
                <a:schemeClr val="bg1"/>
              </a:solidFill>
              <a:latin typeface="Bahnschrift SemiBold Condensed" panose="020B0502040204020203" pitchFamily="34" charset="0"/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E7A79382-CE7D-A60A-538B-0547F7AA2C50}"/>
              </a:ext>
            </a:extLst>
          </p:cNvPr>
          <p:cNvSpPr/>
          <p:nvPr/>
        </p:nvSpPr>
        <p:spPr>
          <a:xfrm>
            <a:off x="224287" y="5779698"/>
            <a:ext cx="1311215" cy="43994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DO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9E3B9276-0BBD-3B1A-9D5F-40776BB53FBD}"/>
              </a:ext>
            </a:extLst>
          </p:cNvPr>
          <p:cNvSpPr txBox="1"/>
          <p:nvPr/>
        </p:nvSpPr>
        <p:spPr>
          <a:xfrm>
            <a:off x="353683" y="5815005"/>
            <a:ext cx="12508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2000" dirty="0">
                <a:solidFill>
                  <a:schemeClr val="bg1"/>
                </a:solidFill>
              </a:rPr>
              <a:t>Lección 2</a:t>
            </a:r>
          </a:p>
        </p:txBody>
      </p:sp>
    </p:spTree>
    <p:extLst>
      <p:ext uri="{BB962C8B-B14F-4D97-AF65-F5344CB8AC3E}">
        <p14:creationId xmlns:p14="http://schemas.microsoft.com/office/powerpoint/2010/main" val="9254323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474B62-A17C-44D9-298D-4B50942BC7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3FE9026B-32C8-4A17-AA51-644AC2061ED6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554C9653-E3E2-AF78-326B-78DC67E6F922}"/>
              </a:ext>
            </a:extLst>
          </p:cNvPr>
          <p:cNvSpPr txBox="1"/>
          <p:nvPr/>
        </p:nvSpPr>
        <p:spPr>
          <a:xfrm>
            <a:off x="3649580" y="0"/>
            <a:ext cx="770823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31 </a:t>
            </a:r>
            <a:r>
              <a:rPr lang="es-ES" sz="6000" dirty="0">
                <a:solidFill>
                  <a:srgbClr val="F4A10C"/>
                </a:solidFill>
                <a:latin typeface="Bahnschrift SemiCondensed" panose="020B0502040204020203" pitchFamily="34" charset="0"/>
              </a:rPr>
              <a:t>Por la fe </a:t>
            </a:r>
            <a:r>
              <a:rPr lang="es-ES" sz="6000" dirty="0" err="1">
                <a:solidFill>
                  <a:schemeClr val="bg1"/>
                </a:solidFill>
                <a:latin typeface="Bahnschrift SemiCondensed" panose="020B0502040204020203" pitchFamily="34" charset="0"/>
              </a:rPr>
              <a:t>Rahab</a:t>
            </a:r>
            <a:r>
              <a:rPr lang="es-ES" sz="6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la ramera </a:t>
            </a:r>
            <a:r>
              <a:rPr lang="es-ES" sz="6000" dirty="0">
                <a:solidFill>
                  <a:srgbClr val="F4A10C"/>
                </a:solidFill>
                <a:latin typeface="Bahnschrift SemiCondensed" panose="020B0502040204020203" pitchFamily="34" charset="0"/>
              </a:rPr>
              <a:t>no pereció </a:t>
            </a:r>
            <a:r>
              <a:rPr lang="es-ES" sz="6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juntamente con los desobedientes, habiendo recibido a los espías en paz.</a:t>
            </a:r>
            <a:endParaRPr lang="es-DO" sz="60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ADC71E6D-91BA-82A8-7425-9D6F2D00A1C3}"/>
              </a:ext>
            </a:extLst>
          </p:cNvPr>
          <p:cNvSpPr txBox="1"/>
          <p:nvPr/>
        </p:nvSpPr>
        <p:spPr>
          <a:xfrm>
            <a:off x="569496" y="1387645"/>
            <a:ext cx="28073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>
                <a:solidFill>
                  <a:schemeClr val="accent2"/>
                </a:solidFill>
              </a:rPr>
              <a:t>Heb. 11: 31 </a:t>
            </a:r>
            <a:endParaRPr lang="es-ES" sz="32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46794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7CF8FE-FCEF-4848-5C8B-7B001C89CB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5">
            <a:extLst>
              <a:ext uri="{FF2B5EF4-FFF2-40B4-BE49-F238E27FC236}">
                <a16:creationId xmlns:a16="http://schemas.microsoft.com/office/drawing/2014/main" id="{1EACE559-55D4-DF76-397B-54B94A263BD4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9F6B649E-601D-6C27-0F18-CC0A1194270C}"/>
              </a:ext>
            </a:extLst>
          </p:cNvPr>
          <p:cNvSpPr txBox="1"/>
          <p:nvPr/>
        </p:nvSpPr>
        <p:spPr>
          <a:xfrm>
            <a:off x="3623094" y="25879"/>
            <a:ext cx="7755147" cy="60478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3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En medio de una cultura decadente y corrupta, y del propio estilo de vida pecaminoso de </a:t>
            </a:r>
            <a:r>
              <a:rPr lang="es-ES" sz="4300" dirty="0" err="1">
                <a:solidFill>
                  <a:schemeClr val="bg1"/>
                </a:solidFill>
                <a:latin typeface="Bahnschrift SemiCondensed" panose="020B0502040204020203" pitchFamily="34" charset="0"/>
              </a:rPr>
              <a:t>Rahab</a:t>
            </a:r>
            <a:r>
              <a:rPr lang="es-ES" sz="43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Dios, en virtud de su gracia, vio una chispa de fe a través de la cual podía salvarla. Dios valoró a </a:t>
            </a:r>
            <a:r>
              <a:rPr lang="es-ES" sz="4300" dirty="0" err="1">
                <a:solidFill>
                  <a:schemeClr val="bg1"/>
                </a:solidFill>
                <a:latin typeface="Bahnschrift SemiCondensed" panose="020B0502040204020203" pitchFamily="34" charset="0"/>
              </a:rPr>
              <a:t>Rahab</a:t>
            </a:r>
            <a:r>
              <a:rPr lang="es-ES" sz="43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por su valentía excepcional, por su fe, por ser agente de salvación y por elegir al Dios de Israel. </a:t>
            </a:r>
            <a:endParaRPr lang="es-DO" sz="43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88E5F0C7-9090-9023-48D4-A2E33AF76162}"/>
              </a:ext>
            </a:extLst>
          </p:cNvPr>
          <p:cNvSpPr txBox="1"/>
          <p:nvPr/>
        </p:nvSpPr>
        <p:spPr>
          <a:xfrm>
            <a:off x="586597" y="1483744"/>
            <a:ext cx="26914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>
                <a:solidFill>
                  <a:schemeClr val="accent2"/>
                </a:solidFill>
                <a:latin typeface="Bahnschrift SemiCondensed" panose="020B0502040204020203" pitchFamily="34" charset="0"/>
              </a:rPr>
              <a:t>Lección del lunes.</a:t>
            </a:r>
            <a:endParaRPr lang="es-DO" sz="2400" dirty="0">
              <a:solidFill>
                <a:schemeClr val="accent2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2ACBADB8-7016-59E5-8E6B-790BBE322A2E}"/>
              </a:ext>
            </a:extLst>
          </p:cNvPr>
          <p:cNvSpPr txBox="1"/>
          <p:nvPr/>
        </p:nvSpPr>
        <p:spPr>
          <a:xfrm>
            <a:off x="163902" y="69011"/>
            <a:ext cx="646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>
                <a:solidFill>
                  <a:schemeClr val="accent2">
                    <a:lumMod val="50000"/>
                  </a:schemeClr>
                </a:solidFill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9828432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562BF9-E231-0F03-D4A8-76BF311112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E4FB6958-C099-4C63-A60A-444A04F7B0A1}"/>
              </a:ext>
            </a:extLst>
          </p:cNvPr>
          <p:cNvSpPr txBox="1"/>
          <p:nvPr/>
        </p:nvSpPr>
        <p:spPr>
          <a:xfrm>
            <a:off x="7427345" y="1503272"/>
            <a:ext cx="456337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Ambos destacan la presencia cercana y salvadora de Dios, creador y juez, con </a:t>
            </a:r>
          </a:p>
          <a:p>
            <a:pPr algn="ctr"/>
            <a:r>
              <a:rPr lang="es-ES" sz="4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su pueblo.</a:t>
            </a:r>
          </a:p>
        </p:txBody>
      </p:sp>
      <p:pic>
        <p:nvPicPr>
          <p:cNvPr id="10" name="Imagen 9" descr="Forma, Rectángulo&#10;&#10;El contenido generado por IA puede ser incorrecto.">
            <a:extLst>
              <a:ext uri="{FF2B5EF4-FFF2-40B4-BE49-F238E27FC236}">
                <a16:creationId xmlns:a16="http://schemas.microsoft.com/office/drawing/2014/main" id="{AC34FC53-D5A0-DA9B-E4B2-392EBA24AC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B5451598-82A7-D5B5-BB34-680A904F888B}"/>
              </a:ext>
            </a:extLst>
          </p:cNvPr>
          <p:cNvSpPr txBox="1"/>
          <p:nvPr/>
        </p:nvSpPr>
        <p:spPr>
          <a:xfrm>
            <a:off x="948906" y="5891842"/>
            <a:ext cx="6383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1100" b="1" dirty="0">
                <a:solidFill>
                  <a:schemeClr val="bg1"/>
                </a:solidFill>
              </a:rPr>
              <a:t>PAGE 3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2808A374-9565-9723-F47C-E6A8A35DB73B}"/>
              </a:ext>
            </a:extLst>
          </p:cNvPr>
          <p:cNvSpPr txBox="1"/>
          <p:nvPr/>
        </p:nvSpPr>
        <p:spPr>
          <a:xfrm>
            <a:off x="3856007" y="1317807"/>
            <a:ext cx="357133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dirty="0">
                <a:latin typeface="Bahnschrift SemiCondensed" panose="020B0502040204020203" pitchFamily="34" charset="0"/>
              </a:rPr>
              <a:t>¿Qué simboliza el cordón rojo como acto de gracia en el trato con </a:t>
            </a:r>
            <a:r>
              <a:rPr lang="es-ES" sz="4000" dirty="0" err="1">
                <a:latin typeface="Bahnschrift SemiCondensed" panose="020B0502040204020203" pitchFamily="34" charset="0"/>
              </a:rPr>
              <a:t>Rahab</a:t>
            </a:r>
            <a:r>
              <a:rPr lang="es-ES" sz="4000" dirty="0">
                <a:latin typeface="Bahnschrift SemiCondensed" panose="020B0502040204020203" pitchFamily="34" charset="0"/>
              </a:rPr>
              <a:t>?</a:t>
            </a:r>
            <a:endParaRPr lang="es-DO" sz="4000" dirty="0">
              <a:latin typeface="Bahnschrift SemiCondensed" panose="020B0502040204020203" pitchFamily="34" charset="0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368B7BB3-2B21-BCA9-E2F5-CC094407EFD1}"/>
              </a:ext>
            </a:extLst>
          </p:cNvPr>
          <p:cNvSpPr txBox="1"/>
          <p:nvPr/>
        </p:nvSpPr>
        <p:spPr>
          <a:xfrm>
            <a:off x="7936302" y="2677399"/>
            <a:ext cx="395952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dirty="0">
                <a:latin typeface="Bahnschrift SemiCondensed" panose="020B0502040204020203" pitchFamily="34" charset="0"/>
              </a:rPr>
              <a:t>El cordón es la </a:t>
            </a:r>
          </a:p>
          <a:p>
            <a:pPr algn="ctr"/>
            <a:r>
              <a:rPr lang="es-ES" sz="3200" dirty="0">
                <a:latin typeface="Bahnschrift SemiCondensed" panose="020B0502040204020203" pitchFamily="34" charset="0"/>
              </a:rPr>
              <a:t>señal de salvación y protección , similar a la sangre de la Pascua que libró del ángel destructor.</a:t>
            </a:r>
          </a:p>
        </p:txBody>
      </p:sp>
    </p:spTree>
    <p:extLst>
      <p:ext uri="{BB962C8B-B14F-4D97-AF65-F5344CB8AC3E}">
        <p14:creationId xmlns:p14="http://schemas.microsoft.com/office/powerpoint/2010/main" val="8520271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B904F2-8518-9117-D228-F4D991B4FD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1A794076-A0CC-0BBF-5B5F-485EA9AE3332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12D8287C-6A98-2E5A-D2E3-19AFE85435FA}"/>
              </a:ext>
            </a:extLst>
          </p:cNvPr>
          <p:cNvSpPr txBox="1"/>
          <p:nvPr/>
        </p:nvSpPr>
        <p:spPr>
          <a:xfrm>
            <a:off x="3641558" y="0"/>
            <a:ext cx="7940842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17 Los hombres dijeron a </a:t>
            </a:r>
            <a:r>
              <a:rPr lang="es-ES" sz="3000" dirty="0" err="1">
                <a:solidFill>
                  <a:schemeClr val="bg1"/>
                </a:solidFill>
                <a:latin typeface="Bahnschrift SemiCondensed" panose="020B0502040204020203" pitchFamily="34" charset="0"/>
              </a:rPr>
              <a:t>Rajab</a:t>
            </a:r>
            <a:r>
              <a:rPr lang="es-ES" sz="3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:—Quedaremos libres del juramento que te hemos hecho 18 si, cuando conquistemos la tierra, no vemos este </a:t>
            </a:r>
            <a:r>
              <a:rPr lang="es-ES" sz="3000" dirty="0">
                <a:solidFill>
                  <a:srgbClr val="F4A10C"/>
                </a:solidFill>
                <a:latin typeface="Bahnschrift SemiCondensed" panose="020B0502040204020203" pitchFamily="34" charset="0"/>
              </a:rPr>
              <a:t>cordón rojo atado a la ventana</a:t>
            </a:r>
            <a:r>
              <a:rPr lang="es-ES" sz="3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por la que nos bajas. Además, tu padre, tu madre, tus hermanos y el resto de tu familia deberán estar </a:t>
            </a:r>
            <a:r>
              <a:rPr lang="es-ES" sz="3000" dirty="0">
                <a:solidFill>
                  <a:srgbClr val="F4A10C"/>
                </a:solidFill>
                <a:latin typeface="Bahnschrift SemiCondensed" panose="020B0502040204020203" pitchFamily="34" charset="0"/>
              </a:rPr>
              <a:t>reunidos en tu casa</a:t>
            </a:r>
            <a:r>
              <a:rPr lang="es-ES" sz="3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 19 Quien </a:t>
            </a:r>
            <a:r>
              <a:rPr lang="es-ES" sz="3000" dirty="0">
                <a:solidFill>
                  <a:srgbClr val="F4A10C"/>
                </a:solidFill>
                <a:latin typeface="Bahnschrift SemiCondensed" panose="020B0502040204020203" pitchFamily="34" charset="0"/>
              </a:rPr>
              <a:t>salga de la casa </a:t>
            </a:r>
            <a:r>
              <a:rPr lang="es-ES" sz="3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en ese momento será </a:t>
            </a:r>
            <a:r>
              <a:rPr lang="es-ES" sz="3000" dirty="0">
                <a:solidFill>
                  <a:srgbClr val="F4A10C"/>
                </a:solidFill>
                <a:latin typeface="Bahnschrift SemiCondensed" panose="020B0502040204020203" pitchFamily="34" charset="0"/>
              </a:rPr>
              <a:t>responsable de su propia vida</a:t>
            </a:r>
            <a:r>
              <a:rPr lang="es-ES" sz="3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y nosotros seremos inocentes. Solo nos haremos responsables de quienes permanezcan en la casa si alguien se atreve a ponerles la mano encima. 20 Conste que, si nos delatas, nosotros quedaremos libres del juramento que nos obligaste hacer.</a:t>
            </a:r>
            <a:endParaRPr lang="es-DO" sz="3000" dirty="0">
              <a:solidFill>
                <a:schemeClr val="accent2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ACA916C0-085F-51E1-2543-F61DF8B47233}"/>
              </a:ext>
            </a:extLst>
          </p:cNvPr>
          <p:cNvSpPr txBox="1"/>
          <p:nvPr/>
        </p:nvSpPr>
        <p:spPr>
          <a:xfrm>
            <a:off x="609600" y="1203157"/>
            <a:ext cx="26790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sz="3600">
                <a:solidFill>
                  <a:schemeClr val="accent2"/>
                </a:solidFill>
              </a:rPr>
              <a:t>Jos. 2: 17-20 NVI </a:t>
            </a:r>
            <a:endParaRPr lang="es-DO" sz="36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13946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1CD6B5-B8D8-2AFC-CB16-0F46CAEDAD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5AD327A2-84B8-3D20-5E06-97C5F115FA9B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B2574A9F-984E-B0F5-FFF8-761CC5011AF5}"/>
              </a:ext>
            </a:extLst>
          </p:cNvPr>
          <p:cNvSpPr txBox="1"/>
          <p:nvPr/>
        </p:nvSpPr>
        <p:spPr>
          <a:xfrm>
            <a:off x="3641558" y="-128337"/>
            <a:ext cx="7940842" cy="652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12 Esa misma noche pasaré por todo Egipto y </a:t>
            </a:r>
            <a:r>
              <a:rPr lang="es-ES" sz="3800" dirty="0">
                <a:solidFill>
                  <a:srgbClr val="F4A10C"/>
                </a:solidFill>
                <a:latin typeface="Bahnschrift SemiCondensed" panose="020B0502040204020203" pitchFamily="34" charset="0"/>
              </a:rPr>
              <a:t>heriré de muerte</a:t>
            </a:r>
            <a:r>
              <a:rPr lang="es-ES" sz="3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a todos los primogénitos, tanto de personas como de animales, y ejecutaré mi sentencia contra todos los dioses de Egipto. Yo soy el Señor. 13 La </a:t>
            </a:r>
            <a:r>
              <a:rPr lang="es-ES" sz="3800" dirty="0">
                <a:solidFill>
                  <a:srgbClr val="F4A10C"/>
                </a:solidFill>
                <a:latin typeface="Bahnschrift SemiCondensed" panose="020B0502040204020203" pitchFamily="34" charset="0"/>
              </a:rPr>
              <a:t>sangre servirá para señalar </a:t>
            </a:r>
            <a:r>
              <a:rPr lang="es-ES" sz="3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las casas donde ustedes se encuentren, pues </a:t>
            </a:r>
            <a:r>
              <a:rPr lang="es-ES" sz="3800" dirty="0">
                <a:solidFill>
                  <a:srgbClr val="F4A10C"/>
                </a:solidFill>
                <a:latin typeface="Bahnschrift SemiCondensed" panose="020B0502040204020203" pitchFamily="34" charset="0"/>
              </a:rPr>
              <a:t>al verla pasaré de largo</a:t>
            </a:r>
            <a:r>
              <a:rPr lang="es-ES" sz="3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 Así, cuando hiera yo de muerte a los egipcios, no los tocará a ustedes ninguna plaga destructora.</a:t>
            </a:r>
            <a:endParaRPr lang="es-DO" sz="3800" dirty="0">
              <a:solidFill>
                <a:schemeClr val="accent2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A76D5B2-F1B7-1A92-FA76-CE03B2383DDE}"/>
              </a:ext>
            </a:extLst>
          </p:cNvPr>
          <p:cNvSpPr txBox="1"/>
          <p:nvPr/>
        </p:nvSpPr>
        <p:spPr>
          <a:xfrm>
            <a:off x="609600" y="1203157"/>
            <a:ext cx="26790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sz="3600">
                <a:solidFill>
                  <a:schemeClr val="accent2"/>
                </a:solidFill>
              </a:rPr>
              <a:t>Éx. 12: 12-13 NVI </a:t>
            </a:r>
            <a:endParaRPr lang="es-DO" sz="36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46433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439E63-543F-9DDD-AB9A-23F9CF66BA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5">
            <a:extLst>
              <a:ext uri="{FF2B5EF4-FFF2-40B4-BE49-F238E27FC236}">
                <a16:creationId xmlns:a16="http://schemas.microsoft.com/office/drawing/2014/main" id="{983B2630-1D99-AE10-3D20-E7B069F98279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E0C236C7-D203-7559-F66E-C9962E98EB71}"/>
              </a:ext>
            </a:extLst>
          </p:cNvPr>
          <p:cNvSpPr txBox="1"/>
          <p:nvPr/>
        </p:nvSpPr>
        <p:spPr>
          <a:xfrm>
            <a:off x="3648973" y="163901"/>
            <a:ext cx="7755147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En el caso de la Pascua, la sangre fue una señal que salvó a los hebreos del ángel destructor de Dios. Así como Dios perdonó la vida de los israelitas durante la última plaga en Egipto, ellos debían resguardar la vida de </a:t>
            </a:r>
            <a:r>
              <a:rPr lang="es-ES" sz="4400" dirty="0" err="1">
                <a:solidFill>
                  <a:schemeClr val="bg1"/>
                </a:solidFill>
                <a:latin typeface="Bahnschrift SemiCondensed" panose="020B0502040204020203" pitchFamily="34" charset="0"/>
              </a:rPr>
              <a:t>Rahab</a:t>
            </a:r>
            <a:r>
              <a:rPr lang="es-ES" sz="4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y de su familia cuando la destrucción llegara a Jericó. </a:t>
            </a:r>
            <a:endParaRPr lang="es-DO" sz="44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8ECC64FF-9F97-F246-BECE-3E426A2E17E9}"/>
              </a:ext>
            </a:extLst>
          </p:cNvPr>
          <p:cNvSpPr txBox="1"/>
          <p:nvPr/>
        </p:nvSpPr>
        <p:spPr>
          <a:xfrm>
            <a:off x="577970" y="1337095"/>
            <a:ext cx="2691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>
                <a:solidFill>
                  <a:schemeClr val="accent2"/>
                </a:solidFill>
                <a:latin typeface="Bahnschrift SemiCondensed" panose="020B0502040204020203" pitchFamily="34" charset="0"/>
              </a:rPr>
              <a:t>Lección del martes.</a:t>
            </a:r>
            <a:endParaRPr lang="es-DO" sz="2000" dirty="0">
              <a:solidFill>
                <a:schemeClr val="accent2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22B8F806-0A66-D022-419B-8EB7D8350231}"/>
              </a:ext>
            </a:extLst>
          </p:cNvPr>
          <p:cNvSpPr txBox="1"/>
          <p:nvPr/>
        </p:nvSpPr>
        <p:spPr>
          <a:xfrm>
            <a:off x="163902" y="69011"/>
            <a:ext cx="646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>
                <a:solidFill>
                  <a:schemeClr val="accent2">
                    <a:lumMod val="50000"/>
                  </a:schemeClr>
                </a:solidFill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38693291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F0B3C0-FE59-6CDD-25ED-4C64416C22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06D8C220-5B4E-E15F-77B1-43B8A60E52A9}"/>
              </a:ext>
            </a:extLst>
          </p:cNvPr>
          <p:cNvSpPr txBox="1"/>
          <p:nvPr/>
        </p:nvSpPr>
        <p:spPr>
          <a:xfrm>
            <a:off x="7427345" y="1503272"/>
            <a:ext cx="456337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Ambos destacan la presencia cercana y salvadora de Dios, creador y juez, con </a:t>
            </a:r>
          </a:p>
          <a:p>
            <a:pPr algn="ctr"/>
            <a:r>
              <a:rPr lang="es-ES" sz="4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su pueblo.</a:t>
            </a:r>
          </a:p>
        </p:txBody>
      </p:sp>
      <p:pic>
        <p:nvPicPr>
          <p:cNvPr id="10" name="Imagen 9" descr="Forma, Rectángulo&#10;&#10;El contenido generado por IA puede ser incorrecto.">
            <a:extLst>
              <a:ext uri="{FF2B5EF4-FFF2-40B4-BE49-F238E27FC236}">
                <a16:creationId xmlns:a16="http://schemas.microsoft.com/office/drawing/2014/main" id="{34416FF6-5753-BE2B-FA94-8C4D697631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B9FB682C-D737-811C-E12D-E77698E103A9}"/>
              </a:ext>
            </a:extLst>
          </p:cNvPr>
          <p:cNvSpPr txBox="1"/>
          <p:nvPr/>
        </p:nvSpPr>
        <p:spPr>
          <a:xfrm>
            <a:off x="948906" y="5891842"/>
            <a:ext cx="6383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1100" b="1" dirty="0">
                <a:solidFill>
                  <a:schemeClr val="bg1"/>
                </a:solidFill>
              </a:rPr>
              <a:t>PAGE 4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7BEA292B-6AFA-0742-C116-DA392E44B7F1}"/>
              </a:ext>
            </a:extLst>
          </p:cNvPr>
          <p:cNvSpPr txBox="1"/>
          <p:nvPr/>
        </p:nvSpPr>
        <p:spPr>
          <a:xfrm>
            <a:off x="3856007" y="1646348"/>
            <a:ext cx="357133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>
                <a:latin typeface="Bahnschrift SemiCondensed" panose="020B0502040204020203" pitchFamily="34" charset="0"/>
              </a:rPr>
              <a:t>¿Cómo combinó Josué justicia</a:t>
            </a:r>
          </a:p>
          <a:p>
            <a:pPr algn="ctr"/>
            <a:r>
              <a:rPr lang="es-ES" sz="4000">
                <a:latin typeface="Bahnschrift SemiCondensed" panose="020B0502040204020203" pitchFamily="34" charset="0"/>
              </a:rPr>
              <a:t> y gracia con los gabaonitas?</a:t>
            </a:r>
            <a:endParaRPr lang="es-DO" sz="4000" dirty="0">
              <a:latin typeface="Bahnschrift SemiCondensed" panose="020B0502040204020203" pitchFamily="34" charset="0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4BD15F53-A053-501C-0BE7-C6B1F165D31E}"/>
              </a:ext>
            </a:extLst>
          </p:cNvPr>
          <p:cNvSpPr txBox="1"/>
          <p:nvPr/>
        </p:nvSpPr>
        <p:spPr>
          <a:xfrm>
            <a:off x="7944929" y="2646621"/>
            <a:ext cx="3959525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>
                <a:latin typeface="Bahnschrift SemiCondensed" panose="020B0502040204020203" pitchFamily="34" charset="0"/>
              </a:rPr>
              <a:t>Mostró gracia al  perdonarles la</a:t>
            </a:r>
          </a:p>
          <a:p>
            <a:pPr algn="ctr"/>
            <a:r>
              <a:rPr lang="es-ES" sz="2800" dirty="0">
                <a:latin typeface="Bahnschrift SemiCondensed" panose="020B0502040204020203" pitchFamily="34" charset="0"/>
              </a:rPr>
              <a:t> vida, y justicia al designarlos por siempre sirvientes del templo, responsables de cortar la leña y de acarrear el agua</a:t>
            </a:r>
          </a:p>
        </p:txBody>
      </p:sp>
    </p:spTree>
    <p:extLst>
      <p:ext uri="{BB962C8B-B14F-4D97-AF65-F5344CB8AC3E}">
        <p14:creationId xmlns:p14="http://schemas.microsoft.com/office/powerpoint/2010/main" val="28732356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C6C4C1-242C-0EFB-31BE-7FCACBB113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4D5C2B65-DBC8-20D9-ED5E-5BCE47B90731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F0BDA7D3-2C61-8C6C-6F40-4E0053B5A94A}"/>
              </a:ext>
            </a:extLst>
          </p:cNvPr>
          <p:cNvSpPr txBox="1"/>
          <p:nvPr/>
        </p:nvSpPr>
        <p:spPr>
          <a:xfrm>
            <a:off x="3187425" y="0"/>
            <a:ext cx="8539354" cy="5847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21 Luego añadieron:—</a:t>
            </a:r>
            <a:r>
              <a:rPr lang="es-ES" sz="3400" dirty="0">
                <a:solidFill>
                  <a:srgbClr val="F4A10C"/>
                </a:solidFill>
                <a:latin typeface="Bahnschrift SemiCondensed" panose="020B0502040204020203" pitchFamily="34" charset="0"/>
              </a:rPr>
              <a:t>Se les permitirá vivir</a:t>
            </a:r>
            <a:r>
              <a:rPr lang="es-ES" sz="3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pero a cambio de ser los </a:t>
            </a:r>
            <a:r>
              <a:rPr lang="es-ES" sz="3400" dirty="0">
                <a:solidFill>
                  <a:srgbClr val="F4A10C"/>
                </a:solidFill>
                <a:latin typeface="Bahnschrift SemiCondensed" panose="020B0502040204020203" pitchFamily="34" charset="0"/>
              </a:rPr>
              <a:t>leñadores y aguateros </a:t>
            </a:r>
            <a:r>
              <a:rPr lang="es-ES" sz="3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de la </a:t>
            </a:r>
            <a:r>
              <a:rPr lang="es-ES" sz="3400" dirty="0">
                <a:solidFill>
                  <a:srgbClr val="F4A10C"/>
                </a:solidFill>
                <a:latin typeface="Bahnschrift SemiCondensed" panose="020B0502040204020203" pitchFamily="34" charset="0"/>
              </a:rPr>
              <a:t>comunidad</a:t>
            </a:r>
            <a:r>
              <a:rPr lang="es-ES" sz="3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 De ese modo, los jefes de la comunidad cumplieron su promesa. 22 Entonces Josué llamó a los gabaonitas y les reclamó:—¿Por qué nos engañaron con el cuento de que eran de tierras lejanas, cuando en verdad son nuestros vecinos? 23 A partir de ahora, esta será su maldición: serán por siempre </a:t>
            </a:r>
            <a:r>
              <a:rPr lang="es-ES" sz="3400" dirty="0">
                <a:solidFill>
                  <a:srgbClr val="F4A10C"/>
                </a:solidFill>
                <a:latin typeface="Bahnschrift SemiCondensed" panose="020B0502040204020203" pitchFamily="34" charset="0"/>
              </a:rPr>
              <a:t>sirvientes</a:t>
            </a:r>
            <a:r>
              <a:rPr lang="es-ES" sz="3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del </a:t>
            </a:r>
            <a:r>
              <a:rPr lang="es-ES" sz="3400" dirty="0">
                <a:solidFill>
                  <a:srgbClr val="F4A10C"/>
                </a:solidFill>
                <a:latin typeface="Bahnschrift SemiCondensed" panose="020B0502040204020203" pitchFamily="34" charset="0"/>
              </a:rPr>
              <a:t>templo de mi Dios, responsables de cortar la leña y de acarrear el agua</a:t>
            </a:r>
            <a:r>
              <a:rPr lang="es-ES" sz="3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</a:t>
            </a:r>
            <a:endParaRPr lang="es-DO" sz="3400" dirty="0">
              <a:solidFill>
                <a:schemeClr val="accent2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5E5E3AE5-C057-8915-5753-20829C12ADED}"/>
              </a:ext>
            </a:extLst>
          </p:cNvPr>
          <p:cNvSpPr txBox="1"/>
          <p:nvPr/>
        </p:nvSpPr>
        <p:spPr>
          <a:xfrm>
            <a:off x="652771" y="1432232"/>
            <a:ext cx="267903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sz="3200">
                <a:solidFill>
                  <a:schemeClr val="accent2"/>
                </a:solidFill>
              </a:rPr>
              <a:t>Jos. 9: 21-23 NVI </a:t>
            </a:r>
            <a:endParaRPr lang="es-DO" sz="32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78620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2E20D2-E802-B5FB-632C-74A72BD10A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5">
            <a:extLst>
              <a:ext uri="{FF2B5EF4-FFF2-40B4-BE49-F238E27FC236}">
                <a16:creationId xmlns:a16="http://schemas.microsoft.com/office/drawing/2014/main" id="{04AA6733-0F84-DC59-9021-2FCF8A867CED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6406C93D-4886-33BB-7D8B-6AAF53984AFE}"/>
              </a:ext>
            </a:extLst>
          </p:cNvPr>
          <p:cNvSpPr txBox="1"/>
          <p:nvPr/>
        </p:nvSpPr>
        <p:spPr>
          <a:xfrm>
            <a:off x="3657600" y="132654"/>
            <a:ext cx="7755147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Al ser designados leñadores y aguadores para la casa de Dios (Jos. 9:23), los gabaonitas se convirtieron en parte integrante de la comunidad </a:t>
            </a:r>
            <a:r>
              <a:rPr lang="es-ES" sz="3600" dirty="0" err="1">
                <a:solidFill>
                  <a:schemeClr val="bg1"/>
                </a:solidFill>
                <a:latin typeface="Bahnschrift SemiCondensed" panose="020B0502040204020203" pitchFamily="34" charset="0"/>
              </a:rPr>
              <a:t>cúltica</a:t>
            </a:r>
            <a:r>
              <a:rPr lang="es-ES" sz="3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de Israel. La respuesta de Josué, en contraste con el veredicto de los gobernantes de Israel, que decretaba la servidumbre en beneficio de “toda la congregación” (Jos. 9:21), transformó la maldición en una bendición potencial para los gabaonitas.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D55703C-8E9A-2BED-24A2-FFF699F940C2}"/>
              </a:ext>
            </a:extLst>
          </p:cNvPr>
          <p:cNvSpPr txBox="1"/>
          <p:nvPr/>
        </p:nvSpPr>
        <p:spPr>
          <a:xfrm>
            <a:off x="586597" y="1337095"/>
            <a:ext cx="26914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>
                <a:solidFill>
                  <a:schemeClr val="accent2"/>
                </a:solidFill>
                <a:latin typeface="Bahnschrift SemiCondensed" panose="020B0502040204020203" pitchFamily="34" charset="0"/>
              </a:rPr>
              <a:t>Lección del jueves.</a:t>
            </a:r>
            <a:endParaRPr lang="es-DO" sz="2400" dirty="0">
              <a:solidFill>
                <a:schemeClr val="accent2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D12DEBA-6EC4-B752-9450-F278F6138CA5}"/>
              </a:ext>
            </a:extLst>
          </p:cNvPr>
          <p:cNvSpPr txBox="1"/>
          <p:nvPr/>
        </p:nvSpPr>
        <p:spPr>
          <a:xfrm>
            <a:off x="163902" y="69011"/>
            <a:ext cx="646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>
                <a:solidFill>
                  <a:schemeClr val="accent2">
                    <a:lumMod val="50000"/>
                  </a:schemeClr>
                </a:solidFill>
              </a:rPr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19848689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6">
            <a:extLst>
              <a:ext uri="{FF2B5EF4-FFF2-40B4-BE49-F238E27FC236}">
                <a16:creationId xmlns:a16="http://schemas.microsoft.com/office/drawing/2014/main" id="{4AA9E871-8B59-CB9B-6BF3-FB4B9579360F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1F2E648A-19D7-6C71-29F5-AE457DE155E7}"/>
              </a:ext>
            </a:extLst>
          </p:cNvPr>
          <p:cNvSpPr txBox="1"/>
          <p:nvPr/>
        </p:nvSpPr>
        <p:spPr>
          <a:xfrm>
            <a:off x="5693434" y="508961"/>
            <a:ext cx="5788325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5400">
                <a:solidFill>
                  <a:srgbClr val="098D93"/>
                </a:solidFill>
                <a:latin typeface="Bahnschrift SemiCondensed" panose="020B0502040204020203" pitchFamily="34" charset="0"/>
              </a:rPr>
              <a:t>¿Quieres que la sangre de Cristo te proteja y te salve por gracia mediante tu fe?</a:t>
            </a:r>
            <a:endParaRPr lang="es-DO" sz="5400" dirty="0">
              <a:solidFill>
                <a:srgbClr val="098D93"/>
              </a:solidFill>
              <a:latin typeface="Bahnschrift Semi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56297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Gráfico, Gráfico de embudo&#10;&#10;El contenido generado por IA puede ser incorrecto.">
            <a:extLst>
              <a:ext uri="{FF2B5EF4-FFF2-40B4-BE49-F238E27FC236}">
                <a16:creationId xmlns:a16="http://schemas.microsoft.com/office/drawing/2014/main" id="{69DB1BFD-EE9C-19CA-BE2B-7323C57C94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890316AE-495C-D571-16A8-02E93AC5CA42}"/>
              </a:ext>
            </a:extLst>
          </p:cNvPr>
          <p:cNvSpPr txBox="1"/>
          <p:nvPr/>
        </p:nvSpPr>
        <p:spPr>
          <a:xfrm>
            <a:off x="0" y="3058065"/>
            <a:ext cx="695289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6000">
                <a:latin typeface="Bahnschrift SemiCondensed" panose="020B0502040204020203" pitchFamily="34" charset="0"/>
              </a:rPr>
              <a:t>Gracia inmerecida</a:t>
            </a:r>
            <a:endParaRPr lang="es-DO" sz="6000" dirty="0">
              <a:latin typeface="Bahnschrift Semi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22419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1A4F04D3-FE70-8A37-E094-89734EC7D0EC}"/>
              </a:ext>
            </a:extLst>
          </p:cNvPr>
          <p:cNvSpPr txBox="1"/>
          <p:nvPr/>
        </p:nvSpPr>
        <p:spPr>
          <a:xfrm>
            <a:off x="7427345" y="1503272"/>
            <a:ext cx="456337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Ambos destacan la presencia cercana y salvadora de Dios, creador y juez, con </a:t>
            </a:r>
          </a:p>
          <a:p>
            <a:pPr algn="ctr"/>
            <a:r>
              <a:rPr lang="es-ES" sz="4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su pueblo.</a:t>
            </a:r>
          </a:p>
        </p:txBody>
      </p:sp>
      <p:pic>
        <p:nvPicPr>
          <p:cNvPr id="10" name="Imagen 9" descr="Forma, Rectángulo&#10;&#10;El contenido generado por IA puede ser incorrecto.">
            <a:extLst>
              <a:ext uri="{FF2B5EF4-FFF2-40B4-BE49-F238E27FC236}">
                <a16:creationId xmlns:a16="http://schemas.microsoft.com/office/drawing/2014/main" id="{4456EE6F-068C-ABD2-F7D6-051ACA6D56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669BC7C8-57FF-B264-0773-96EED350321A}"/>
              </a:ext>
            </a:extLst>
          </p:cNvPr>
          <p:cNvSpPr txBox="1"/>
          <p:nvPr/>
        </p:nvSpPr>
        <p:spPr>
          <a:xfrm>
            <a:off x="948906" y="5891842"/>
            <a:ext cx="6383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1100" b="1" dirty="0">
                <a:solidFill>
                  <a:schemeClr val="bg1"/>
                </a:solidFill>
              </a:rPr>
              <a:t>PAGE 1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6228B178-1E73-5ABB-5101-C4AF093A0A0D}"/>
              </a:ext>
            </a:extLst>
          </p:cNvPr>
          <p:cNvSpPr txBox="1"/>
          <p:nvPr/>
        </p:nvSpPr>
        <p:spPr>
          <a:xfrm>
            <a:off x="3856007" y="1438577"/>
            <a:ext cx="357133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>
                <a:latin typeface="Bahnschrift SemiCondensed" panose="020B0502040204020203" pitchFamily="34" charset="0"/>
              </a:rPr>
              <a:t>¿A qué se refiere la segunda oportunidad </a:t>
            </a:r>
          </a:p>
          <a:p>
            <a:pPr algn="ctr"/>
            <a:r>
              <a:rPr lang="es-ES" sz="3600" dirty="0">
                <a:latin typeface="Bahnschrift SemiCondensed" panose="020B0502040204020203" pitchFamily="34" charset="0"/>
              </a:rPr>
              <a:t>dada a Israel y a Pedro?</a:t>
            </a:r>
            <a:endParaRPr lang="es-DO" sz="3600" dirty="0">
              <a:latin typeface="Bahnschrift SemiCondensed" panose="020B0502040204020203" pitchFamily="34" charset="0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1F36DB61-DEC5-86A8-46EC-C3D24750EBFE}"/>
              </a:ext>
            </a:extLst>
          </p:cNvPr>
          <p:cNvSpPr txBox="1"/>
          <p:nvPr/>
        </p:nvSpPr>
        <p:spPr>
          <a:xfrm>
            <a:off x="8183592" y="2686535"/>
            <a:ext cx="357133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>
                <a:latin typeface="Bahnschrift SemiCondensed" panose="020B0502040204020203" pitchFamily="34" charset="0"/>
              </a:rPr>
              <a:t>A la gracia , las oportunidades adicionales inmerecidas </a:t>
            </a:r>
          </a:p>
          <a:p>
            <a:pPr algn="ctr"/>
            <a:r>
              <a:rPr lang="es-ES" sz="3600" dirty="0">
                <a:latin typeface="Bahnschrift SemiCondensed" panose="020B0502040204020203" pitchFamily="34" charset="0"/>
              </a:rPr>
              <a:t>que Dios ofrece.</a:t>
            </a:r>
          </a:p>
        </p:txBody>
      </p:sp>
    </p:spTree>
    <p:extLst>
      <p:ext uri="{BB962C8B-B14F-4D97-AF65-F5344CB8AC3E}">
        <p14:creationId xmlns:p14="http://schemas.microsoft.com/office/powerpoint/2010/main" val="28402142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987A728D-ADB3-E964-567E-4551CA55382A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320C0FD2-C2C0-14AE-BD18-480B746C8884}"/>
              </a:ext>
            </a:extLst>
          </p:cNvPr>
          <p:cNvSpPr txBox="1"/>
          <p:nvPr/>
        </p:nvSpPr>
        <p:spPr>
          <a:xfrm>
            <a:off x="3481137" y="-48126"/>
            <a:ext cx="794084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6 Esfuérzate y sé valiente; porque tú repartirás </a:t>
            </a:r>
            <a:r>
              <a:rPr lang="es-ES" sz="6000" dirty="0">
                <a:solidFill>
                  <a:srgbClr val="F4A10C"/>
                </a:solidFill>
                <a:latin typeface="Bahnschrift SemiCondensed" panose="020B0502040204020203" pitchFamily="34" charset="0"/>
              </a:rPr>
              <a:t>a este pueblo</a:t>
            </a:r>
            <a:r>
              <a:rPr lang="es-ES" sz="6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por heredad la tierra de la cual juré </a:t>
            </a:r>
            <a:r>
              <a:rPr lang="es-ES" sz="6000" dirty="0">
                <a:solidFill>
                  <a:srgbClr val="F4A10C"/>
                </a:solidFill>
                <a:latin typeface="Bahnschrift SemiCondensed" panose="020B0502040204020203" pitchFamily="34" charset="0"/>
              </a:rPr>
              <a:t>a sus padres</a:t>
            </a:r>
            <a:r>
              <a:rPr lang="es-ES" sz="6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que la daría </a:t>
            </a:r>
            <a:r>
              <a:rPr lang="es-ES" sz="6000" dirty="0">
                <a:solidFill>
                  <a:srgbClr val="F4A10C"/>
                </a:solidFill>
                <a:latin typeface="Bahnschrift SemiCondensed" panose="020B0502040204020203" pitchFamily="34" charset="0"/>
              </a:rPr>
              <a:t>a ellos</a:t>
            </a:r>
            <a:r>
              <a:rPr lang="es-ES" sz="6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</a:t>
            </a:r>
            <a:endParaRPr lang="es-DO" sz="60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25F0765B-4B3A-D371-3D15-9A90044AEA28}"/>
              </a:ext>
            </a:extLst>
          </p:cNvPr>
          <p:cNvSpPr txBox="1"/>
          <p:nvPr/>
        </p:nvSpPr>
        <p:spPr>
          <a:xfrm>
            <a:off x="770021" y="1283370"/>
            <a:ext cx="23261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sz="2800">
                <a:solidFill>
                  <a:schemeClr val="accent2"/>
                </a:solidFill>
              </a:rPr>
              <a:t>Jos. 1: 6 </a:t>
            </a:r>
            <a:endParaRPr lang="es-DO" sz="28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62837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B28783-463F-14F2-EABC-700B0C3648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B20C7DF9-E794-3D56-667D-0A578E59B514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CD529017-C616-C334-2B85-049AA769BAB0}"/>
              </a:ext>
            </a:extLst>
          </p:cNvPr>
          <p:cNvSpPr txBox="1"/>
          <p:nvPr/>
        </p:nvSpPr>
        <p:spPr>
          <a:xfrm>
            <a:off x="3481137" y="0"/>
            <a:ext cx="7940842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6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25 Estaba, pues, Pedro en pie, calentándose. Y le dijeron: ¿</a:t>
            </a:r>
            <a:r>
              <a:rPr lang="es-ES" sz="6600" dirty="0">
                <a:solidFill>
                  <a:srgbClr val="F4A10C"/>
                </a:solidFill>
                <a:latin typeface="Bahnschrift SemiCondensed" panose="020B0502040204020203" pitchFamily="34" charset="0"/>
              </a:rPr>
              <a:t>No eres tú de sus discípulos</a:t>
            </a:r>
            <a:r>
              <a:rPr lang="es-ES" sz="6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? Él negó, y dijo: </a:t>
            </a:r>
            <a:r>
              <a:rPr lang="es-ES" sz="6600" dirty="0">
                <a:solidFill>
                  <a:srgbClr val="F4A10C"/>
                </a:solidFill>
                <a:latin typeface="Bahnschrift SemiCondensed" panose="020B0502040204020203" pitchFamily="34" charset="0"/>
              </a:rPr>
              <a:t>No lo soy</a:t>
            </a:r>
            <a:r>
              <a:rPr lang="es-ES" sz="6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</a:t>
            </a:r>
            <a:endParaRPr lang="es-DO" sz="66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4343BB8D-A127-375D-9C8B-5EB48FAA00E7}"/>
              </a:ext>
            </a:extLst>
          </p:cNvPr>
          <p:cNvSpPr txBox="1"/>
          <p:nvPr/>
        </p:nvSpPr>
        <p:spPr>
          <a:xfrm>
            <a:off x="770021" y="1283370"/>
            <a:ext cx="23261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sz="3600">
                <a:solidFill>
                  <a:schemeClr val="accent2"/>
                </a:solidFill>
              </a:rPr>
              <a:t>Jn. 18: 25 </a:t>
            </a:r>
            <a:endParaRPr lang="es-DO" sz="36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04919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160CD7-B91D-6583-50F4-8693AA368D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1A6177EB-F41F-A686-7F01-CBB318E1A2DE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BB6905CA-ACC0-0A4D-DF71-4A71C95C3E69}"/>
              </a:ext>
            </a:extLst>
          </p:cNvPr>
          <p:cNvSpPr txBox="1"/>
          <p:nvPr/>
        </p:nvSpPr>
        <p:spPr>
          <a:xfrm>
            <a:off x="3481137" y="0"/>
            <a:ext cx="7940842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2 por quien también tenemos </a:t>
            </a:r>
            <a:r>
              <a:rPr lang="es-ES" sz="6000" dirty="0">
                <a:solidFill>
                  <a:srgbClr val="F4A10C"/>
                </a:solidFill>
                <a:latin typeface="Bahnschrift SemiCondensed" panose="020B0502040204020203" pitchFamily="34" charset="0"/>
              </a:rPr>
              <a:t>entrada por la fe </a:t>
            </a:r>
            <a:r>
              <a:rPr lang="es-ES" sz="6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a esta </a:t>
            </a:r>
            <a:r>
              <a:rPr lang="es-ES" sz="6000" dirty="0">
                <a:solidFill>
                  <a:srgbClr val="F4A10C"/>
                </a:solidFill>
                <a:latin typeface="Bahnschrift SemiCondensed" panose="020B0502040204020203" pitchFamily="34" charset="0"/>
              </a:rPr>
              <a:t>gracia</a:t>
            </a:r>
            <a:r>
              <a:rPr lang="es-ES" sz="6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en la cual estamos firmes, y nos gloriamos en la esperanza de la </a:t>
            </a:r>
            <a:r>
              <a:rPr lang="es-ES" sz="6000" dirty="0">
                <a:solidFill>
                  <a:srgbClr val="F4A10C"/>
                </a:solidFill>
                <a:latin typeface="Bahnschrift SemiCondensed" panose="020B0502040204020203" pitchFamily="34" charset="0"/>
              </a:rPr>
              <a:t>gloria</a:t>
            </a:r>
            <a:r>
              <a:rPr lang="es-ES" sz="6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de Dios.</a:t>
            </a:r>
            <a:endParaRPr lang="es-DO" sz="60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78B5F70B-9FFA-86DC-0BE2-821790F17F83}"/>
              </a:ext>
            </a:extLst>
          </p:cNvPr>
          <p:cNvSpPr txBox="1"/>
          <p:nvPr/>
        </p:nvSpPr>
        <p:spPr>
          <a:xfrm>
            <a:off x="770021" y="1283370"/>
            <a:ext cx="23261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sz="3600">
                <a:solidFill>
                  <a:schemeClr val="accent2"/>
                </a:solidFill>
              </a:rPr>
              <a:t>Ro. 5:2 </a:t>
            </a:r>
            <a:endParaRPr lang="es-DO" sz="36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16999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5">
            <a:extLst>
              <a:ext uri="{FF2B5EF4-FFF2-40B4-BE49-F238E27FC236}">
                <a16:creationId xmlns:a16="http://schemas.microsoft.com/office/drawing/2014/main" id="{1EB67562-EF47-B412-C4A2-BFB6E886B420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FA10E3F5-07ED-A5D1-A70E-1579BE642D4D}"/>
              </a:ext>
            </a:extLst>
          </p:cNvPr>
          <p:cNvSpPr txBox="1"/>
          <p:nvPr/>
        </p:nvSpPr>
        <p:spPr>
          <a:xfrm>
            <a:off x="3648973" y="69011"/>
            <a:ext cx="7755147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La Biblia llama “gracia” a las oportunidades adicionales. Gracia es simplemente algo que no merecemos. Dios ofrece misericordiosamente a todos la posibilidad de un nuevo comienzo (Tito 2:11-14). Pedro mismo experimentó esa gracia e instó a la iglesia a crecer en ella (2 Pe. 3:18). Y las noticias son aún mejores: tenemos mucho más que una segunda oportunidad. ¿Qué sería de nosotros si así no fuera? </a:t>
            </a:r>
            <a:endParaRPr lang="es-DO" sz="36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540BB6F0-0405-5908-BC50-E2DF3FAC329F}"/>
              </a:ext>
            </a:extLst>
          </p:cNvPr>
          <p:cNvSpPr txBox="1"/>
          <p:nvPr/>
        </p:nvSpPr>
        <p:spPr>
          <a:xfrm>
            <a:off x="586597" y="1483744"/>
            <a:ext cx="26914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>
                <a:solidFill>
                  <a:schemeClr val="accent2"/>
                </a:solidFill>
                <a:latin typeface="Bahnschrift SemiCondensed" panose="020B0502040204020203" pitchFamily="34" charset="0"/>
              </a:rPr>
              <a:t>Lección del domingo.</a:t>
            </a:r>
            <a:endParaRPr lang="es-DO" sz="2400" dirty="0">
              <a:solidFill>
                <a:schemeClr val="accent2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900C6B34-E4FB-229F-0C67-06E0C666C25A}"/>
              </a:ext>
            </a:extLst>
          </p:cNvPr>
          <p:cNvSpPr txBox="1"/>
          <p:nvPr/>
        </p:nvSpPr>
        <p:spPr>
          <a:xfrm>
            <a:off x="163902" y="69011"/>
            <a:ext cx="646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>
                <a:solidFill>
                  <a:schemeClr val="accent2">
                    <a:lumMod val="50000"/>
                  </a:schemeClr>
                </a:solidFill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38298726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F05DA8-E611-1123-F068-EEF61AA982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FC7966CF-0CEB-C166-0F39-D534C888BBD1}"/>
              </a:ext>
            </a:extLst>
          </p:cNvPr>
          <p:cNvSpPr txBox="1"/>
          <p:nvPr/>
        </p:nvSpPr>
        <p:spPr>
          <a:xfrm>
            <a:off x="7427345" y="1503272"/>
            <a:ext cx="456337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Ambos destacan la presencia cercana y salvadora de Dios, creador y juez, con </a:t>
            </a:r>
          </a:p>
          <a:p>
            <a:pPr algn="ctr"/>
            <a:r>
              <a:rPr lang="es-ES" sz="4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su pueblo.</a:t>
            </a:r>
          </a:p>
        </p:txBody>
      </p:sp>
      <p:pic>
        <p:nvPicPr>
          <p:cNvPr id="10" name="Imagen 9" descr="Forma, Rectángulo&#10;&#10;El contenido generado por IA puede ser incorrecto.">
            <a:extLst>
              <a:ext uri="{FF2B5EF4-FFF2-40B4-BE49-F238E27FC236}">
                <a16:creationId xmlns:a16="http://schemas.microsoft.com/office/drawing/2014/main" id="{7DA6E80F-1CC5-C4E5-1904-C58AAD9610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70E98EFE-7DE1-08F1-6510-9344E7FC0646}"/>
              </a:ext>
            </a:extLst>
          </p:cNvPr>
          <p:cNvSpPr txBox="1"/>
          <p:nvPr/>
        </p:nvSpPr>
        <p:spPr>
          <a:xfrm>
            <a:off x="948906" y="5891842"/>
            <a:ext cx="6383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1100" b="1" dirty="0">
                <a:solidFill>
                  <a:schemeClr val="bg1"/>
                </a:solidFill>
              </a:rPr>
              <a:t>PAGE 2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B1C1F266-7307-7C7F-B796-9B298378B461}"/>
              </a:ext>
            </a:extLst>
          </p:cNvPr>
          <p:cNvSpPr txBox="1"/>
          <p:nvPr/>
        </p:nvSpPr>
        <p:spPr>
          <a:xfrm>
            <a:off x="3856007" y="1438577"/>
            <a:ext cx="3571338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400">
                <a:latin typeface="Bahnschrift SemiCondensed" panose="020B0502040204020203" pitchFamily="34" charset="0"/>
              </a:rPr>
              <a:t>¿Cómo se manifestó la</a:t>
            </a:r>
          </a:p>
          <a:p>
            <a:pPr algn="ctr"/>
            <a:r>
              <a:rPr lang="es-ES" sz="4400">
                <a:latin typeface="Bahnschrift SemiCondensed" panose="020B0502040204020203" pitchFamily="34" charset="0"/>
              </a:rPr>
              <a:t> gracia de Dios</a:t>
            </a:r>
          </a:p>
          <a:p>
            <a:pPr algn="ctr"/>
            <a:r>
              <a:rPr lang="es-ES" sz="4400">
                <a:latin typeface="Bahnschrift SemiCondensed" panose="020B0502040204020203" pitchFamily="34" charset="0"/>
              </a:rPr>
              <a:t> en Rahab?</a:t>
            </a:r>
            <a:endParaRPr lang="es-DO" sz="4400" dirty="0">
              <a:latin typeface="Bahnschrift SemiCondensed" panose="020B0502040204020203" pitchFamily="34" charset="0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3752A3F1-A414-1F97-468A-5975CDEE9855}"/>
              </a:ext>
            </a:extLst>
          </p:cNvPr>
          <p:cNvSpPr txBox="1"/>
          <p:nvPr/>
        </p:nvSpPr>
        <p:spPr>
          <a:xfrm>
            <a:off x="7936302" y="2677399"/>
            <a:ext cx="395952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dirty="0">
                <a:latin typeface="Bahnschrift SemiCondensed" panose="020B0502040204020203" pitchFamily="34" charset="0"/>
              </a:rPr>
              <a:t>Dios vio una </a:t>
            </a:r>
          </a:p>
          <a:p>
            <a:pPr algn="ctr"/>
            <a:r>
              <a:rPr lang="es-ES" sz="3200" dirty="0">
                <a:latin typeface="Bahnschrift SemiCondensed" panose="020B0502040204020203" pitchFamily="34" charset="0"/>
              </a:rPr>
              <a:t>chispa de fe en ella </a:t>
            </a:r>
          </a:p>
          <a:p>
            <a:pPr algn="ctr"/>
            <a:r>
              <a:rPr lang="es-ES" sz="3200" dirty="0">
                <a:latin typeface="Bahnschrift SemiCondensed" panose="020B0502040204020203" pitchFamily="34" charset="0"/>
              </a:rPr>
              <a:t>en medio de su cultura corrupta y la salvó gracias a su fe que la hizo obrar bien.</a:t>
            </a:r>
          </a:p>
        </p:txBody>
      </p:sp>
    </p:spTree>
    <p:extLst>
      <p:ext uri="{BB962C8B-B14F-4D97-AF65-F5344CB8AC3E}">
        <p14:creationId xmlns:p14="http://schemas.microsoft.com/office/powerpoint/2010/main" val="36780865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4F299E-6656-955D-3BF5-172C965512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0166FD41-D656-4921-AC07-0B66B2A059F3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0CB03136-C223-9F59-EC78-4530967E4E40}"/>
              </a:ext>
            </a:extLst>
          </p:cNvPr>
          <p:cNvSpPr txBox="1"/>
          <p:nvPr/>
        </p:nvSpPr>
        <p:spPr>
          <a:xfrm>
            <a:off x="3433011" y="87011"/>
            <a:ext cx="7932821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1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3 Entonces </a:t>
            </a:r>
            <a:r>
              <a:rPr lang="es-ES" sz="3100" dirty="0">
                <a:solidFill>
                  <a:srgbClr val="F4A10C"/>
                </a:solidFill>
                <a:latin typeface="Bahnschrift SemiCondensed" panose="020B0502040204020203" pitchFamily="34" charset="0"/>
              </a:rPr>
              <a:t>el rey de Jericó </a:t>
            </a:r>
            <a:r>
              <a:rPr lang="es-ES" sz="31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envió a decir a </a:t>
            </a:r>
            <a:r>
              <a:rPr lang="es-ES" sz="3100" dirty="0" err="1">
                <a:solidFill>
                  <a:schemeClr val="bg1"/>
                </a:solidFill>
                <a:latin typeface="Bahnschrift SemiCondensed" panose="020B0502040204020203" pitchFamily="34" charset="0"/>
              </a:rPr>
              <a:t>Rahab</a:t>
            </a:r>
            <a:r>
              <a:rPr lang="es-ES" sz="31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: </a:t>
            </a:r>
            <a:r>
              <a:rPr lang="es-ES" sz="3100" dirty="0">
                <a:solidFill>
                  <a:srgbClr val="F4A10C"/>
                </a:solidFill>
                <a:latin typeface="Bahnschrift SemiCondensed" panose="020B0502040204020203" pitchFamily="34" charset="0"/>
              </a:rPr>
              <a:t>Saca</a:t>
            </a:r>
            <a:r>
              <a:rPr lang="es-ES" sz="31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a los hombres que han venido a ti, y han entrado a tu casa; porque han venido para espiar toda la tierra. 4 </a:t>
            </a:r>
            <a:r>
              <a:rPr lang="es-ES" sz="3100" dirty="0">
                <a:solidFill>
                  <a:srgbClr val="F4A10C"/>
                </a:solidFill>
                <a:latin typeface="Bahnschrift SemiCondensed" panose="020B0502040204020203" pitchFamily="34" charset="0"/>
              </a:rPr>
              <a:t>Pero</a:t>
            </a:r>
            <a:r>
              <a:rPr lang="es-ES" sz="31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la mujer había tomado a los dos hombres y los había </a:t>
            </a:r>
            <a:r>
              <a:rPr lang="es-ES" sz="3100" dirty="0">
                <a:solidFill>
                  <a:srgbClr val="F4A10C"/>
                </a:solidFill>
                <a:latin typeface="Bahnschrift SemiCondensed" panose="020B0502040204020203" pitchFamily="34" charset="0"/>
              </a:rPr>
              <a:t>escondido</a:t>
            </a:r>
            <a:r>
              <a:rPr lang="es-ES" sz="31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; y dijo: Es verdad que unos hombres vinieron a mí, pero no supe de dónde eran. 5 Y cuando se iba a cerrar la puerta, siendo ya oscuro, esos hombres se salieron, y no sé a dónde han ido; seguidlos aprisa, y los alcanzaréis. 6 Mas ella los había hecho subir al terrado, y los había escondido entre los manojos de lino que tenía puestos en el terrado.</a:t>
            </a:r>
            <a:endParaRPr lang="es-DO" sz="3100" dirty="0">
              <a:solidFill>
                <a:schemeClr val="accent6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57FCDA05-75A8-D815-9DB2-82E66108D024}"/>
              </a:ext>
            </a:extLst>
          </p:cNvPr>
          <p:cNvSpPr txBox="1"/>
          <p:nvPr/>
        </p:nvSpPr>
        <p:spPr>
          <a:xfrm>
            <a:off x="577516" y="1219203"/>
            <a:ext cx="26950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sz="3600">
                <a:solidFill>
                  <a:schemeClr val="accent2"/>
                </a:solidFill>
              </a:rPr>
              <a:t>Jos. 2: 3-6 </a:t>
            </a:r>
            <a:endParaRPr lang="es-DO" sz="36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662820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445</TotalTime>
  <Words>1167</Words>
  <Application>Microsoft Office PowerPoint</Application>
  <PresentationFormat>Panorámica</PresentationFormat>
  <Paragraphs>64</Paragraphs>
  <Slides>19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5" baseType="lpstr">
      <vt:lpstr>Aptos</vt:lpstr>
      <vt:lpstr>Aptos Display</vt:lpstr>
      <vt:lpstr>Arial</vt:lpstr>
      <vt:lpstr>Bahnschrift SemiBold Condensed</vt:lpstr>
      <vt:lpstr>Bahnschrift SemiCondensed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</dc:creator>
  <cp:lastModifiedBy>admin</cp:lastModifiedBy>
  <cp:revision>20</cp:revision>
  <dcterms:created xsi:type="dcterms:W3CDTF">2025-06-28T11:27:27Z</dcterms:created>
  <dcterms:modified xsi:type="dcterms:W3CDTF">2025-10-04T02:03:15Z</dcterms:modified>
</cp:coreProperties>
</file>