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97" r:id="rId6"/>
    <p:sldId id="301" r:id="rId7"/>
    <p:sldId id="261" r:id="rId8"/>
    <p:sldId id="298" r:id="rId9"/>
    <p:sldId id="270" r:id="rId10"/>
    <p:sldId id="283" r:id="rId11"/>
    <p:sldId id="264" r:id="rId12"/>
    <p:sldId id="299" r:id="rId13"/>
    <p:sldId id="273" r:id="rId14"/>
    <p:sldId id="294" r:id="rId15"/>
    <p:sldId id="266" r:id="rId16"/>
    <p:sldId id="300" r:id="rId17"/>
    <p:sldId id="293" r:id="rId18"/>
    <p:sldId id="296"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26/9/2025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26/9/2025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564255"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4 de octubre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310551" y="422694"/>
            <a:ext cx="6254151" cy="769441"/>
          </a:xfrm>
          <a:prstGeom prst="rect">
            <a:avLst/>
          </a:prstGeom>
          <a:noFill/>
        </p:spPr>
        <p:txBody>
          <a:bodyPr wrap="square" rtlCol="0">
            <a:spAutoFit/>
          </a:bodyPr>
          <a:lstStyle/>
          <a:p>
            <a:r>
              <a:rPr lang="es-DO" sz="4400" b="1" dirty="0">
                <a:solidFill>
                  <a:srgbClr val="F4A10C"/>
                </a:solidFill>
              </a:rPr>
              <a:t>LA FÓRMULA DEL ÉXITO</a:t>
            </a:r>
          </a:p>
        </p:txBody>
      </p:sp>
      <p:sp>
        <p:nvSpPr>
          <p:cNvPr id="12" name="CuadroTexto 11">
            <a:extLst>
              <a:ext uri="{FF2B5EF4-FFF2-40B4-BE49-F238E27FC236}">
                <a16:creationId xmlns:a16="http://schemas.microsoft.com/office/drawing/2014/main" id="{316328C8-14AC-2086-E199-5C71F12B026B}"/>
              </a:ext>
            </a:extLst>
          </p:cNvPr>
          <p:cNvSpPr txBox="1"/>
          <p:nvPr/>
        </p:nvSpPr>
        <p:spPr>
          <a:xfrm>
            <a:off x="405441" y="1540227"/>
            <a:ext cx="5546785" cy="3108543"/>
          </a:xfrm>
          <a:prstGeom prst="rect">
            <a:avLst/>
          </a:prstGeom>
          <a:noFill/>
        </p:spPr>
        <p:txBody>
          <a:bodyPr wrap="square" rtlCol="0">
            <a:spAutoFit/>
          </a:bodyPr>
          <a:lstStyle/>
          <a:p>
            <a:r>
              <a:rPr lang="es-ES" sz="2800" dirty="0">
                <a:solidFill>
                  <a:schemeClr val="bg1"/>
                </a:solidFill>
                <a:latin typeface="Bahnschrift SemiBold Condensed" panose="020B0502040204020203" pitchFamily="34" charset="0"/>
              </a:rPr>
              <a:t>“Solamente esfuérzate y sé muy valiente, cuidando de obrar conforme a toda la Ley que mi siervo Moisés te mandó; no te apartes de ella ni a la derecha ni a la izquierda, para que seas prosperado en todas las cosas que emprendas.”</a:t>
            </a:r>
          </a:p>
          <a:p>
            <a:r>
              <a:rPr lang="es-ES" sz="2800" dirty="0">
                <a:solidFill>
                  <a:schemeClr val="bg1"/>
                </a:solidFill>
                <a:latin typeface="Bahnschrift SemiBold Condensed" panose="020B0502040204020203" pitchFamily="34" charset="0"/>
              </a:rPr>
              <a:t> (Jos. 1: 7 RVR1995).</a:t>
            </a:r>
            <a:endParaRPr lang="es-DO" sz="2800" dirty="0">
              <a:solidFill>
                <a:schemeClr val="bg1"/>
              </a:solidFill>
              <a:latin typeface="Bahnschrift SemiBold Condensed" panose="020B0502040204020203" pitchFamily="34" charset="0"/>
            </a:endParaRP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0"/>
            <a:ext cx="7708232" cy="6001643"/>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43 Así fue como el Señor </a:t>
            </a:r>
            <a:r>
              <a:rPr lang="es-ES" sz="3200" dirty="0">
                <a:solidFill>
                  <a:srgbClr val="F4A10C"/>
                </a:solidFill>
                <a:latin typeface="Bahnschrift SemiCondensed" panose="020B0502040204020203" pitchFamily="34" charset="0"/>
              </a:rPr>
              <a:t>les entregó a los israelitas todo el territorio que había prometido </a:t>
            </a:r>
            <a:r>
              <a:rPr lang="es-ES" sz="3200" dirty="0">
                <a:solidFill>
                  <a:schemeClr val="bg1"/>
                </a:solidFill>
                <a:latin typeface="Bahnschrift SemiCondensed" panose="020B0502040204020203" pitchFamily="34" charset="0"/>
              </a:rPr>
              <a:t>dar a sus antepasados; y el pueblo de Israel se estableció allí. 44 El Señor les dio paz en todo el territorio, </a:t>
            </a:r>
            <a:r>
              <a:rPr lang="es-ES" sz="3200" dirty="0">
                <a:solidFill>
                  <a:srgbClr val="F4A10C"/>
                </a:solidFill>
                <a:latin typeface="Bahnschrift SemiCondensed" panose="020B0502040204020203" pitchFamily="34" charset="0"/>
              </a:rPr>
              <a:t>cumpliendo así la promesa </a:t>
            </a:r>
            <a:r>
              <a:rPr lang="es-ES" sz="3200" dirty="0">
                <a:solidFill>
                  <a:schemeClr val="bg1"/>
                </a:solidFill>
                <a:latin typeface="Bahnschrift SemiCondensed" panose="020B0502040204020203" pitchFamily="34" charset="0"/>
              </a:rPr>
              <a:t>hecha años atrás a sus antepasados. Ninguno de sus enemigos pudo hacer frente a los israelitas, pues el Señor entregó en sus manos a cada uno de los que se les oponían. 45 Y </a:t>
            </a:r>
            <a:r>
              <a:rPr lang="es-ES" sz="3200" dirty="0">
                <a:solidFill>
                  <a:srgbClr val="F4A10C"/>
                </a:solidFill>
                <a:latin typeface="Bahnschrift SemiCondensed" panose="020B0502040204020203" pitchFamily="34" charset="0"/>
              </a:rPr>
              <a:t>ni una sola de las buenas promesas</a:t>
            </a:r>
            <a:r>
              <a:rPr lang="es-ES" sz="3200" dirty="0">
                <a:solidFill>
                  <a:schemeClr val="bg1"/>
                </a:solidFill>
                <a:latin typeface="Bahnschrift SemiCondensed" panose="020B0502040204020203" pitchFamily="34" charset="0"/>
              </a:rPr>
              <a:t> del Señor a favor de Israel </a:t>
            </a:r>
            <a:r>
              <a:rPr lang="es-ES" sz="3200" dirty="0">
                <a:solidFill>
                  <a:srgbClr val="F4A10C"/>
                </a:solidFill>
                <a:latin typeface="Bahnschrift SemiCondensed" panose="020B0502040204020203" pitchFamily="34" charset="0"/>
              </a:rPr>
              <a:t>dejó de cumplirse</a:t>
            </a:r>
            <a:r>
              <a:rPr lang="es-ES" sz="3200" dirty="0">
                <a:solidFill>
                  <a:schemeClr val="bg1"/>
                </a:solidFill>
                <a:latin typeface="Bahnschrift SemiCondensed" panose="020B0502040204020203" pitchFamily="34" charset="0"/>
              </a:rPr>
              <a:t>, sino que cada una </a:t>
            </a:r>
            <a:r>
              <a:rPr lang="es-ES" sz="3200" dirty="0">
                <a:solidFill>
                  <a:srgbClr val="F4A10C"/>
                </a:solidFill>
                <a:latin typeface="Bahnschrift SemiCondensed" panose="020B0502040204020203" pitchFamily="34" charset="0"/>
              </a:rPr>
              <a:t>se cumplió al pie de la letra</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387645"/>
            <a:ext cx="2807368" cy="1077218"/>
          </a:xfrm>
          <a:prstGeom prst="rect">
            <a:avLst/>
          </a:prstGeom>
          <a:noFill/>
        </p:spPr>
        <p:txBody>
          <a:bodyPr wrap="square" rtlCol="0">
            <a:spAutoFit/>
          </a:bodyPr>
          <a:lstStyle/>
          <a:p>
            <a:pPr algn="ctr"/>
            <a:r>
              <a:rPr lang="es-ES" sz="3200">
                <a:solidFill>
                  <a:schemeClr val="accent2"/>
                </a:solidFill>
              </a:rPr>
              <a:t>Jos. 21: 43-45 NVI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propósito primordial del libro de Josué es describir la entrada de Israel a la tierra prometida, la conquista del país y su reparto entre las tribus.  Este propósito subraya el mensaje del libro, a saber, la fidelidad de Dios al cumplir la promesa de tierra que le hizo a Abraham.  El libro enfatiza así la fidelidad de Dios a las promesas de su pacto (Jos. 21: 43-45).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830997"/>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Comentario bíblico Andrews.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856007" y="1438577"/>
            <a:ext cx="3571338" cy="2554545"/>
          </a:xfrm>
          <a:prstGeom prst="rect">
            <a:avLst/>
          </a:prstGeom>
          <a:noFill/>
        </p:spPr>
        <p:txBody>
          <a:bodyPr wrap="square" rtlCol="0">
            <a:spAutoFit/>
          </a:bodyPr>
          <a:lstStyle/>
          <a:p>
            <a:pPr algn="ctr"/>
            <a:r>
              <a:rPr lang="es-ES" sz="4000" dirty="0">
                <a:latin typeface="Bahnschrift SemiCondensed" panose="020B0502040204020203" pitchFamily="34" charset="0"/>
              </a:rPr>
              <a:t>¿Qué significa ser herederos de las promesas de Dios?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3108543"/>
          </a:xfrm>
          <a:prstGeom prst="rect">
            <a:avLst/>
          </a:prstGeom>
          <a:noFill/>
        </p:spPr>
        <p:txBody>
          <a:bodyPr wrap="square" rtlCol="0">
            <a:spAutoFit/>
          </a:bodyPr>
          <a:lstStyle/>
          <a:p>
            <a:pPr algn="ctr"/>
            <a:r>
              <a:rPr lang="es-ES" sz="2800" dirty="0">
                <a:latin typeface="Bahnschrift SemiCondensed" panose="020B0502040204020203" pitchFamily="34" charset="0"/>
              </a:rPr>
              <a:t>Que las promesas</a:t>
            </a:r>
          </a:p>
          <a:p>
            <a:pPr algn="ctr"/>
            <a:r>
              <a:rPr lang="es-ES" sz="2800" dirty="0">
                <a:latin typeface="Bahnschrift SemiCondensed" panose="020B0502040204020203" pitchFamily="34" charset="0"/>
              </a:rPr>
              <a:t> se harán realidad, lo</a:t>
            </a:r>
          </a:p>
          <a:p>
            <a:pPr algn="ctr"/>
            <a:r>
              <a:rPr lang="es-ES" sz="2800" dirty="0">
                <a:latin typeface="Bahnschrift SemiCondensed" panose="020B0502040204020203" pitchFamily="34" charset="0"/>
              </a:rPr>
              <a:t> cual está garantizado por la presencia de Dios, por medio de su Espíritu Santo, y la confiabilidad de su Palabra.</a:t>
            </a:r>
          </a:p>
        </p:txBody>
      </p:sp>
    </p:spTree>
    <p:extLst>
      <p:ext uri="{BB962C8B-B14F-4D97-AF65-F5344CB8AC3E}">
        <p14:creationId xmlns:p14="http://schemas.microsoft.com/office/powerpoint/2010/main" val="85202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4 Desde el desierto y el Líbano hasta el gran río Éufrates, toda la tierra de los heteos hasta el gran mar donde se pone el sol, </a:t>
            </a:r>
            <a:r>
              <a:rPr lang="es-ES" sz="3600" dirty="0">
                <a:solidFill>
                  <a:srgbClr val="F4A10C"/>
                </a:solidFill>
                <a:latin typeface="Bahnschrift SemiCondensed" panose="020B0502040204020203" pitchFamily="34" charset="0"/>
              </a:rPr>
              <a:t>será vuestro </a:t>
            </a:r>
            <a:r>
              <a:rPr lang="es-ES" sz="3600" dirty="0">
                <a:solidFill>
                  <a:schemeClr val="bg1"/>
                </a:solidFill>
                <a:latin typeface="Bahnschrift SemiCondensed" panose="020B0502040204020203" pitchFamily="34" charset="0"/>
              </a:rPr>
              <a:t>territorio. 5 </a:t>
            </a:r>
            <a:r>
              <a:rPr lang="es-ES" sz="3600" dirty="0">
                <a:solidFill>
                  <a:srgbClr val="F4A10C"/>
                </a:solidFill>
                <a:latin typeface="Bahnschrift SemiCondensed" panose="020B0502040204020203" pitchFamily="34" charset="0"/>
              </a:rPr>
              <a:t>Nadie</a:t>
            </a:r>
            <a:r>
              <a:rPr lang="es-ES" sz="3600" dirty="0">
                <a:solidFill>
                  <a:schemeClr val="bg1"/>
                </a:solidFill>
                <a:latin typeface="Bahnschrift SemiCondensed" panose="020B0502040204020203" pitchFamily="34" charset="0"/>
              </a:rPr>
              <a:t> te podrá hacer frente en todos los días de tu vida; como estuve con Moisés, </a:t>
            </a:r>
            <a:r>
              <a:rPr lang="es-ES" sz="3600" dirty="0">
                <a:solidFill>
                  <a:srgbClr val="F4A10C"/>
                </a:solidFill>
                <a:latin typeface="Bahnschrift SemiCondensed" panose="020B0502040204020203" pitchFamily="34" charset="0"/>
              </a:rPr>
              <a:t>estaré contigo; no te dejaré, ni te desampararé</a:t>
            </a:r>
            <a:r>
              <a:rPr lang="es-ES" sz="3600" dirty="0">
                <a:solidFill>
                  <a:schemeClr val="bg1"/>
                </a:solidFill>
                <a:latin typeface="Bahnschrift SemiCondensed" panose="020B0502040204020203" pitchFamily="34" charset="0"/>
              </a:rPr>
              <a:t>. 6 Esfuérzate y sé valiente; porque tú repartirás a este pueblo por heredad la tierra de la cual </a:t>
            </a:r>
            <a:r>
              <a:rPr lang="es-ES" sz="3600" dirty="0">
                <a:solidFill>
                  <a:srgbClr val="F4A10C"/>
                </a:solidFill>
                <a:latin typeface="Bahnschrift SemiCondensed" panose="020B0502040204020203" pitchFamily="34" charset="0"/>
              </a:rPr>
              <a:t>juré</a:t>
            </a:r>
            <a:r>
              <a:rPr lang="es-ES" sz="3600" dirty="0">
                <a:solidFill>
                  <a:schemeClr val="bg1"/>
                </a:solidFill>
                <a:latin typeface="Bahnschrift SemiCondensed" panose="020B0502040204020203" pitchFamily="34" charset="0"/>
              </a:rPr>
              <a:t> a sus padres que la daría a ellos.</a:t>
            </a:r>
            <a:endParaRPr lang="es-DO" sz="3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Jos. 1: 4-6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CD6B5-B8D8-2AFC-CB16-0F46CAEDADF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AD327A2-84B8-3D20-5E06-97C5F115FA9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2574A9F-984E-B0F5-FFF8-761CC5011AF5}"/>
              </a:ext>
            </a:extLst>
          </p:cNvPr>
          <p:cNvSpPr txBox="1"/>
          <p:nvPr/>
        </p:nvSpPr>
        <p:spPr>
          <a:xfrm>
            <a:off x="3641558" y="0"/>
            <a:ext cx="7940842"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17 Por eso Dios, queriendo demostrar claramente a los </a:t>
            </a:r>
            <a:r>
              <a:rPr lang="es-ES" sz="3600" dirty="0">
                <a:solidFill>
                  <a:srgbClr val="F4A10C"/>
                </a:solidFill>
                <a:latin typeface="Bahnschrift SemiCondensed" panose="020B0502040204020203" pitchFamily="34" charset="0"/>
              </a:rPr>
              <a:t>herederos de la promesa </a:t>
            </a:r>
            <a:r>
              <a:rPr lang="es-ES" sz="3600" dirty="0">
                <a:solidFill>
                  <a:schemeClr val="bg1"/>
                </a:solidFill>
                <a:latin typeface="Bahnschrift SemiCondensed" panose="020B0502040204020203" pitchFamily="34" charset="0"/>
              </a:rPr>
              <a:t>que su propósito </a:t>
            </a:r>
            <a:r>
              <a:rPr lang="es-ES" sz="3600" dirty="0">
                <a:solidFill>
                  <a:srgbClr val="F4A10C"/>
                </a:solidFill>
                <a:latin typeface="Bahnschrift SemiCondensed" panose="020B0502040204020203" pitchFamily="34" charset="0"/>
              </a:rPr>
              <a:t>nunca cambia, confirmó</a:t>
            </a:r>
            <a:r>
              <a:rPr lang="es-ES" sz="3600" dirty="0">
                <a:solidFill>
                  <a:schemeClr val="bg1"/>
                </a:solidFill>
                <a:latin typeface="Bahnschrift SemiCondensed" panose="020B0502040204020203" pitchFamily="34" charset="0"/>
              </a:rPr>
              <a:t> con un juramento esa promesa. 18 Lo hizo así para que, </a:t>
            </a:r>
            <a:r>
              <a:rPr lang="es-ES" sz="3600" dirty="0">
                <a:solidFill>
                  <a:srgbClr val="F4A10C"/>
                </a:solidFill>
                <a:latin typeface="Bahnschrift SemiCondensed" panose="020B0502040204020203" pitchFamily="34" charset="0"/>
              </a:rPr>
              <a:t>mediante la promesa y el juramento</a:t>
            </a:r>
            <a:r>
              <a:rPr lang="es-ES" sz="3600" dirty="0">
                <a:solidFill>
                  <a:schemeClr val="bg1"/>
                </a:solidFill>
                <a:latin typeface="Bahnschrift SemiCondensed" panose="020B0502040204020203" pitchFamily="34" charset="0"/>
              </a:rPr>
              <a:t>, que son dos realidades que nunca cambian y en las cuales es imposible que Dios mienta, tengamos un estímulo poderoso los que, buscando refugio, </a:t>
            </a:r>
            <a:r>
              <a:rPr lang="es-ES" sz="3600" dirty="0">
                <a:solidFill>
                  <a:srgbClr val="F4A10C"/>
                </a:solidFill>
                <a:latin typeface="Bahnschrift SemiCondensed" panose="020B0502040204020203" pitchFamily="34" charset="0"/>
              </a:rPr>
              <a:t>nos aferramos a la esperanza </a:t>
            </a:r>
            <a:r>
              <a:rPr lang="es-ES" sz="3600" dirty="0">
                <a:solidFill>
                  <a:schemeClr val="bg1"/>
                </a:solidFill>
                <a:latin typeface="Bahnschrift SemiCondensed" panose="020B0502040204020203" pitchFamily="34" charset="0"/>
              </a:rPr>
              <a:t>que está delante de nosotros.</a:t>
            </a:r>
            <a:endParaRPr lang="es-DO" sz="3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A76D5B2-F1B7-1A92-FA76-CE03B2383DDE}"/>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Heb. 6: 17-18 NVI </a:t>
            </a:r>
            <a:endParaRPr lang="es-DO" sz="3600" dirty="0">
              <a:solidFill>
                <a:schemeClr val="accent2"/>
              </a:solidFill>
            </a:endParaRPr>
          </a:p>
        </p:txBody>
      </p:sp>
    </p:spTree>
    <p:extLst>
      <p:ext uri="{BB962C8B-B14F-4D97-AF65-F5344CB8AC3E}">
        <p14:creationId xmlns:p14="http://schemas.microsoft.com/office/powerpoint/2010/main" val="4234643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163901"/>
            <a:ext cx="7755147"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Las promesas de Dios no tienen nada de mágico. No tienen el poder de asegurar por sí mismas su propio cumplimiento. La garantía de que se harán realidad reside en la presencia de Dios, quien asegura: “Estaré contigo”.  La presencia del Señor era todo lo que Josué necesitaba para triunfar.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martes.</a:t>
            </a:r>
            <a:endParaRPr lang="es-DO"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856007" y="1761306"/>
            <a:ext cx="3571338" cy="2308324"/>
          </a:xfrm>
          <a:prstGeom prst="rect">
            <a:avLst/>
          </a:prstGeom>
          <a:noFill/>
        </p:spPr>
        <p:txBody>
          <a:bodyPr wrap="square" rtlCol="0">
            <a:spAutoFit/>
          </a:bodyPr>
          <a:lstStyle/>
          <a:p>
            <a:pPr algn="ctr"/>
            <a:r>
              <a:rPr lang="es-ES" sz="4800" dirty="0">
                <a:latin typeface="Bahnschrift SemiCondensed" panose="020B0502040204020203" pitchFamily="34" charset="0"/>
              </a:rPr>
              <a:t>¿Qué es el éxito según la Biblia?</a:t>
            </a:r>
            <a:endParaRPr lang="es-DO" sz="48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El éxito se define como un estado de armonía con los valores y principios espirituales de Dios expresados en su Ley.</a:t>
            </a:r>
          </a:p>
        </p:txBody>
      </p:sp>
    </p:spTree>
    <p:extLst>
      <p:ext uri="{BB962C8B-B14F-4D97-AF65-F5344CB8AC3E}">
        <p14:creationId xmlns:p14="http://schemas.microsoft.com/office/powerpoint/2010/main" val="2873235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187425" y="0"/>
            <a:ext cx="8539354" cy="6001643"/>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7 Solamente </a:t>
            </a:r>
            <a:r>
              <a:rPr lang="es-ES" sz="3200" dirty="0">
                <a:solidFill>
                  <a:srgbClr val="F4A10C"/>
                </a:solidFill>
                <a:latin typeface="Bahnschrift SemiCondensed" panose="020B0502040204020203" pitchFamily="34" charset="0"/>
              </a:rPr>
              <a:t>esfuérzate y sé muy valiente, para cuidar de hacer conforme a toda la ley que mi siervo Moisés te mandó</a:t>
            </a:r>
            <a:r>
              <a:rPr lang="es-ES" sz="3200" dirty="0">
                <a:solidFill>
                  <a:schemeClr val="bg1"/>
                </a:solidFill>
                <a:latin typeface="Bahnschrift SemiCondensed" panose="020B0502040204020203" pitchFamily="34" charset="0"/>
              </a:rPr>
              <a:t>; no te apartes de ella ni a diestra ni a siniestra, para que seas prosperado en todas las cosas que emprendas. 8 Nunca se apartará de tu boca este libro de la ley, sino que de día y de noche meditarás en él, para que guardes y hagas conforme a todo lo que en él está escrito; porque entonces harás prosperar tu camino, y todo te saldrá bien. 9 Mira que te mando que te esfuerces y seas valiente; no temas ni desmayes, porque </a:t>
            </a:r>
            <a:r>
              <a:rPr lang="es-ES" sz="3200" dirty="0">
                <a:solidFill>
                  <a:srgbClr val="F4A10C"/>
                </a:solidFill>
                <a:latin typeface="Bahnschrift SemiCondensed" panose="020B0502040204020203" pitchFamily="34" charset="0"/>
              </a:rPr>
              <a:t>Jehová tu Dios estará contigo en dondequiera que vayas</a:t>
            </a:r>
            <a:r>
              <a:rPr lang="es-ES" sz="3200" dirty="0">
                <a:solidFill>
                  <a:schemeClr val="bg1"/>
                </a:solidFill>
                <a:latin typeface="Bahnschrift SemiCondensed" panose="020B0502040204020203" pitchFamily="34" charset="0"/>
              </a:rPr>
              <a:t>.</a:t>
            </a:r>
            <a:endParaRPr lang="es-DO" sz="32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432232"/>
            <a:ext cx="2679032" cy="584775"/>
          </a:xfrm>
          <a:prstGeom prst="rect">
            <a:avLst/>
          </a:prstGeom>
          <a:noFill/>
        </p:spPr>
        <p:txBody>
          <a:bodyPr wrap="square" rtlCol="0">
            <a:spAutoFit/>
          </a:bodyPr>
          <a:lstStyle/>
          <a:p>
            <a:pPr algn="ctr"/>
            <a:r>
              <a:rPr lang="es-DO" sz="3200">
                <a:solidFill>
                  <a:schemeClr val="accent2"/>
                </a:solidFill>
              </a:rPr>
              <a:t>Jos. 1: 7-9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7A602-8463-6D65-21F1-6EC12DF0245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C275B65-DF33-9CF8-A0AB-48350CDEE77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533F773-AC5E-8531-C8DC-3D10A74E2B59}"/>
              </a:ext>
            </a:extLst>
          </p:cNvPr>
          <p:cNvSpPr txBox="1"/>
          <p:nvPr/>
        </p:nvSpPr>
        <p:spPr>
          <a:xfrm>
            <a:off x="3331804" y="32084"/>
            <a:ext cx="8378934" cy="5693866"/>
          </a:xfrm>
          <a:prstGeom prst="rect">
            <a:avLst/>
          </a:prstGeom>
          <a:noFill/>
        </p:spPr>
        <p:txBody>
          <a:bodyPr wrap="square" rtlCol="0">
            <a:spAutoFit/>
          </a:bodyPr>
          <a:lstStyle/>
          <a:p>
            <a:pPr algn="ctr"/>
            <a:r>
              <a:rPr lang="es-ES" sz="5200" dirty="0">
                <a:solidFill>
                  <a:schemeClr val="bg1"/>
                </a:solidFill>
                <a:latin typeface="Bahnschrift SemiCondensed" panose="020B0502040204020203" pitchFamily="34" charset="0"/>
              </a:rPr>
              <a:t>40 Él me respondió: “</a:t>
            </a:r>
            <a:r>
              <a:rPr lang="es-ES" sz="5200" dirty="0">
                <a:solidFill>
                  <a:srgbClr val="F4A10C"/>
                </a:solidFill>
                <a:latin typeface="Bahnschrift SemiCondensed" panose="020B0502040204020203" pitchFamily="34" charset="0"/>
              </a:rPr>
              <a:t>El Señor, en cuya presencia he caminado</a:t>
            </a:r>
            <a:r>
              <a:rPr lang="es-ES" sz="5200" dirty="0">
                <a:solidFill>
                  <a:schemeClr val="bg1"/>
                </a:solidFill>
                <a:latin typeface="Bahnschrift SemiCondensed" panose="020B0502040204020203" pitchFamily="34" charset="0"/>
              </a:rPr>
              <a:t>, enviará su ángel contigo y hará prosperar tu viaje. De esa forma, conseguirás para mi hijo una esposa que pertenezca a la familia de mi padre.</a:t>
            </a:r>
            <a:endParaRPr lang="es-DO" sz="52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C7B9D71-13D1-DF21-EA6E-79F022D3D1CE}"/>
              </a:ext>
            </a:extLst>
          </p:cNvPr>
          <p:cNvSpPr txBox="1"/>
          <p:nvPr/>
        </p:nvSpPr>
        <p:spPr>
          <a:xfrm>
            <a:off x="652771" y="1432232"/>
            <a:ext cx="2679032" cy="584775"/>
          </a:xfrm>
          <a:prstGeom prst="rect">
            <a:avLst/>
          </a:prstGeom>
          <a:noFill/>
        </p:spPr>
        <p:txBody>
          <a:bodyPr wrap="square" rtlCol="0">
            <a:spAutoFit/>
          </a:bodyPr>
          <a:lstStyle/>
          <a:p>
            <a:pPr algn="ctr"/>
            <a:r>
              <a:rPr lang="es-DO" sz="3200">
                <a:solidFill>
                  <a:schemeClr val="accent2"/>
                </a:solidFill>
              </a:rPr>
              <a:t>Gn. 24: 40 NVI </a:t>
            </a:r>
            <a:endParaRPr lang="es-DO" sz="3200" dirty="0">
              <a:solidFill>
                <a:schemeClr val="accent2"/>
              </a:solidFill>
            </a:endParaRPr>
          </a:p>
        </p:txBody>
      </p:sp>
    </p:spTree>
    <p:extLst>
      <p:ext uri="{BB962C8B-B14F-4D97-AF65-F5344CB8AC3E}">
        <p14:creationId xmlns:p14="http://schemas.microsoft.com/office/powerpoint/2010/main" val="2120642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El éxito no se define necesariamente como prosperidad material, aunque no la excluye, sino que consiste en un estado de armonía con los valores y principios espirituales que constituyen el fundamento del mundo creado por Dios y que se expresan en su ley.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7" y="1337095"/>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En armonía con Dios</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93434" y="655610"/>
            <a:ext cx="5788325" cy="3416320"/>
          </a:xfrm>
          <a:prstGeom prst="rect">
            <a:avLst/>
          </a:prstGeom>
          <a:noFill/>
        </p:spPr>
        <p:txBody>
          <a:bodyPr wrap="square" rtlCol="0">
            <a:spAutoFit/>
          </a:bodyPr>
          <a:lstStyle/>
          <a:p>
            <a:pPr algn="ctr"/>
            <a:r>
              <a:rPr lang="es-ES" sz="5400">
                <a:solidFill>
                  <a:srgbClr val="098D93"/>
                </a:solidFill>
                <a:latin typeface="Bahnschrift SemiCondensed" panose="020B0502040204020203" pitchFamily="34" charset="0"/>
              </a:rPr>
              <a:t>¿Quieres vivir en armonía con los valores y principios espirituales de Dios?</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56007" y="1438577"/>
            <a:ext cx="3571338" cy="2862322"/>
          </a:xfrm>
          <a:prstGeom prst="rect">
            <a:avLst/>
          </a:prstGeom>
          <a:noFill/>
        </p:spPr>
        <p:txBody>
          <a:bodyPr wrap="square" rtlCol="0">
            <a:spAutoFit/>
          </a:bodyPr>
          <a:lstStyle/>
          <a:p>
            <a:pPr algn="ctr"/>
            <a:r>
              <a:rPr lang="es-ES" sz="3600" dirty="0">
                <a:latin typeface="Bahnschrift SemiCondensed" panose="020B0502040204020203" pitchFamily="34" charset="0"/>
              </a:rPr>
              <a:t>¿Quién fue el nuevo líder de </a:t>
            </a:r>
          </a:p>
          <a:p>
            <a:pPr algn="ctr"/>
            <a:r>
              <a:rPr lang="es-ES" sz="3600" dirty="0">
                <a:latin typeface="Bahnschrift SemiCondensed" panose="020B0502040204020203" pitchFamily="34" charset="0"/>
              </a:rPr>
              <a:t>Israel luego de la</a:t>
            </a:r>
          </a:p>
          <a:p>
            <a:pPr algn="ctr"/>
            <a:r>
              <a:rPr lang="es-ES" sz="3600" dirty="0">
                <a:latin typeface="Bahnschrift SemiCondensed" panose="020B0502040204020203" pitchFamily="34" charset="0"/>
              </a:rPr>
              <a:t> muerte de Moisés?</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8183592" y="2686535"/>
            <a:ext cx="3571338" cy="3108543"/>
          </a:xfrm>
          <a:prstGeom prst="rect">
            <a:avLst/>
          </a:prstGeom>
          <a:noFill/>
        </p:spPr>
        <p:txBody>
          <a:bodyPr wrap="square" rtlCol="0">
            <a:spAutoFit/>
          </a:bodyPr>
          <a:lstStyle/>
          <a:p>
            <a:pPr algn="ctr"/>
            <a:r>
              <a:rPr lang="es-ES" sz="2800" dirty="0">
                <a:latin typeface="Bahnschrift SemiCondensed" panose="020B0502040204020203" pitchFamily="34" charset="0"/>
              </a:rPr>
              <a:t>Josué, de quien La Biblia se refiere como el asistente, ayudante o siervo de Moisés, aunque murió siendo siervo de Dios como Moisés.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463308"/>
          </a:xfrm>
          <a:prstGeom prst="rect">
            <a:avLst/>
          </a:prstGeom>
          <a:noFill/>
        </p:spPr>
        <p:txBody>
          <a:bodyPr wrap="square" rtlCol="0">
            <a:spAutoFit/>
          </a:bodyPr>
          <a:lstStyle/>
          <a:p>
            <a:pPr algn="ctr"/>
            <a:r>
              <a:rPr lang="es-ES" sz="4600" dirty="0">
                <a:solidFill>
                  <a:schemeClr val="bg1"/>
                </a:solidFill>
                <a:latin typeface="Bahnschrift SemiCondensed" panose="020B0502040204020203" pitchFamily="34" charset="0"/>
              </a:rPr>
              <a:t>18 </a:t>
            </a:r>
            <a:r>
              <a:rPr lang="es-ES" sz="4600" dirty="0">
                <a:solidFill>
                  <a:srgbClr val="F4A10C"/>
                </a:solidFill>
                <a:latin typeface="Bahnschrift SemiCondensed" panose="020B0502040204020203" pitchFamily="34" charset="0"/>
              </a:rPr>
              <a:t>Profeta les levantaré </a:t>
            </a:r>
            <a:r>
              <a:rPr lang="es-ES" sz="4600" dirty="0">
                <a:solidFill>
                  <a:schemeClr val="bg1"/>
                </a:solidFill>
                <a:latin typeface="Bahnschrift SemiCondensed" panose="020B0502040204020203" pitchFamily="34" charset="0"/>
              </a:rPr>
              <a:t>de en medio de sus hermanos, </a:t>
            </a:r>
            <a:r>
              <a:rPr lang="es-ES" sz="4600" dirty="0">
                <a:solidFill>
                  <a:srgbClr val="F4A10C"/>
                </a:solidFill>
                <a:latin typeface="Bahnschrift SemiCondensed" panose="020B0502040204020203" pitchFamily="34" charset="0"/>
              </a:rPr>
              <a:t>como tú [como Moisés]</a:t>
            </a:r>
            <a:r>
              <a:rPr lang="es-ES" sz="4600" dirty="0">
                <a:solidFill>
                  <a:schemeClr val="bg1"/>
                </a:solidFill>
                <a:latin typeface="Bahnschrift SemiCondensed" panose="020B0502040204020203" pitchFamily="34" charset="0"/>
              </a:rPr>
              <a:t>; y pondré mis palabras en su boca, y él les hablará todo lo que yo le mandare. 19 Mas a cualquiera que no oyere mis palabras que él hablare en mi nombre, yo le pediré cuenta.</a:t>
            </a:r>
            <a:endParaRPr lang="es-DO" sz="4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Dt. 18: 18-19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28783-463F-14F2-EABC-700B0C36482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20C7DF9-E794-3D56-667D-0A578E59B5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D529017-C616-C334-2B85-049AA769BAB0}"/>
              </a:ext>
            </a:extLst>
          </p:cNvPr>
          <p:cNvSpPr txBox="1"/>
          <p:nvPr/>
        </p:nvSpPr>
        <p:spPr>
          <a:xfrm>
            <a:off x="3481137" y="0"/>
            <a:ext cx="7940842" cy="6324808"/>
          </a:xfrm>
          <a:prstGeom prst="rect">
            <a:avLst/>
          </a:prstGeom>
          <a:noFill/>
        </p:spPr>
        <p:txBody>
          <a:bodyPr wrap="square" rtlCol="0">
            <a:spAutoFit/>
          </a:bodyPr>
          <a:lstStyle/>
          <a:p>
            <a:pPr algn="ctr"/>
            <a:r>
              <a:rPr lang="es-ES" sz="4500" dirty="0">
                <a:solidFill>
                  <a:schemeClr val="bg1"/>
                </a:solidFill>
                <a:latin typeface="Bahnschrift SemiCondensed" panose="020B0502040204020203" pitchFamily="34" charset="0"/>
              </a:rPr>
              <a:t>1 Aconteció después de la muerte de </a:t>
            </a:r>
            <a:r>
              <a:rPr lang="es-ES" sz="4500" dirty="0">
                <a:solidFill>
                  <a:srgbClr val="F4A10C"/>
                </a:solidFill>
                <a:latin typeface="Bahnschrift SemiCondensed" panose="020B0502040204020203" pitchFamily="34" charset="0"/>
              </a:rPr>
              <a:t>Moisés siervo de Jehová</a:t>
            </a:r>
            <a:r>
              <a:rPr lang="es-ES" sz="4500" dirty="0">
                <a:solidFill>
                  <a:schemeClr val="bg1"/>
                </a:solidFill>
                <a:latin typeface="Bahnschrift SemiCondensed" panose="020B0502040204020203" pitchFamily="34" charset="0"/>
              </a:rPr>
              <a:t>, que Jehová habló a </a:t>
            </a:r>
            <a:r>
              <a:rPr lang="es-ES" sz="4500" dirty="0">
                <a:solidFill>
                  <a:srgbClr val="F4A10C"/>
                </a:solidFill>
                <a:latin typeface="Bahnschrift SemiCondensed" panose="020B0502040204020203" pitchFamily="34" charset="0"/>
              </a:rPr>
              <a:t>Josué</a:t>
            </a:r>
            <a:r>
              <a:rPr lang="es-ES" sz="4500" dirty="0">
                <a:solidFill>
                  <a:schemeClr val="bg1"/>
                </a:solidFill>
                <a:latin typeface="Bahnschrift SemiCondensed" panose="020B0502040204020203" pitchFamily="34" charset="0"/>
              </a:rPr>
              <a:t> hijo de </a:t>
            </a:r>
            <a:r>
              <a:rPr lang="es-ES" sz="4500" dirty="0" err="1">
                <a:solidFill>
                  <a:schemeClr val="bg1"/>
                </a:solidFill>
                <a:latin typeface="Bahnschrift SemiCondensed" panose="020B0502040204020203" pitchFamily="34" charset="0"/>
              </a:rPr>
              <a:t>Nun</a:t>
            </a:r>
            <a:r>
              <a:rPr lang="es-ES" sz="4500" dirty="0">
                <a:solidFill>
                  <a:schemeClr val="bg1"/>
                </a:solidFill>
                <a:latin typeface="Bahnschrift SemiCondensed" panose="020B0502040204020203" pitchFamily="34" charset="0"/>
              </a:rPr>
              <a:t>, servidor de Moisés, diciendo: 2 Mi </a:t>
            </a:r>
            <a:r>
              <a:rPr lang="es-ES" sz="4500" dirty="0">
                <a:solidFill>
                  <a:srgbClr val="F4A10C"/>
                </a:solidFill>
                <a:latin typeface="Bahnschrift SemiCondensed" panose="020B0502040204020203" pitchFamily="34" charset="0"/>
              </a:rPr>
              <a:t>siervo Moisés </a:t>
            </a:r>
            <a:r>
              <a:rPr lang="es-ES" sz="4500" dirty="0">
                <a:solidFill>
                  <a:schemeClr val="bg1"/>
                </a:solidFill>
                <a:latin typeface="Bahnschrift SemiCondensed" panose="020B0502040204020203" pitchFamily="34" charset="0"/>
              </a:rPr>
              <a:t>ha muerto; ahora, pues, levántate y pasa este Jordán, tú y todo este pueblo, a la tierra que yo les doy a los hijos de Israel.</a:t>
            </a:r>
            <a:endParaRPr lang="es-DO" sz="45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343BB8D-A127-375D-9C8B-5EB48FAA00E7}"/>
              </a:ext>
            </a:extLst>
          </p:cNvPr>
          <p:cNvSpPr txBox="1"/>
          <p:nvPr/>
        </p:nvSpPr>
        <p:spPr>
          <a:xfrm>
            <a:off x="770021" y="1283370"/>
            <a:ext cx="2326105" cy="646331"/>
          </a:xfrm>
          <a:prstGeom prst="rect">
            <a:avLst/>
          </a:prstGeom>
          <a:noFill/>
        </p:spPr>
        <p:txBody>
          <a:bodyPr wrap="square" rtlCol="0">
            <a:spAutoFit/>
          </a:bodyPr>
          <a:lstStyle/>
          <a:p>
            <a:pPr algn="ctr"/>
            <a:r>
              <a:rPr lang="es-DO" sz="3600">
                <a:solidFill>
                  <a:schemeClr val="accent2"/>
                </a:solidFill>
              </a:rPr>
              <a:t>Jos. 1: 1-2 </a:t>
            </a:r>
            <a:endParaRPr lang="es-DO" sz="3600" dirty="0">
              <a:solidFill>
                <a:schemeClr val="accent2"/>
              </a:solidFill>
            </a:endParaRPr>
          </a:p>
        </p:txBody>
      </p:sp>
    </p:spTree>
    <p:extLst>
      <p:ext uri="{BB962C8B-B14F-4D97-AF65-F5344CB8AC3E}">
        <p14:creationId xmlns:p14="http://schemas.microsoft.com/office/powerpoint/2010/main" val="1890491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60CD7-B91D-6583-50F4-8693AA368D7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6177EB-F41F-A686-7F01-CBB318E1A2D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B6905CA-ACC0-0A4D-DF71-4A71C95C3E69}"/>
              </a:ext>
            </a:extLst>
          </p:cNvPr>
          <p:cNvSpPr txBox="1"/>
          <p:nvPr/>
        </p:nvSpPr>
        <p:spPr>
          <a:xfrm>
            <a:off x="3481137" y="0"/>
            <a:ext cx="7940842" cy="5632311"/>
          </a:xfrm>
          <a:prstGeom prst="rect">
            <a:avLst/>
          </a:prstGeom>
          <a:noFill/>
        </p:spPr>
        <p:txBody>
          <a:bodyPr wrap="square" rtlCol="0">
            <a:spAutoFit/>
          </a:bodyPr>
          <a:lstStyle/>
          <a:p>
            <a:pPr algn="ctr"/>
            <a:r>
              <a:rPr lang="es-ES" sz="7200" dirty="0">
                <a:solidFill>
                  <a:schemeClr val="bg1"/>
                </a:solidFill>
                <a:latin typeface="Bahnschrift SemiCondensed" panose="020B0502040204020203" pitchFamily="34" charset="0"/>
              </a:rPr>
              <a:t>29 Después de estas cosas murió </a:t>
            </a:r>
            <a:r>
              <a:rPr lang="es-ES" sz="7200" dirty="0">
                <a:solidFill>
                  <a:srgbClr val="F4A10C"/>
                </a:solidFill>
                <a:latin typeface="Bahnschrift SemiCondensed" panose="020B0502040204020203" pitchFamily="34" charset="0"/>
              </a:rPr>
              <a:t>Josué </a:t>
            </a:r>
            <a:r>
              <a:rPr lang="es-ES" sz="7200" dirty="0">
                <a:solidFill>
                  <a:schemeClr val="bg1"/>
                </a:solidFill>
                <a:latin typeface="Bahnschrift SemiCondensed" panose="020B0502040204020203" pitchFamily="34" charset="0"/>
              </a:rPr>
              <a:t>hijo de </a:t>
            </a:r>
            <a:r>
              <a:rPr lang="es-ES" sz="7200" dirty="0" err="1">
                <a:solidFill>
                  <a:schemeClr val="bg1"/>
                </a:solidFill>
                <a:latin typeface="Bahnschrift SemiCondensed" panose="020B0502040204020203" pitchFamily="34" charset="0"/>
              </a:rPr>
              <a:t>Nun</a:t>
            </a:r>
            <a:r>
              <a:rPr lang="es-ES" sz="7200" dirty="0">
                <a:solidFill>
                  <a:schemeClr val="bg1"/>
                </a:solidFill>
                <a:latin typeface="Bahnschrift SemiCondensed" panose="020B0502040204020203" pitchFamily="34" charset="0"/>
              </a:rPr>
              <a:t>, </a:t>
            </a:r>
            <a:r>
              <a:rPr lang="es-ES" sz="7200" dirty="0">
                <a:solidFill>
                  <a:srgbClr val="F4A10C"/>
                </a:solidFill>
                <a:latin typeface="Bahnschrift SemiCondensed" panose="020B0502040204020203" pitchFamily="34" charset="0"/>
              </a:rPr>
              <a:t>siervo de Jehová</a:t>
            </a:r>
            <a:r>
              <a:rPr lang="es-ES" sz="7200" dirty="0">
                <a:solidFill>
                  <a:schemeClr val="bg1"/>
                </a:solidFill>
                <a:latin typeface="Bahnschrift SemiCondensed" panose="020B0502040204020203" pitchFamily="34" charset="0"/>
              </a:rPr>
              <a:t>, siendo de ciento diez años.</a:t>
            </a:r>
            <a:endParaRPr lang="es-DO" sz="7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8B5F70B-9FFA-86DC-0BE2-821790F17F83}"/>
              </a:ext>
            </a:extLst>
          </p:cNvPr>
          <p:cNvSpPr txBox="1"/>
          <p:nvPr/>
        </p:nvSpPr>
        <p:spPr>
          <a:xfrm>
            <a:off x="770021" y="1283370"/>
            <a:ext cx="2326105" cy="646331"/>
          </a:xfrm>
          <a:prstGeom prst="rect">
            <a:avLst/>
          </a:prstGeom>
          <a:noFill/>
        </p:spPr>
        <p:txBody>
          <a:bodyPr wrap="square" rtlCol="0">
            <a:spAutoFit/>
          </a:bodyPr>
          <a:lstStyle/>
          <a:p>
            <a:pPr algn="ctr"/>
            <a:r>
              <a:rPr lang="es-DO" sz="3600">
                <a:solidFill>
                  <a:schemeClr val="accent2"/>
                </a:solidFill>
              </a:rPr>
              <a:t>Jos. 24:29 </a:t>
            </a:r>
            <a:endParaRPr lang="es-DO" sz="3600" dirty="0">
              <a:solidFill>
                <a:schemeClr val="accent2"/>
              </a:solidFill>
            </a:endParaRPr>
          </a:p>
        </p:txBody>
      </p:sp>
    </p:spTree>
    <p:extLst>
      <p:ext uri="{BB962C8B-B14F-4D97-AF65-F5344CB8AC3E}">
        <p14:creationId xmlns:p14="http://schemas.microsoft.com/office/powerpoint/2010/main" val="1401699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001643"/>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Moisés es llamado “siervo del Señor”, mientras que Josué es [inicialmente] el “ayudante de Moisés” (Jos. 1: 1). Josué necesitó toda una vida de servicio fiel y obediencia para recibir el título de “siervo del Señor” (Jos. 24: 29). </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438577"/>
            <a:ext cx="3571338" cy="3046988"/>
          </a:xfrm>
          <a:prstGeom prst="rect">
            <a:avLst/>
          </a:prstGeom>
          <a:noFill/>
        </p:spPr>
        <p:txBody>
          <a:bodyPr wrap="square" rtlCol="0">
            <a:spAutoFit/>
          </a:bodyPr>
          <a:lstStyle/>
          <a:p>
            <a:pPr algn="ctr"/>
            <a:r>
              <a:rPr lang="es-ES" sz="4800">
                <a:latin typeface="Bahnschrift SemiCondensed" panose="020B0502040204020203" pitchFamily="34" charset="0"/>
              </a:rPr>
              <a:t>¿Cuál es el énfasis del</a:t>
            </a:r>
          </a:p>
          <a:p>
            <a:pPr algn="ctr"/>
            <a:r>
              <a:rPr lang="es-ES" sz="4800">
                <a:latin typeface="Bahnschrift SemiCondensed" panose="020B0502040204020203" pitchFamily="34" charset="0"/>
              </a:rPr>
              <a:t> libro de Josué?</a:t>
            </a:r>
            <a:endParaRPr lang="es-DO" sz="48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La fidelidad de Dios a las promesas de su pacto, lo cual espera una respuesta fiel a las iniciativas de Dios por parte de su pueblo.</a:t>
            </a:r>
          </a:p>
        </p:txBody>
      </p:sp>
    </p:spTree>
    <p:extLst>
      <p:ext uri="{BB962C8B-B14F-4D97-AF65-F5344CB8AC3E}">
        <p14:creationId xmlns:p14="http://schemas.microsoft.com/office/powerpoint/2010/main" val="3678086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4524315"/>
          </a:xfrm>
          <a:prstGeom prst="rect">
            <a:avLst/>
          </a:prstGeom>
          <a:noFill/>
        </p:spPr>
        <p:txBody>
          <a:bodyPr wrap="square" rtlCol="0">
            <a:spAutoFit/>
          </a:bodyPr>
          <a:lstStyle/>
          <a:p>
            <a:pPr algn="ctr"/>
            <a:r>
              <a:rPr lang="es-ES" sz="7200" dirty="0">
                <a:solidFill>
                  <a:schemeClr val="bg1"/>
                </a:solidFill>
                <a:latin typeface="Bahnschrift SemiCondensed" panose="020B0502040204020203" pitchFamily="34" charset="0"/>
              </a:rPr>
              <a:t>3 Tal como </a:t>
            </a:r>
            <a:r>
              <a:rPr lang="es-ES" sz="7200" dirty="0">
                <a:solidFill>
                  <a:srgbClr val="F4A10C"/>
                </a:solidFill>
                <a:latin typeface="Bahnschrift SemiCondensed" panose="020B0502040204020203" pitchFamily="34" charset="0"/>
              </a:rPr>
              <a:t>prometí</a:t>
            </a:r>
            <a:r>
              <a:rPr lang="es-ES" sz="7200" dirty="0">
                <a:solidFill>
                  <a:schemeClr val="bg1"/>
                </a:solidFill>
                <a:latin typeface="Bahnschrift SemiCondensed" panose="020B0502040204020203" pitchFamily="34" charset="0"/>
              </a:rPr>
              <a:t> a Moisés, les entregaré a ustedes todo lugar que toquen sus pies.</a:t>
            </a:r>
            <a:endParaRPr lang="es-DO" sz="72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Jos. 1: 3 NVI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421</TotalTime>
  <Words>1235</Words>
  <Application>Microsoft Office PowerPoint</Application>
  <PresentationFormat>Panorámica</PresentationFormat>
  <Paragraphs>61</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19</cp:revision>
  <dcterms:created xsi:type="dcterms:W3CDTF">2025-06-28T11:27:27Z</dcterms:created>
  <dcterms:modified xsi:type="dcterms:W3CDTF">2025-09-27T03:53:50Z</dcterms:modified>
</cp:coreProperties>
</file>