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70" r:id="rId8"/>
    <p:sldId id="283" r:id="rId9"/>
    <p:sldId id="287" r:id="rId10"/>
    <p:sldId id="288" r:id="rId11"/>
    <p:sldId id="264" r:id="rId12"/>
    <p:sldId id="265" r:id="rId13"/>
    <p:sldId id="273" r:id="rId14"/>
    <p:sldId id="285" r:id="rId15"/>
    <p:sldId id="266" r:id="rId16"/>
    <p:sldId id="267" r:id="rId17"/>
    <p:sldId id="275" r:id="rId18"/>
    <p:sldId id="268" r:id="rId19"/>
    <p:sldId id="262" r:id="rId20"/>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1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29ED0-1963-497B-C18F-CA8026B8BED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04577E50-3830-7227-6273-1C70AF952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20554D95-4E07-C8E4-5D0E-B4D232B751F5}"/>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5" name="Marcador de pie de página 4">
            <a:extLst>
              <a:ext uri="{FF2B5EF4-FFF2-40B4-BE49-F238E27FC236}">
                <a16:creationId xmlns:a16="http://schemas.microsoft.com/office/drawing/2014/main" id="{DC6CA345-C0EF-2A5D-5989-851D915DD037}"/>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32EFB98-56AF-9DE8-6ED6-C4DB11AC0957}"/>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29022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816E4-8FAE-E36A-951A-18C45FDD52E2}"/>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46EE8A4C-224B-F100-AAA7-136F497352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51C22E1-36A0-D399-B16C-C675A9B91BA9}"/>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5" name="Marcador de pie de página 4">
            <a:extLst>
              <a:ext uri="{FF2B5EF4-FFF2-40B4-BE49-F238E27FC236}">
                <a16:creationId xmlns:a16="http://schemas.microsoft.com/office/drawing/2014/main" id="{9BB5613B-6249-1534-DB62-E9133BCCDBC9}"/>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9E65213-E80F-AA77-CE95-EEF9A234FECD}"/>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7983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B0C33EC-5DEA-8A89-E091-B4931FA7F0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8FDCED44-3E65-83B9-70A4-AABD7C926AD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70EA1374-BB85-17C0-4E12-7263D620712E}"/>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5" name="Marcador de pie de página 4">
            <a:extLst>
              <a:ext uri="{FF2B5EF4-FFF2-40B4-BE49-F238E27FC236}">
                <a16:creationId xmlns:a16="http://schemas.microsoft.com/office/drawing/2014/main" id="{0F63C46C-3CB0-CFF6-4E95-65F95D626953}"/>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0195234-A6B6-B071-55B0-76E8228D01D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60732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F394A1-2F42-5D55-81E2-A8CEC277E721}"/>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99CA4AA-DA2E-D9B2-2974-604F6F25BD2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5D15E52F-E007-236D-9F31-61C65BDDBCB1}"/>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5" name="Marcador de pie de página 4">
            <a:extLst>
              <a:ext uri="{FF2B5EF4-FFF2-40B4-BE49-F238E27FC236}">
                <a16:creationId xmlns:a16="http://schemas.microsoft.com/office/drawing/2014/main" id="{0EF7F073-8FEE-C968-B2A3-21318A528275}"/>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E89C7C5D-10C5-1788-9E09-7E36E5D5179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11593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BC7ED-3CB2-8659-1ED9-0D9F1C30EB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32D099F-B27C-3A35-958D-95E5A721AB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6BD12A-67B0-34E1-9B5F-4C2DA0C82606}"/>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5" name="Marcador de pie de página 4">
            <a:extLst>
              <a:ext uri="{FF2B5EF4-FFF2-40B4-BE49-F238E27FC236}">
                <a16:creationId xmlns:a16="http://schemas.microsoft.com/office/drawing/2014/main" id="{F4DF6EFC-A21D-A3E5-E234-A2EA9322F08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5000348-815B-F26F-42A8-898115B115E4}"/>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55804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A040D-0E06-E8D2-C428-08A9FBC9929A}"/>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17DB5283-25E3-62C1-EADF-9541D15183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A57BE6EB-E9E8-CFED-7F80-BA2DC7044E2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9347898E-E21C-EB60-49CF-8ABD3AF89067}"/>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6" name="Marcador de pie de página 5">
            <a:extLst>
              <a:ext uri="{FF2B5EF4-FFF2-40B4-BE49-F238E27FC236}">
                <a16:creationId xmlns:a16="http://schemas.microsoft.com/office/drawing/2014/main" id="{A102868A-76B2-4DE6-C807-BDEB9D3C1D5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568F9295-8AA9-2FFA-32A9-D6C1C03C517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39152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6DD13-6CC0-CC4A-E641-92173BBFD48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E01905F-5932-9873-2339-6AFBEB889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158640-B7A0-DA36-F39F-EC77205D01B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29B68DEF-F0DD-10CD-8AC1-FE6AE98A1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4525E27-5F29-FFA1-86D9-93F9293E4D9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6D73A387-0C56-69EA-F77B-DB408CD9D70A}"/>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8" name="Marcador de pie de página 7">
            <a:extLst>
              <a:ext uri="{FF2B5EF4-FFF2-40B4-BE49-F238E27FC236}">
                <a16:creationId xmlns:a16="http://schemas.microsoft.com/office/drawing/2014/main" id="{BD450510-44DC-906E-7D49-EBD03E1D7CDD}"/>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9C5CCAA9-5E9C-F4E0-BB63-00A32AF44B0C}"/>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022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65758-4671-7B29-8BC2-E71E90D8AF1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9639ADAB-9A2F-200C-585A-DDB370CD6077}"/>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4" name="Marcador de pie de página 3">
            <a:extLst>
              <a:ext uri="{FF2B5EF4-FFF2-40B4-BE49-F238E27FC236}">
                <a16:creationId xmlns:a16="http://schemas.microsoft.com/office/drawing/2014/main" id="{4BDEDC23-6132-D27E-F268-F37420D77E26}"/>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519543C1-4841-9FA6-4167-8B8434F867A1}"/>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69022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352F65F-43CD-7292-84C7-E00EF56A3503}"/>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3" name="Marcador de pie de página 2">
            <a:extLst>
              <a:ext uri="{FF2B5EF4-FFF2-40B4-BE49-F238E27FC236}">
                <a16:creationId xmlns:a16="http://schemas.microsoft.com/office/drawing/2014/main" id="{FB1945F5-7A96-A2A9-331D-B1C8B7D53BD0}"/>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F47EB328-D54E-8F49-6B5D-CE130694C84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19140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3A899-745C-639D-BB03-09A2D0CDE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7DC5BB6F-B950-DD0D-F247-62CA1DCA4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85279163-4ED1-7384-9EF8-6A11A6765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50788F-B395-12B1-E805-88779576992A}"/>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6" name="Marcador de pie de página 5">
            <a:extLst>
              <a:ext uri="{FF2B5EF4-FFF2-40B4-BE49-F238E27FC236}">
                <a16:creationId xmlns:a16="http://schemas.microsoft.com/office/drawing/2014/main" id="{1D1B3E14-B6B6-44D8-B091-6F6EE373A5D8}"/>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8632495-7954-B315-378F-179B13F5F642}"/>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01302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0FD88-E7A3-A5D7-8594-ACF18747DE6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55975256-E169-9212-B514-6EC1483E3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48D06D59-9A89-7FF7-BA2C-59C015276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DE2A-4949-8864-002C-32814D3EE258}"/>
              </a:ext>
            </a:extLst>
          </p:cNvPr>
          <p:cNvSpPr>
            <a:spLocks noGrp="1"/>
          </p:cNvSpPr>
          <p:nvPr>
            <p:ph type="dt" sz="half" idx="10"/>
          </p:nvPr>
        </p:nvSpPr>
        <p:spPr/>
        <p:txBody>
          <a:bodyPr/>
          <a:lstStyle/>
          <a:p>
            <a:fld id="{1D31DF11-D47D-4810-93E5-6E6F26962179}" type="datetimeFigureOut">
              <a:rPr lang="es-DO" smtClean="0"/>
              <a:t>8/8/2025</a:t>
            </a:fld>
            <a:endParaRPr lang="es-DO"/>
          </a:p>
        </p:txBody>
      </p:sp>
      <p:sp>
        <p:nvSpPr>
          <p:cNvPr id="6" name="Marcador de pie de página 5">
            <a:extLst>
              <a:ext uri="{FF2B5EF4-FFF2-40B4-BE49-F238E27FC236}">
                <a16:creationId xmlns:a16="http://schemas.microsoft.com/office/drawing/2014/main" id="{E70448B7-EC9E-8DDA-017C-B05C84A3E36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3532B2A3-1428-9BAE-EC98-7770E21E7DEA}"/>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6024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EA4403-138C-0BF5-D569-59325CF1D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1A6E25F-C869-37F6-10BA-4A858BE01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4B9A5F5-00A5-198C-BAED-279E32F18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31DF11-D47D-4810-93E5-6E6F26962179}" type="datetimeFigureOut">
              <a:rPr lang="es-DO" smtClean="0"/>
              <a:t>8/8/2025</a:t>
            </a:fld>
            <a:endParaRPr lang="es-DO"/>
          </a:p>
        </p:txBody>
      </p:sp>
      <p:sp>
        <p:nvSpPr>
          <p:cNvPr id="5" name="Marcador de pie de página 4">
            <a:extLst>
              <a:ext uri="{FF2B5EF4-FFF2-40B4-BE49-F238E27FC236}">
                <a16:creationId xmlns:a16="http://schemas.microsoft.com/office/drawing/2014/main" id="{08625F6A-B36F-174B-CED6-2DB54B5B2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DO"/>
          </a:p>
        </p:txBody>
      </p:sp>
      <p:sp>
        <p:nvSpPr>
          <p:cNvPr id="6" name="Marcador de número de diapositiva 5">
            <a:extLst>
              <a:ext uri="{FF2B5EF4-FFF2-40B4-BE49-F238E27FC236}">
                <a16:creationId xmlns:a16="http://schemas.microsoft.com/office/drawing/2014/main" id="{FA2AFEB5-0A71-F2A3-3990-973E3135AD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9E8964-CCA1-4D4A-A2D4-BA28D40B1953}" type="slidenum">
              <a:rPr lang="es-DO" smtClean="0"/>
              <a:t>‹Nº›</a:t>
            </a:fld>
            <a:endParaRPr lang="es-DO"/>
          </a:p>
        </p:txBody>
      </p:sp>
    </p:spTree>
    <p:extLst>
      <p:ext uri="{BB962C8B-B14F-4D97-AF65-F5344CB8AC3E}">
        <p14:creationId xmlns:p14="http://schemas.microsoft.com/office/powerpoint/2010/main" val="95705800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A2425A13-BAD8-257F-D1A0-078C89F382C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33F56B6-D52D-B56B-156E-47183439960D}"/>
              </a:ext>
            </a:extLst>
          </p:cNvPr>
          <p:cNvSpPr txBox="1"/>
          <p:nvPr/>
        </p:nvSpPr>
        <p:spPr>
          <a:xfrm>
            <a:off x="345057" y="336429"/>
            <a:ext cx="1475117" cy="369332"/>
          </a:xfrm>
          <a:prstGeom prst="rect">
            <a:avLst/>
          </a:prstGeom>
          <a:noFill/>
        </p:spPr>
        <p:txBody>
          <a:bodyPr wrap="square" rtlCol="0">
            <a:spAutoFit/>
          </a:bodyPr>
          <a:lstStyle/>
          <a:p>
            <a:r>
              <a:rPr lang="es-DO" dirty="0">
                <a:solidFill>
                  <a:schemeClr val="accent2"/>
                </a:solidFill>
                <a:latin typeface="Browallia New" panose="020B0502040204020203" pitchFamily="34" charset="-34"/>
                <a:cs typeface="Browallia New" panose="020B0502040204020203" pitchFamily="34" charset="-34"/>
              </a:rPr>
              <a:t>Lección 07</a:t>
            </a:r>
          </a:p>
        </p:txBody>
      </p:sp>
      <p:sp>
        <p:nvSpPr>
          <p:cNvPr id="5" name="CuadroTexto 4">
            <a:extLst>
              <a:ext uri="{FF2B5EF4-FFF2-40B4-BE49-F238E27FC236}">
                <a16:creationId xmlns:a16="http://schemas.microsoft.com/office/drawing/2014/main" id="{4AA9E68D-C083-3785-2307-69E4D703A53D}"/>
              </a:ext>
            </a:extLst>
          </p:cNvPr>
          <p:cNvSpPr txBox="1"/>
          <p:nvPr/>
        </p:nvSpPr>
        <p:spPr>
          <a:xfrm>
            <a:off x="431321" y="1940943"/>
            <a:ext cx="5796951" cy="523220"/>
          </a:xfrm>
          <a:prstGeom prst="rect">
            <a:avLst/>
          </a:prstGeom>
          <a:noFill/>
        </p:spPr>
        <p:txBody>
          <a:bodyPr wrap="square" rtlCol="0">
            <a:spAutoFit/>
          </a:bodyPr>
          <a:lstStyle/>
          <a:p>
            <a:pPr algn="ctr"/>
            <a:r>
              <a:rPr lang="es-ES" sz="2800">
                <a:solidFill>
                  <a:schemeClr val="accent4">
                    <a:lumMod val="50000"/>
                  </a:schemeClr>
                </a:solidFill>
                <a:latin typeface="Bahnschrift SemiCondensed" panose="020B0502040204020203" pitchFamily="34" charset="0"/>
              </a:rPr>
              <a:t>EL PAN Y EL AGUA DE VIDA</a:t>
            </a:r>
            <a:endParaRPr lang="es-DO" sz="2800" dirty="0">
              <a:solidFill>
                <a:schemeClr val="accent4">
                  <a:lumMod val="50000"/>
                </a:schemeClr>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5350FB9A-696B-556F-1572-A83C04D6A11B}"/>
              </a:ext>
            </a:extLst>
          </p:cNvPr>
          <p:cNvSpPr txBox="1"/>
          <p:nvPr/>
        </p:nvSpPr>
        <p:spPr>
          <a:xfrm>
            <a:off x="345057" y="2674189"/>
            <a:ext cx="6021237" cy="3539430"/>
          </a:xfrm>
          <a:prstGeom prst="rect">
            <a:avLst/>
          </a:prstGeom>
          <a:noFill/>
        </p:spPr>
        <p:txBody>
          <a:bodyPr wrap="square" rtlCol="0">
            <a:spAutoFit/>
          </a:bodyPr>
          <a:lstStyle/>
          <a:p>
            <a:pPr algn="just"/>
            <a:r>
              <a:rPr lang="es-ES" sz="2800" dirty="0">
                <a:solidFill>
                  <a:schemeClr val="bg1"/>
                </a:solidFill>
                <a:latin typeface="Bahnschrift SemiCondensed" panose="020B0502040204020203" pitchFamily="34" charset="0"/>
              </a:rPr>
              <a:t>“Y el Señor dijo a Moisés: ‘¿Hasta cuándo se negarán a guardar mis mandamientos y mis leyes? Miren que el Señor les dio el sábado. Por eso en el sexto día les da pan para dos días. Quédese, pues, cada uno en su estancia, y nadie salga de su lugar en el séptimo día’. Así, el pueblo reposó el séptimo día” (</a:t>
            </a:r>
            <a:r>
              <a:rPr lang="es-ES" sz="2800" dirty="0" err="1">
                <a:solidFill>
                  <a:schemeClr val="bg1"/>
                </a:solidFill>
                <a:latin typeface="Bahnschrift SemiCondensed" panose="020B0502040204020203" pitchFamily="34" charset="0"/>
              </a:rPr>
              <a:t>Éxo</a:t>
            </a:r>
            <a:r>
              <a:rPr lang="es-ES" sz="2800" dirty="0">
                <a:solidFill>
                  <a:schemeClr val="bg1"/>
                </a:solidFill>
                <a:latin typeface="Bahnschrift SemiCondensed" panose="020B0502040204020203" pitchFamily="34" charset="0"/>
              </a:rPr>
              <a:t>. 16:28-30).</a:t>
            </a:r>
            <a:endParaRPr lang="es-DO" sz="2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92543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4CD24-694E-5CB7-368F-86DEE448C7CF}"/>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D3BC36B6-8E7F-D5CB-518E-ECF9340368E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7569CE8-3CF2-7698-6304-EA3CF4DB272C}"/>
              </a:ext>
            </a:extLst>
          </p:cNvPr>
          <p:cNvSpPr txBox="1"/>
          <p:nvPr/>
        </p:nvSpPr>
        <p:spPr>
          <a:xfrm>
            <a:off x="3505202" y="48126"/>
            <a:ext cx="8189494" cy="5632311"/>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31 Y llamaron al pan «</a:t>
            </a:r>
            <a:r>
              <a:rPr lang="es-ES" sz="4000" dirty="0">
                <a:solidFill>
                  <a:schemeClr val="accent6"/>
                </a:solidFill>
                <a:latin typeface="Bahnschrift SemiCondensed" panose="020B0502040204020203" pitchFamily="34" charset="0"/>
              </a:rPr>
              <a:t>maná</a:t>
            </a:r>
            <a:r>
              <a:rPr lang="es-ES" sz="4000" dirty="0">
                <a:solidFill>
                  <a:schemeClr val="bg1"/>
                </a:solidFill>
                <a:latin typeface="Bahnschrift SemiCondensed" panose="020B0502040204020203" pitchFamily="34" charset="0"/>
              </a:rPr>
              <a:t>».[en hebreo maná significa ¿</a:t>
            </a:r>
            <a:r>
              <a:rPr lang="es-ES" sz="4000" dirty="0">
                <a:solidFill>
                  <a:schemeClr val="accent6"/>
                </a:solidFill>
                <a:latin typeface="Bahnschrift SemiCondensed" panose="020B0502040204020203" pitchFamily="34" charset="0"/>
              </a:rPr>
              <a:t>qué es</a:t>
            </a:r>
            <a:r>
              <a:rPr lang="es-ES" sz="4000" dirty="0">
                <a:solidFill>
                  <a:schemeClr val="bg1"/>
                </a:solidFill>
                <a:latin typeface="Bahnschrift SemiCondensed" panose="020B0502040204020203" pitchFamily="34" charset="0"/>
              </a:rPr>
              <a:t>?] Era blanco como la semilla de cilantro y dulce como las tortas con miel.</a:t>
            </a:r>
          </a:p>
          <a:p>
            <a:pPr algn="ctr"/>
            <a:endParaRPr lang="es-ES" sz="4000" dirty="0">
              <a:solidFill>
                <a:schemeClr val="bg1"/>
              </a:solidFill>
              <a:latin typeface="Bahnschrift SemiCondensed" panose="020B0502040204020203" pitchFamily="34" charset="0"/>
            </a:endParaRPr>
          </a:p>
          <a:p>
            <a:pPr algn="ctr"/>
            <a:r>
              <a:rPr lang="es-ES" sz="4000" dirty="0">
                <a:solidFill>
                  <a:schemeClr val="bg1"/>
                </a:solidFill>
                <a:latin typeface="Bahnschrift SemiCondensed" panose="020B0502040204020203" pitchFamily="34" charset="0"/>
              </a:rPr>
              <a:t>35 Comieron los israelitas maná </a:t>
            </a:r>
            <a:r>
              <a:rPr lang="es-ES" sz="4000" dirty="0">
                <a:solidFill>
                  <a:schemeClr val="accent6"/>
                </a:solidFill>
                <a:latin typeface="Bahnschrift SemiCondensed" panose="020B0502040204020203" pitchFamily="34" charset="0"/>
              </a:rPr>
              <a:t>cuarenta años</a:t>
            </a:r>
            <a:r>
              <a:rPr lang="es-ES" sz="4000" dirty="0">
                <a:solidFill>
                  <a:schemeClr val="bg1"/>
                </a:solidFill>
                <a:latin typeface="Bahnschrift SemiCondensed" panose="020B0502040204020203" pitchFamily="34" charset="0"/>
              </a:rPr>
              <a:t>, hasta que llegaron a los límites de la tierra de Canaán, que fue su país de residencia.</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E47AD5C-04B1-6FC6-DB50-3E96C92BCBFF}"/>
              </a:ext>
            </a:extLst>
          </p:cNvPr>
          <p:cNvSpPr txBox="1"/>
          <p:nvPr/>
        </p:nvSpPr>
        <p:spPr>
          <a:xfrm>
            <a:off x="497304" y="1267327"/>
            <a:ext cx="2807368" cy="1077218"/>
          </a:xfrm>
          <a:prstGeom prst="rect">
            <a:avLst/>
          </a:prstGeom>
          <a:noFill/>
        </p:spPr>
        <p:txBody>
          <a:bodyPr wrap="square" rtlCol="0">
            <a:spAutoFit/>
          </a:bodyPr>
          <a:lstStyle/>
          <a:p>
            <a:pPr algn="ctr"/>
            <a:r>
              <a:rPr lang="es-ES" sz="3200">
                <a:solidFill>
                  <a:schemeClr val="accent2"/>
                </a:solidFill>
              </a:rPr>
              <a:t>Éx. 16: 31, 35 NVI </a:t>
            </a:r>
            <a:endParaRPr lang="es-DO" sz="5400" dirty="0">
              <a:solidFill>
                <a:schemeClr val="accent2"/>
              </a:solidFill>
            </a:endParaRPr>
          </a:p>
        </p:txBody>
      </p:sp>
    </p:spTree>
    <p:extLst>
      <p:ext uri="{BB962C8B-B14F-4D97-AF65-F5344CB8AC3E}">
        <p14:creationId xmlns:p14="http://schemas.microsoft.com/office/powerpoint/2010/main" val="5024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CF8FE-FCEF-4848-5C8B-7B001C89CB0B}"/>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1EACE559-55D4-DF76-397B-54B94A263BD4}"/>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9F6B649E-601D-6C27-0F18-CC0A1194270C}"/>
              </a:ext>
            </a:extLst>
          </p:cNvPr>
          <p:cNvSpPr txBox="1"/>
          <p:nvPr/>
        </p:nvSpPr>
        <p:spPr>
          <a:xfrm>
            <a:off x="3623094" y="25879"/>
            <a:ext cx="7755147"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Cada semana ocurrían cuatro milagros: (1) Dios proveía una ración diaria de maná durante cinco días. (2) Los viernes recibían una ración doble de maná, pues este no les sería provisto el sábado. (3) La ración extra del viernes reservada para el sábado no se echaba a perder. (4) No caía maná en sábado. Dios realizaba constantemente estos milagros para que el pueblo recordara el sábado y celebrara la bondad de Dios durante ese día. </a:t>
            </a:r>
            <a:endParaRPr lang="es-DO" sz="3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8E5F0C7-9090-9023-48D4-A2E33AF76162}"/>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lunes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ACBADB8-7016-59E5-8E6B-790BBE322A2E}"/>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B</a:t>
            </a:r>
          </a:p>
        </p:txBody>
      </p:sp>
    </p:spTree>
    <p:extLst>
      <p:ext uri="{BB962C8B-B14F-4D97-AF65-F5344CB8AC3E}">
        <p14:creationId xmlns:p14="http://schemas.microsoft.com/office/powerpoint/2010/main" val="982843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A15F5-1272-0309-217E-3CB589CFB19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CD375DE-797E-A6CA-2E57-09C7968E938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D89683A-DAF3-786C-884A-72AD0A3C8DBD}"/>
              </a:ext>
            </a:extLst>
          </p:cNvPr>
          <p:cNvSpPr txBox="1"/>
          <p:nvPr/>
        </p:nvSpPr>
        <p:spPr>
          <a:xfrm>
            <a:off x="3657600" y="3010619"/>
            <a:ext cx="3183147" cy="2554545"/>
          </a:xfrm>
          <a:prstGeom prst="rect">
            <a:avLst/>
          </a:prstGeom>
          <a:noFill/>
        </p:spPr>
        <p:txBody>
          <a:bodyPr wrap="square" rtlCol="0">
            <a:spAutoFit/>
          </a:bodyPr>
          <a:lstStyle/>
          <a:p>
            <a:pPr algn="ctr"/>
            <a:r>
              <a:rPr lang="es-ES" sz="3200" dirty="0">
                <a:latin typeface="Bahnschrift SemiCondensed" panose="020B0502040204020203" pitchFamily="34" charset="0"/>
              </a:rPr>
              <a:t>¿Qué aprendieron los israelitas cuando Dios hizo</a:t>
            </a:r>
          </a:p>
          <a:p>
            <a:pPr algn="ctr"/>
            <a:r>
              <a:rPr lang="es-ES" sz="3200" dirty="0">
                <a:latin typeface="Bahnschrift SemiCondensed" panose="020B0502040204020203" pitchFamily="34" charset="0"/>
              </a:rPr>
              <a:t> brotar agua de una roca?</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84D1010-1AE1-9C28-ECAA-7C6353B7A32A}"/>
              </a:ext>
            </a:extLst>
          </p:cNvPr>
          <p:cNvSpPr txBox="1"/>
          <p:nvPr/>
        </p:nvSpPr>
        <p:spPr>
          <a:xfrm>
            <a:off x="7625751" y="1224951"/>
            <a:ext cx="4209691"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Que no debieron </a:t>
            </a:r>
          </a:p>
          <a:p>
            <a:pPr algn="ctr"/>
            <a:r>
              <a:rPr lang="es-ES" sz="3600" dirty="0">
                <a:solidFill>
                  <a:schemeClr val="bg1"/>
                </a:solidFill>
                <a:latin typeface="Bahnschrift SemiCondensed" panose="020B0502040204020203" pitchFamily="34" charset="0"/>
              </a:rPr>
              <a:t>poner a prueba a</a:t>
            </a:r>
          </a:p>
          <a:p>
            <a:pPr algn="ctr"/>
            <a:r>
              <a:rPr lang="es-ES" sz="3600" dirty="0">
                <a:solidFill>
                  <a:schemeClr val="bg1"/>
                </a:solidFill>
                <a:latin typeface="Bahnschrift SemiCondensed" panose="020B0502040204020203" pitchFamily="34" charset="0"/>
              </a:rPr>
              <a:t> Dios ni reñir con Él porque Dios siempre cumple sus promesas y Cristo, la roca, es la fuente de agua de vida.</a:t>
            </a:r>
          </a:p>
        </p:txBody>
      </p:sp>
      <p:sp>
        <p:nvSpPr>
          <p:cNvPr id="2" name="Diagrama de flujo: conector 1">
            <a:extLst>
              <a:ext uri="{FF2B5EF4-FFF2-40B4-BE49-F238E27FC236}">
                <a16:creationId xmlns:a16="http://schemas.microsoft.com/office/drawing/2014/main" id="{2F6EC1B3-7137-0AB5-F843-44365A082A1C}"/>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97B8CEE-7DC1-0A8C-2A10-6935622A41C6}"/>
              </a:ext>
            </a:extLst>
          </p:cNvPr>
          <p:cNvSpPr txBox="1"/>
          <p:nvPr/>
        </p:nvSpPr>
        <p:spPr>
          <a:xfrm>
            <a:off x="427006" y="265185"/>
            <a:ext cx="448574" cy="461665"/>
          </a:xfrm>
          <a:prstGeom prst="rect">
            <a:avLst/>
          </a:prstGeom>
          <a:noFill/>
        </p:spPr>
        <p:txBody>
          <a:bodyPr wrap="square" rtlCol="0">
            <a:spAutoFit/>
          </a:bodyPr>
          <a:lstStyle/>
          <a:p>
            <a:pPr algn="ctr"/>
            <a:r>
              <a:rPr lang="es-DO" sz="2400" dirty="0"/>
              <a:t>3</a:t>
            </a:r>
          </a:p>
        </p:txBody>
      </p:sp>
    </p:spTree>
    <p:extLst>
      <p:ext uri="{BB962C8B-B14F-4D97-AF65-F5344CB8AC3E}">
        <p14:creationId xmlns:p14="http://schemas.microsoft.com/office/powerpoint/2010/main" val="1095846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904F2-8518-9117-D228-F4D991B4FD86}"/>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1A794076-A0CC-0BBF-5B5F-485EA9AE333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2D8287C-6A98-2E5A-D2E3-19AFE85435FA}"/>
              </a:ext>
            </a:extLst>
          </p:cNvPr>
          <p:cNvSpPr txBox="1"/>
          <p:nvPr/>
        </p:nvSpPr>
        <p:spPr>
          <a:xfrm>
            <a:off x="3641558" y="0"/>
            <a:ext cx="7940842" cy="6494085"/>
          </a:xfrm>
          <a:prstGeom prst="rect">
            <a:avLst/>
          </a:prstGeom>
          <a:noFill/>
        </p:spPr>
        <p:txBody>
          <a:bodyPr wrap="square" rtlCol="0">
            <a:spAutoFit/>
          </a:bodyPr>
          <a:lstStyle/>
          <a:p>
            <a:pPr algn="ctr"/>
            <a:r>
              <a:rPr lang="es-ES" sz="2600" dirty="0">
                <a:solidFill>
                  <a:schemeClr val="bg1"/>
                </a:solidFill>
                <a:latin typeface="Bahnschrift SemiCondensed" panose="020B0502040204020203" pitchFamily="34" charset="0"/>
              </a:rPr>
              <a:t>3 Pero los israelitas estaban sedientos, y </a:t>
            </a:r>
            <a:r>
              <a:rPr lang="es-ES" sz="2600" dirty="0">
                <a:solidFill>
                  <a:schemeClr val="accent6"/>
                </a:solidFill>
                <a:latin typeface="Bahnschrift SemiCondensed" panose="020B0502040204020203" pitchFamily="34" charset="0"/>
              </a:rPr>
              <a:t>murmuraron</a:t>
            </a:r>
            <a:r>
              <a:rPr lang="es-ES" sz="2600" dirty="0">
                <a:solidFill>
                  <a:schemeClr val="bg1"/>
                </a:solidFill>
                <a:latin typeface="Bahnschrift SemiCondensed" panose="020B0502040204020203" pitchFamily="34" charset="0"/>
              </a:rPr>
              <a:t> contra Moisés.—¿Para qué nos sacaste de Egipto? —</a:t>
            </a:r>
            <a:r>
              <a:rPr lang="es-ES" sz="2600" dirty="0">
                <a:solidFill>
                  <a:schemeClr val="accent6"/>
                </a:solidFill>
                <a:latin typeface="Bahnschrift SemiCondensed" panose="020B0502040204020203" pitchFamily="34" charset="0"/>
              </a:rPr>
              <a:t>reclamaban</a:t>
            </a:r>
            <a:r>
              <a:rPr lang="es-ES" sz="2600" dirty="0">
                <a:solidFill>
                  <a:schemeClr val="bg1"/>
                </a:solidFill>
                <a:latin typeface="Bahnschrift SemiCondensed" panose="020B0502040204020203" pitchFamily="34" charset="0"/>
              </a:rPr>
              <a:t>—. ¿Solo para matarnos de sed a nosotros, a nuestros hijos y a nuestro ganado? 4 Clamó entonces Moisés al Señor y dijo: —¿Qué voy a hacer con este pueblo? ¡Solo falta que me maten a pedradas! 5 —Adelántate al </a:t>
            </a:r>
            <a:r>
              <a:rPr lang="es-ES" sz="2600" dirty="0" err="1">
                <a:solidFill>
                  <a:schemeClr val="bg1"/>
                </a:solidFill>
                <a:latin typeface="Bahnschrift SemiCondensed" panose="020B0502040204020203" pitchFamily="34" charset="0"/>
              </a:rPr>
              <a:t>puebl</a:t>
            </a:r>
            <a:r>
              <a:rPr lang="es-ES" sz="2600" dirty="0">
                <a:solidFill>
                  <a:schemeClr val="bg1"/>
                </a:solidFill>
                <a:latin typeface="Bahnschrift SemiCondensed" panose="020B0502040204020203" pitchFamily="34" charset="0"/>
              </a:rPr>
              <a:t> o —le aconsejó el Señor— y llévate contigo a algunos jefes de Israel, pero lleva también la vara con que golpeaste el Nilo. Ponte en marcha, 6 que yo estaré esperándote junto a </a:t>
            </a:r>
            <a:r>
              <a:rPr lang="es-ES" sz="2600" dirty="0">
                <a:solidFill>
                  <a:schemeClr val="accent6"/>
                </a:solidFill>
                <a:latin typeface="Bahnschrift SemiCondensed" panose="020B0502040204020203" pitchFamily="34" charset="0"/>
              </a:rPr>
              <a:t>la roca que está en Horeb</a:t>
            </a:r>
            <a:r>
              <a:rPr lang="es-ES" sz="2600" dirty="0">
                <a:solidFill>
                  <a:schemeClr val="bg1"/>
                </a:solidFill>
                <a:latin typeface="Bahnschrift SemiCondensed" panose="020B0502040204020203" pitchFamily="34" charset="0"/>
              </a:rPr>
              <a:t>. Dale un golpe a la roca, y de ella </a:t>
            </a:r>
            <a:r>
              <a:rPr lang="es-ES" sz="2600" dirty="0">
                <a:solidFill>
                  <a:schemeClr val="accent6"/>
                </a:solidFill>
                <a:latin typeface="Bahnschrift SemiCondensed" panose="020B0502040204020203" pitchFamily="34" charset="0"/>
              </a:rPr>
              <a:t>brotará agua para que beba el pueblo</a:t>
            </a:r>
            <a:r>
              <a:rPr lang="es-ES" sz="2600" dirty="0">
                <a:solidFill>
                  <a:schemeClr val="bg1"/>
                </a:solidFill>
                <a:latin typeface="Bahnschrift SemiCondensed" panose="020B0502040204020203" pitchFamily="34" charset="0"/>
              </a:rPr>
              <a:t>. Así lo hizo Moisés, a la vista de los jefes de Israel. 7 Además, a ese lugar lo llamó </a:t>
            </a:r>
            <a:r>
              <a:rPr lang="es-ES" sz="2600" dirty="0" err="1">
                <a:solidFill>
                  <a:schemeClr val="accent6"/>
                </a:solidFill>
                <a:latin typeface="Bahnschrift SemiCondensed" panose="020B0502040204020203" pitchFamily="34" charset="0"/>
              </a:rPr>
              <a:t>Masá</a:t>
            </a:r>
            <a:r>
              <a:rPr lang="es-ES" sz="2600" dirty="0">
                <a:solidFill>
                  <a:schemeClr val="bg1"/>
                </a:solidFill>
                <a:latin typeface="Bahnschrift SemiCondensed" panose="020B0502040204020203" pitchFamily="34" charset="0"/>
              </a:rPr>
              <a:t>,[</a:t>
            </a:r>
            <a:r>
              <a:rPr lang="es-ES" sz="2600" dirty="0">
                <a:solidFill>
                  <a:schemeClr val="accent6"/>
                </a:solidFill>
                <a:latin typeface="Bahnschrift SemiCondensed" panose="020B0502040204020203" pitchFamily="34" charset="0"/>
              </a:rPr>
              <a:t>prueba o provocación</a:t>
            </a:r>
            <a:r>
              <a:rPr lang="es-ES" sz="2600" dirty="0">
                <a:solidFill>
                  <a:schemeClr val="bg1"/>
                </a:solidFill>
                <a:latin typeface="Bahnschrift SemiCondensed" panose="020B0502040204020203" pitchFamily="34" charset="0"/>
              </a:rPr>
              <a:t>] y también </a:t>
            </a:r>
            <a:r>
              <a:rPr lang="es-ES" sz="2600" dirty="0" err="1">
                <a:solidFill>
                  <a:schemeClr val="accent6"/>
                </a:solidFill>
                <a:latin typeface="Bahnschrift SemiCondensed" panose="020B0502040204020203" pitchFamily="34" charset="0"/>
              </a:rPr>
              <a:t>Meribá</a:t>
            </a:r>
            <a:r>
              <a:rPr lang="es-ES" sz="2600" dirty="0">
                <a:solidFill>
                  <a:schemeClr val="accent6"/>
                </a:solidFill>
                <a:latin typeface="Bahnschrift SemiCondensed" panose="020B0502040204020203" pitchFamily="34" charset="0"/>
              </a:rPr>
              <a:t>,[altercado</a:t>
            </a:r>
            <a:r>
              <a:rPr lang="es-ES" sz="2600" dirty="0">
                <a:solidFill>
                  <a:schemeClr val="bg1"/>
                </a:solidFill>
                <a:latin typeface="Bahnschrift SemiCondensed" panose="020B0502040204020203" pitchFamily="34" charset="0"/>
              </a:rPr>
              <a:t>] porque los israelitas habían </a:t>
            </a:r>
            <a:r>
              <a:rPr lang="es-ES" sz="2600" dirty="0">
                <a:solidFill>
                  <a:schemeClr val="accent6"/>
                </a:solidFill>
                <a:latin typeface="Bahnschrift SemiCondensed" panose="020B0502040204020203" pitchFamily="34" charset="0"/>
              </a:rPr>
              <a:t>probado al Señor y altercado con él</a:t>
            </a:r>
            <a:r>
              <a:rPr lang="es-ES" sz="2600" dirty="0">
                <a:solidFill>
                  <a:schemeClr val="bg1"/>
                </a:solidFill>
                <a:latin typeface="Bahnschrift SemiCondensed" panose="020B0502040204020203" pitchFamily="34" charset="0"/>
              </a:rPr>
              <a:t>, al decir: «¿</a:t>
            </a:r>
            <a:r>
              <a:rPr lang="es-ES" sz="2600" dirty="0">
                <a:solidFill>
                  <a:schemeClr val="accent6"/>
                </a:solidFill>
                <a:latin typeface="Bahnschrift SemiCondensed" panose="020B0502040204020203" pitchFamily="34" charset="0"/>
              </a:rPr>
              <a:t>Está o no está el Señor entre nosotros</a:t>
            </a:r>
            <a:r>
              <a:rPr lang="es-ES" sz="2600" dirty="0">
                <a:solidFill>
                  <a:schemeClr val="bg1"/>
                </a:solidFill>
                <a:latin typeface="Bahnschrift SemiCondensed" panose="020B0502040204020203" pitchFamily="34" charset="0"/>
              </a:rPr>
              <a:t>?».</a:t>
            </a:r>
            <a:endParaRPr lang="es-DO" sz="26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CA916C0-085F-51E1-2543-F61DF8B47233}"/>
              </a:ext>
            </a:extLst>
          </p:cNvPr>
          <p:cNvSpPr txBox="1"/>
          <p:nvPr/>
        </p:nvSpPr>
        <p:spPr>
          <a:xfrm>
            <a:off x="609600" y="1347536"/>
            <a:ext cx="2679032" cy="1200329"/>
          </a:xfrm>
          <a:prstGeom prst="rect">
            <a:avLst/>
          </a:prstGeom>
          <a:noFill/>
        </p:spPr>
        <p:txBody>
          <a:bodyPr wrap="square" rtlCol="0">
            <a:spAutoFit/>
          </a:bodyPr>
          <a:lstStyle/>
          <a:p>
            <a:pPr algn="ctr"/>
            <a:r>
              <a:rPr lang="es-DO" sz="3600">
                <a:solidFill>
                  <a:schemeClr val="accent2"/>
                </a:solidFill>
              </a:rPr>
              <a:t>Éx. 17: 3-7 NVI </a:t>
            </a:r>
            <a:endParaRPr lang="es-DO" sz="3600" dirty="0">
              <a:solidFill>
                <a:schemeClr val="accent2"/>
              </a:solidFill>
            </a:endParaRPr>
          </a:p>
        </p:txBody>
      </p:sp>
    </p:spTree>
    <p:extLst>
      <p:ext uri="{BB962C8B-B14F-4D97-AF65-F5344CB8AC3E}">
        <p14:creationId xmlns:p14="http://schemas.microsoft.com/office/powerpoint/2010/main" val="3631394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77A1C-6FF9-7C2D-EBF0-857EFC9922C0}"/>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CC0CD5C7-575D-F522-8E3B-077F8424376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C26D4AE-8BA4-6BD3-6BDE-F05E01E4981A}"/>
              </a:ext>
            </a:extLst>
          </p:cNvPr>
          <p:cNvSpPr txBox="1"/>
          <p:nvPr/>
        </p:nvSpPr>
        <p:spPr>
          <a:xfrm>
            <a:off x="3721768" y="128336"/>
            <a:ext cx="7716253" cy="4708981"/>
          </a:xfrm>
          <a:prstGeom prst="rect">
            <a:avLst/>
          </a:prstGeom>
          <a:noFill/>
        </p:spPr>
        <p:txBody>
          <a:bodyPr wrap="square" rtlCol="0">
            <a:spAutoFit/>
          </a:bodyPr>
          <a:lstStyle/>
          <a:p>
            <a:pPr algn="ctr"/>
            <a:r>
              <a:rPr lang="es-ES" sz="6000" dirty="0">
                <a:solidFill>
                  <a:schemeClr val="bg1"/>
                </a:solidFill>
                <a:latin typeface="Bahnschrift SemiCondensed" panose="020B0502040204020203" pitchFamily="34" charset="0"/>
              </a:rPr>
              <a:t>4 y todos bebieron la misma bebida espiritual; porque bebían de la roca espiritual que los seguía, y </a:t>
            </a:r>
            <a:r>
              <a:rPr lang="es-ES" sz="6000" dirty="0">
                <a:solidFill>
                  <a:schemeClr val="accent6"/>
                </a:solidFill>
                <a:latin typeface="Bahnschrift SemiCondensed" panose="020B0502040204020203" pitchFamily="34" charset="0"/>
              </a:rPr>
              <a:t>la roca era Cristo</a:t>
            </a:r>
            <a:r>
              <a:rPr lang="es-ES" sz="6000" dirty="0">
                <a:solidFill>
                  <a:schemeClr val="bg1"/>
                </a:solidFill>
                <a:latin typeface="Bahnschrift SemiCondensed" panose="020B0502040204020203" pitchFamily="34" charset="0"/>
              </a:rPr>
              <a:t>.</a:t>
            </a:r>
            <a:endParaRPr lang="es-DO" sz="60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16BDA825-43CB-191A-CEA1-165E8B35FD1B}"/>
              </a:ext>
            </a:extLst>
          </p:cNvPr>
          <p:cNvSpPr txBox="1"/>
          <p:nvPr/>
        </p:nvSpPr>
        <p:spPr>
          <a:xfrm>
            <a:off x="609600" y="1347536"/>
            <a:ext cx="2679032" cy="646331"/>
          </a:xfrm>
          <a:prstGeom prst="rect">
            <a:avLst/>
          </a:prstGeom>
          <a:noFill/>
        </p:spPr>
        <p:txBody>
          <a:bodyPr wrap="square" rtlCol="0">
            <a:spAutoFit/>
          </a:bodyPr>
          <a:lstStyle/>
          <a:p>
            <a:pPr algn="ctr"/>
            <a:r>
              <a:rPr lang="es-DO" sz="3600">
                <a:solidFill>
                  <a:schemeClr val="accent2"/>
                </a:solidFill>
              </a:rPr>
              <a:t>1 Cor. 10: 4 </a:t>
            </a:r>
            <a:endParaRPr lang="es-DO" sz="3600" dirty="0">
              <a:solidFill>
                <a:schemeClr val="accent2"/>
              </a:solidFill>
            </a:endParaRPr>
          </a:p>
        </p:txBody>
      </p:sp>
    </p:spTree>
    <p:extLst>
      <p:ext uri="{BB962C8B-B14F-4D97-AF65-F5344CB8AC3E}">
        <p14:creationId xmlns:p14="http://schemas.microsoft.com/office/powerpoint/2010/main" val="1214713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9E63-543F-9DDD-AB9A-23F9CF66BAF1}"/>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983B2630-1D99-AE10-3D20-E7B069F9827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E0C236C7-D203-7559-F66E-C9962E98EB71}"/>
              </a:ext>
            </a:extLst>
          </p:cNvPr>
          <p:cNvSpPr txBox="1"/>
          <p:nvPr/>
        </p:nvSpPr>
        <p:spPr>
          <a:xfrm>
            <a:off x="3648973" y="163901"/>
            <a:ext cx="7755147" cy="5016758"/>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Moisés llamó al lugar Masa, que significa “prueba”, y </a:t>
            </a:r>
            <a:r>
              <a:rPr lang="es-ES" sz="3200" dirty="0" err="1">
                <a:solidFill>
                  <a:schemeClr val="bg1"/>
                </a:solidFill>
                <a:latin typeface="Bahnschrift SemiCondensed" panose="020B0502040204020203" pitchFamily="34" charset="0"/>
              </a:rPr>
              <a:t>Meriba</a:t>
            </a:r>
            <a:r>
              <a:rPr lang="es-ES" sz="3200" dirty="0">
                <a:solidFill>
                  <a:schemeClr val="bg1"/>
                </a:solidFill>
                <a:latin typeface="Bahnschrift SemiCondensed" panose="020B0502040204020203" pitchFamily="34" charset="0"/>
              </a:rPr>
              <a:t>, que significa “rencilla”. El Señor dio agua a los israelitas a pesar de su incredulidad. Esas dos palabras deberían haberles recordado que no debían poner a prueba a Dios ni reñir con él (Heb. 3:7, 8, 15). Cuestionaron seriamente la presencia de Dios a pesar de las numerosas demostraciones previas que habían tenido de su compañía, poder y autoridad. </a:t>
            </a:r>
            <a:endParaRPr lang="es-DO" sz="32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ECC64FF-9F97-F246-BECE-3E426A2E17E9}"/>
              </a:ext>
            </a:extLst>
          </p:cNvPr>
          <p:cNvSpPr txBox="1"/>
          <p:nvPr/>
        </p:nvSpPr>
        <p:spPr>
          <a:xfrm>
            <a:off x="577970" y="1337095"/>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martes.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2B8F806-0A66-D022-419B-8EB7D8350231}"/>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C</a:t>
            </a:r>
          </a:p>
        </p:txBody>
      </p:sp>
    </p:spTree>
    <p:extLst>
      <p:ext uri="{BB962C8B-B14F-4D97-AF65-F5344CB8AC3E}">
        <p14:creationId xmlns:p14="http://schemas.microsoft.com/office/powerpoint/2010/main" val="3869329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3FD0D-36F5-5369-D34D-E33B29559E2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CDC4F843-AF02-D0F4-9787-81E9EB9E079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64D5FA6-2BDE-EFC0-ACF8-DE25B400E98B}"/>
              </a:ext>
            </a:extLst>
          </p:cNvPr>
          <p:cNvSpPr txBox="1"/>
          <p:nvPr/>
        </p:nvSpPr>
        <p:spPr>
          <a:xfrm>
            <a:off x="3657600" y="2958861"/>
            <a:ext cx="3183147" cy="2554545"/>
          </a:xfrm>
          <a:prstGeom prst="rect">
            <a:avLst/>
          </a:prstGeom>
          <a:noFill/>
        </p:spPr>
        <p:txBody>
          <a:bodyPr wrap="square" rtlCol="0">
            <a:spAutoFit/>
          </a:bodyPr>
          <a:lstStyle/>
          <a:p>
            <a:pPr algn="ctr"/>
            <a:r>
              <a:rPr lang="es-ES" sz="4000">
                <a:latin typeface="Bahnschrift SemiCondensed" panose="020B0502040204020203" pitchFamily="34" charset="0"/>
              </a:rPr>
              <a:t>¿Qué consejo sabio</a:t>
            </a:r>
          </a:p>
          <a:p>
            <a:pPr algn="ctr"/>
            <a:r>
              <a:rPr lang="es-ES" sz="4000">
                <a:latin typeface="Bahnschrift SemiCondensed" panose="020B0502040204020203" pitchFamily="34" charset="0"/>
              </a:rPr>
              <a:t> le dio Jetro a Moisés?</a:t>
            </a:r>
            <a:endParaRPr lang="es-DO" sz="40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875C795A-DC3F-85F8-95E2-E44AEE02ADBB}"/>
              </a:ext>
            </a:extLst>
          </p:cNvPr>
          <p:cNvSpPr txBox="1"/>
          <p:nvPr/>
        </p:nvSpPr>
        <p:spPr>
          <a:xfrm>
            <a:off x="7625751" y="1224951"/>
            <a:ext cx="4209691" cy="4401205"/>
          </a:xfrm>
          <a:prstGeom prst="rect">
            <a:avLst/>
          </a:prstGeom>
          <a:noFill/>
        </p:spPr>
        <p:txBody>
          <a:bodyPr wrap="square" rtlCol="0">
            <a:spAutoFit/>
          </a:bodyPr>
          <a:lstStyle/>
          <a:p>
            <a:pPr algn="ctr"/>
            <a:r>
              <a:rPr lang="es-ES" sz="4000" dirty="0" err="1">
                <a:solidFill>
                  <a:schemeClr val="bg1"/>
                </a:solidFill>
                <a:latin typeface="Bahnschrift SemiCondensed" panose="020B0502040204020203" pitchFamily="34" charset="0"/>
              </a:rPr>
              <a:t>Jetro</a:t>
            </a:r>
            <a:r>
              <a:rPr lang="es-ES" sz="4000" dirty="0">
                <a:solidFill>
                  <a:schemeClr val="bg1"/>
                </a:solidFill>
                <a:latin typeface="Bahnschrift SemiCondensed" panose="020B0502040204020203" pitchFamily="34" charset="0"/>
              </a:rPr>
              <a:t>, el suegro de Moisés, le aconsejó que nombrara jueces y líderes capaces, confiables y que respetaran a Dios.</a:t>
            </a:r>
          </a:p>
        </p:txBody>
      </p:sp>
      <p:sp>
        <p:nvSpPr>
          <p:cNvPr id="2" name="Diagrama de flujo: conector 1">
            <a:extLst>
              <a:ext uri="{FF2B5EF4-FFF2-40B4-BE49-F238E27FC236}">
                <a16:creationId xmlns:a16="http://schemas.microsoft.com/office/drawing/2014/main" id="{39F90B44-C1FC-C75B-8515-0AA1472CDD2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FC5DA4B-8C4C-D55A-43EE-4429BFFCB5C3}"/>
              </a:ext>
            </a:extLst>
          </p:cNvPr>
          <p:cNvSpPr txBox="1"/>
          <p:nvPr/>
        </p:nvSpPr>
        <p:spPr>
          <a:xfrm>
            <a:off x="427006" y="265185"/>
            <a:ext cx="448574" cy="461665"/>
          </a:xfrm>
          <a:prstGeom prst="rect">
            <a:avLst/>
          </a:prstGeom>
          <a:noFill/>
        </p:spPr>
        <p:txBody>
          <a:bodyPr wrap="square" rtlCol="0">
            <a:spAutoFit/>
          </a:bodyPr>
          <a:lstStyle/>
          <a:p>
            <a:pPr algn="ctr"/>
            <a:r>
              <a:rPr lang="es-DO" sz="2400" dirty="0"/>
              <a:t>4</a:t>
            </a:r>
          </a:p>
        </p:txBody>
      </p:sp>
    </p:spTree>
    <p:extLst>
      <p:ext uri="{BB962C8B-B14F-4D97-AF65-F5344CB8AC3E}">
        <p14:creationId xmlns:p14="http://schemas.microsoft.com/office/powerpoint/2010/main" val="2157650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E2C8-A5AA-0B38-E58E-18C0E066A0CE}"/>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6FD5AE6D-E246-0D62-9FD4-D179968B03A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AE2C339-C374-D643-D989-9EBA8CE77731}"/>
              </a:ext>
            </a:extLst>
          </p:cNvPr>
          <p:cNvSpPr txBox="1"/>
          <p:nvPr/>
        </p:nvSpPr>
        <p:spPr>
          <a:xfrm>
            <a:off x="3721768" y="128336"/>
            <a:ext cx="7716253" cy="6124754"/>
          </a:xfrm>
          <a:prstGeom prst="rect">
            <a:avLst/>
          </a:prstGeom>
          <a:noFill/>
        </p:spPr>
        <p:txBody>
          <a:bodyPr wrap="square" rtlCol="0">
            <a:spAutoFit/>
          </a:bodyPr>
          <a:lstStyle/>
          <a:p>
            <a:pPr algn="ctr"/>
            <a:r>
              <a:rPr lang="es-ES" sz="2800" dirty="0">
                <a:solidFill>
                  <a:schemeClr val="bg1"/>
                </a:solidFill>
                <a:latin typeface="Bahnschrift SemiCondensed" panose="020B0502040204020203" pitchFamily="34" charset="0"/>
              </a:rPr>
              <a:t>19 Oye bien el </a:t>
            </a:r>
            <a:r>
              <a:rPr lang="es-ES" sz="2800" dirty="0">
                <a:solidFill>
                  <a:schemeClr val="accent6"/>
                </a:solidFill>
                <a:latin typeface="Bahnschrift SemiCondensed" panose="020B0502040204020203" pitchFamily="34" charset="0"/>
              </a:rPr>
              <a:t>consejo</a:t>
            </a:r>
            <a:r>
              <a:rPr lang="es-ES" sz="2800" dirty="0">
                <a:solidFill>
                  <a:schemeClr val="bg1"/>
                </a:solidFill>
                <a:latin typeface="Bahnschrift SemiCondensed" panose="020B0502040204020203" pitchFamily="34" charset="0"/>
              </a:rPr>
              <a:t> que voy [</a:t>
            </a:r>
            <a:r>
              <a:rPr lang="es-ES" sz="2800" dirty="0" err="1">
                <a:solidFill>
                  <a:schemeClr val="bg1"/>
                </a:solidFill>
                <a:latin typeface="Bahnschrift SemiCondensed" panose="020B0502040204020203" pitchFamily="34" charset="0"/>
              </a:rPr>
              <a:t>Jetro</a:t>
            </a:r>
            <a:r>
              <a:rPr lang="es-ES" sz="2800" dirty="0">
                <a:solidFill>
                  <a:schemeClr val="bg1"/>
                </a:solidFill>
                <a:latin typeface="Bahnschrift SemiCondensed" panose="020B0502040204020203" pitchFamily="34" charset="0"/>
              </a:rPr>
              <a:t>] a darte y que Dios esté contigo. Tú debes representar al pueblo ante Dios y presentarle los problemas que ellos tienen. 20 A ellos los debes </a:t>
            </a:r>
            <a:r>
              <a:rPr lang="es-ES" sz="2800" dirty="0">
                <a:solidFill>
                  <a:schemeClr val="accent6"/>
                </a:solidFill>
                <a:latin typeface="Bahnschrift SemiCondensed" panose="020B0502040204020203" pitchFamily="34" charset="0"/>
              </a:rPr>
              <a:t>instruir en las leyes y en las enseñanzas de Dios</a:t>
            </a:r>
            <a:r>
              <a:rPr lang="es-ES" sz="2800" dirty="0">
                <a:solidFill>
                  <a:schemeClr val="bg1"/>
                </a:solidFill>
                <a:latin typeface="Bahnschrift SemiCondensed" panose="020B0502040204020203" pitchFamily="34" charset="0"/>
              </a:rPr>
              <a:t>, y darles a conocer la conducta que deben llevar y las obligaciones que deben cumplir. 21 Elige tú mismo entre el pueblo </a:t>
            </a:r>
            <a:r>
              <a:rPr lang="es-ES" sz="2800" dirty="0">
                <a:solidFill>
                  <a:schemeClr val="accent6"/>
                </a:solidFill>
                <a:latin typeface="Bahnschrift SemiCondensed" panose="020B0502040204020203" pitchFamily="34" charset="0"/>
              </a:rPr>
              <a:t>hombres capaces y temerosos de Dios, que amen la verdad y aborrezcan las ganancias mal habidas</a:t>
            </a:r>
            <a:r>
              <a:rPr lang="es-ES" sz="2800" dirty="0">
                <a:solidFill>
                  <a:schemeClr val="bg1"/>
                </a:solidFill>
                <a:latin typeface="Bahnschrift SemiCondensed" panose="020B0502040204020203" pitchFamily="34" charset="0"/>
              </a:rPr>
              <a:t>, y nómbralos como oficiales sobre mil, cien, cincuenta y diez personas. 22 Serán ellos los que sirvan como jueces de tiempo completo, atendiendo los casos sencillos, y los casos difíciles te los traerán a ti. Eso te aligerará la carga, porque te ayudarán a llevarla.</a:t>
            </a:r>
            <a:endParaRPr lang="es-DO" sz="28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ED0F8E5-E711-31DA-E7E0-1A3BFC604764}"/>
              </a:ext>
            </a:extLst>
          </p:cNvPr>
          <p:cNvSpPr txBox="1"/>
          <p:nvPr/>
        </p:nvSpPr>
        <p:spPr>
          <a:xfrm>
            <a:off x="585536" y="1507958"/>
            <a:ext cx="2679032" cy="1077218"/>
          </a:xfrm>
          <a:prstGeom prst="rect">
            <a:avLst/>
          </a:prstGeom>
          <a:noFill/>
        </p:spPr>
        <p:txBody>
          <a:bodyPr wrap="square" rtlCol="0">
            <a:spAutoFit/>
          </a:bodyPr>
          <a:lstStyle/>
          <a:p>
            <a:pPr algn="ctr"/>
            <a:r>
              <a:rPr lang="es-DO" sz="3200">
                <a:solidFill>
                  <a:schemeClr val="accent2"/>
                </a:solidFill>
              </a:rPr>
              <a:t>Éx 18: 19-22 NVI </a:t>
            </a:r>
            <a:endParaRPr lang="es-DO" sz="3200" dirty="0">
              <a:solidFill>
                <a:schemeClr val="accent2"/>
              </a:solidFill>
            </a:endParaRPr>
          </a:p>
        </p:txBody>
      </p:sp>
    </p:spTree>
    <p:extLst>
      <p:ext uri="{BB962C8B-B14F-4D97-AF65-F5344CB8AC3E}">
        <p14:creationId xmlns:p14="http://schemas.microsoft.com/office/powerpoint/2010/main" val="3587058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E20D2-E802-B5FB-632C-74A72BD10A6D}"/>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04AA6733-0F84-DC59-9021-2FCF8A867CE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406C93D-4886-33BB-7D8B-6AAF53984AFE}"/>
              </a:ext>
            </a:extLst>
          </p:cNvPr>
          <p:cNvSpPr txBox="1"/>
          <p:nvPr/>
        </p:nvSpPr>
        <p:spPr>
          <a:xfrm>
            <a:off x="3657600" y="253677"/>
            <a:ext cx="7755147" cy="5016758"/>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Moisés necesitaba jueces íntegros, dedicados y fieles. </a:t>
            </a:r>
            <a:r>
              <a:rPr lang="es-ES" sz="4000" dirty="0" err="1">
                <a:solidFill>
                  <a:schemeClr val="bg1"/>
                </a:solidFill>
                <a:latin typeface="Bahnschrift SemiCondensed" panose="020B0502040204020203" pitchFamily="34" charset="0"/>
              </a:rPr>
              <a:t>Jetro</a:t>
            </a:r>
            <a:r>
              <a:rPr lang="es-ES" sz="4000" dirty="0">
                <a:solidFill>
                  <a:schemeClr val="bg1"/>
                </a:solidFill>
                <a:latin typeface="Bahnschrift SemiCondensed" panose="020B0502040204020203" pitchFamily="34" charset="0"/>
              </a:rPr>
              <a:t> enumeró sabiamente las calificaciones que debían tener esas personas: (1) hombres que respetaran profundamente a Dios; (2) que fueran dignos de confianza; y (3) que odiaran la ganancia deshonesta. </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FD55703C-8E9A-2BED-24A2-FFF699F940C2}"/>
              </a:ext>
            </a:extLst>
          </p:cNvPr>
          <p:cNvSpPr txBox="1"/>
          <p:nvPr/>
        </p:nvSpPr>
        <p:spPr>
          <a:xfrm>
            <a:off x="586597" y="1337095"/>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miércoles.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1D12DEBA-6EC4-B752-9450-F278F6138CA5}"/>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D</a:t>
            </a:r>
          </a:p>
        </p:txBody>
      </p:sp>
    </p:spTree>
    <p:extLst>
      <p:ext uri="{BB962C8B-B14F-4D97-AF65-F5344CB8AC3E}">
        <p14:creationId xmlns:p14="http://schemas.microsoft.com/office/powerpoint/2010/main" val="1984868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4AA9E871-8B59-CB9B-6BF3-FB4B9579360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F2E648A-19D7-6C71-29F5-AE457DE155E7}"/>
              </a:ext>
            </a:extLst>
          </p:cNvPr>
          <p:cNvSpPr txBox="1"/>
          <p:nvPr/>
        </p:nvSpPr>
        <p:spPr>
          <a:xfrm>
            <a:off x="5762445" y="1121433"/>
            <a:ext cx="5788325" cy="3416320"/>
          </a:xfrm>
          <a:prstGeom prst="rect">
            <a:avLst/>
          </a:prstGeom>
          <a:noFill/>
        </p:spPr>
        <p:txBody>
          <a:bodyPr wrap="square" rtlCol="0">
            <a:spAutoFit/>
          </a:bodyPr>
          <a:lstStyle/>
          <a:p>
            <a:pPr algn="ctr"/>
            <a:r>
              <a:rPr lang="es-ES" sz="5400" dirty="0">
                <a:solidFill>
                  <a:srgbClr val="098D93"/>
                </a:solidFill>
                <a:latin typeface="Bahnschrift SemiCondensed" panose="020B0502040204020203" pitchFamily="34" charset="0"/>
              </a:rPr>
              <a:t>¿Quieres beber agua de vida de la roca espiritual que es Cristo?</a:t>
            </a:r>
            <a:endParaRPr lang="es-DO" sz="5400" dirty="0">
              <a:solidFill>
                <a:srgbClr val="098D93"/>
              </a:solidFill>
              <a:latin typeface="Bahnschrift SemiCondensed" panose="020B0502040204020203" pitchFamily="34" charset="0"/>
            </a:endParaRPr>
          </a:p>
        </p:txBody>
      </p:sp>
    </p:spTree>
    <p:extLst>
      <p:ext uri="{BB962C8B-B14F-4D97-AF65-F5344CB8AC3E}">
        <p14:creationId xmlns:p14="http://schemas.microsoft.com/office/powerpoint/2010/main" val="407562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1EC7FFDD-C2F8-7BBE-4777-A9ED21A74D5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890316AE-495C-D571-16A8-02E93AC5CA42}"/>
              </a:ext>
            </a:extLst>
          </p:cNvPr>
          <p:cNvSpPr txBox="1"/>
          <p:nvPr/>
        </p:nvSpPr>
        <p:spPr>
          <a:xfrm>
            <a:off x="1377350" y="3256472"/>
            <a:ext cx="9437299" cy="1015663"/>
          </a:xfrm>
          <a:prstGeom prst="rect">
            <a:avLst/>
          </a:prstGeom>
          <a:noFill/>
        </p:spPr>
        <p:txBody>
          <a:bodyPr wrap="square" rtlCol="0">
            <a:spAutoFit/>
          </a:bodyPr>
          <a:lstStyle/>
          <a:p>
            <a:pPr algn="ctr"/>
            <a:r>
              <a:rPr lang="es-ES" sz="6000">
                <a:solidFill>
                  <a:schemeClr val="bg1"/>
                </a:solidFill>
                <a:latin typeface="Bahnschrift SemiCondensed" panose="020B0502040204020203" pitchFamily="34" charset="0"/>
              </a:rPr>
              <a:t>El Señor de la vida</a:t>
            </a:r>
            <a:endParaRPr lang="es-DO" sz="6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24224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8BC5DAA1-B72F-4D30-82CF-2E506303B40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79844428-BB2E-C014-B130-21CECFA7E86F}"/>
              </a:ext>
            </a:extLst>
          </p:cNvPr>
          <p:cNvSpPr txBox="1"/>
          <p:nvPr/>
        </p:nvSpPr>
        <p:spPr>
          <a:xfrm>
            <a:off x="3631720" y="3312543"/>
            <a:ext cx="3183147" cy="2246769"/>
          </a:xfrm>
          <a:prstGeom prst="rect">
            <a:avLst/>
          </a:prstGeom>
          <a:noFill/>
        </p:spPr>
        <p:txBody>
          <a:bodyPr wrap="square" rtlCol="0">
            <a:spAutoFit/>
          </a:bodyPr>
          <a:lstStyle/>
          <a:p>
            <a:pPr algn="ctr"/>
            <a:r>
              <a:rPr lang="es-ES" sz="2800">
                <a:latin typeface="Bahnschrift SemiCondensed" panose="020B0502040204020203" pitchFamily="34" charset="0"/>
              </a:rPr>
              <a:t>¿Cuál fue la primera</a:t>
            </a:r>
          </a:p>
          <a:p>
            <a:pPr algn="ctr"/>
            <a:r>
              <a:rPr lang="es-ES" sz="2800">
                <a:latin typeface="Bahnschrift SemiCondensed" panose="020B0502040204020203" pitchFamily="34" charset="0"/>
              </a:rPr>
              <a:t> prueba de fe de Israel </a:t>
            </a:r>
          </a:p>
          <a:p>
            <a:pPr algn="ctr"/>
            <a:r>
              <a:rPr lang="es-ES" sz="2800">
                <a:latin typeface="Bahnschrift SemiCondensed" panose="020B0502040204020203" pitchFamily="34" charset="0"/>
              </a:rPr>
              <a:t>después de cruzar el </a:t>
            </a:r>
          </a:p>
          <a:p>
            <a:pPr algn="ctr"/>
            <a:r>
              <a:rPr lang="es-ES" sz="2800">
                <a:latin typeface="Bahnschrift SemiCondensed" panose="020B0502040204020203" pitchFamily="34" charset="0"/>
              </a:rPr>
              <a:t>Mar Rojo?</a:t>
            </a:r>
            <a:endParaRPr lang="es-DO" sz="28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A4F04D3-FE70-8A37-E094-89734EC7D0EC}"/>
              </a:ext>
            </a:extLst>
          </p:cNvPr>
          <p:cNvSpPr txBox="1"/>
          <p:nvPr/>
        </p:nvSpPr>
        <p:spPr>
          <a:xfrm>
            <a:off x="7617124" y="1166842"/>
            <a:ext cx="4209691" cy="4524315"/>
          </a:xfrm>
          <a:prstGeom prst="rect">
            <a:avLst/>
          </a:prstGeom>
          <a:noFill/>
        </p:spPr>
        <p:txBody>
          <a:bodyPr wrap="square" rtlCol="0">
            <a:spAutoFit/>
          </a:bodyPr>
          <a:lstStyle/>
          <a:p>
            <a:pPr algn="ctr"/>
            <a:r>
              <a:rPr lang="es-ES" sz="4800" dirty="0">
                <a:solidFill>
                  <a:schemeClr val="bg1"/>
                </a:solidFill>
                <a:latin typeface="Bahnschrift SemiCondensed" panose="020B0502040204020203" pitchFamily="34" charset="0"/>
              </a:rPr>
              <a:t> La falta de agua potable pero Dios</a:t>
            </a:r>
          </a:p>
          <a:p>
            <a:pPr algn="ctr"/>
            <a:r>
              <a:rPr lang="es-ES" sz="4800" dirty="0">
                <a:solidFill>
                  <a:schemeClr val="bg1"/>
                </a:solidFill>
                <a:latin typeface="Bahnschrift SemiCondensed" panose="020B0502040204020203" pitchFamily="34" charset="0"/>
              </a:rPr>
              <a:t> hizo que se tornara dulce y saludable.</a:t>
            </a:r>
          </a:p>
        </p:txBody>
      </p:sp>
      <p:sp>
        <p:nvSpPr>
          <p:cNvPr id="6" name="Diagrama de flujo: conector 5">
            <a:extLst>
              <a:ext uri="{FF2B5EF4-FFF2-40B4-BE49-F238E27FC236}">
                <a16:creationId xmlns:a16="http://schemas.microsoft.com/office/drawing/2014/main" id="{64122C08-ED6E-65CE-B828-358CCEED8DD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E921230A-8966-E16B-C0C8-7765B0CCE728}"/>
              </a:ext>
            </a:extLst>
          </p:cNvPr>
          <p:cNvSpPr txBox="1"/>
          <p:nvPr/>
        </p:nvSpPr>
        <p:spPr>
          <a:xfrm>
            <a:off x="396813" y="311352"/>
            <a:ext cx="508959" cy="369332"/>
          </a:xfrm>
          <a:prstGeom prst="rect">
            <a:avLst/>
          </a:prstGeom>
          <a:noFill/>
        </p:spPr>
        <p:txBody>
          <a:bodyPr wrap="square" rtlCol="0">
            <a:spAutoFit/>
          </a:bodyPr>
          <a:lstStyle/>
          <a:p>
            <a:pPr algn="ctr"/>
            <a:r>
              <a:rPr lang="es-DO" dirty="0"/>
              <a:t>1</a:t>
            </a:r>
          </a:p>
        </p:txBody>
      </p:sp>
    </p:spTree>
    <p:extLst>
      <p:ext uri="{BB962C8B-B14F-4D97-AF65-F5344CB8AC3E}">
        <p14:creationId xmlns:p14="http://schemas.microsoft.com/office/powerpoint/2010/main" val="284021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987A728D-ADB3-E964-567E-4551CA55382A}"/>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320C0FD2-C2C0-14AE-BD18-480B746C8884}"/>
              </a:ext>
            </a:extLst>
          </p:cNvPr>
          <p:cNvSpPr txBox="1"/>
          <p:nvPr/>
        </p:nvSpPr>
        <p:spPr>
          <a:xfrm>
            <a:off x="3481137" y="352926"/>
            <a:ext cx="7940842" cy="6001643"/>
          </a:xfrm>
          <a:prstGeom prst="rect">
            <a:avLst/>
          </a:prstGeom>
          <a:noFill/>
        </p:spPr>
        <p:txBody>
          <a:bodyPr wrap="square" rtlCol="0">
            <a:spAutoFit/>
          </a:bodyPr>
          <a:lstStyle/>
          <a:p>
            <a:pPr algn="ctr"/>
            <a:r>
              <a:rPr lang="es-ES" sz="2400" dirty="0">
                <a:solidFill>
                  <a:schemeClr val="bg1"/>
                </a:solidFill>
                <a:latin typeface="Bahnschrift SemiCondensed" panose="020B0502040204020203" pitchFamily="34" charset="0"/>
              </a:rPr>
              <a:t>22 Moisés ordenó a los israelitas que partieran del mar Rojo y se internaran en el desierto de Sur. Y los israelitas anduvieron tres días por el desierto sin hallar agua. 23 Llegaron a </a:t>
            </a:r>
            <a:r>
              <a:rPr lang="es-ES" sz="2400" dirty="0">
                <a:solidFill>
                  <a:schemeClr val="accent6"/>
                </a:solidFill>
                <a:latin typeface="Bahnschrift SemiCondensed" panose="020B0502040204020203" pitchFamily="34" charset="0"/>
              </a:rPr>
              <a:t>Mara [Amarga], </a:t>
            </a:r>
            <a:r>
              <a:rPr lang="es-ES" sz="2400" dirty="0">
                <a:solidFill>
                  <a:schemeClr val="bg1"/>
                </a:solidFill>
                <a:latin typeface="Bahnschrift SemiCondensed" panose="020B0502040204020203" pitchFamily="34" charset="0"/>
              </a:rPr>
              <a:t>lugar que se llama así porque </a:t>
            </a:r>
            <a:r>
              <a:rPr lang="es-ES" sz="2400" dirty="0">
                <a:solidFill>
                  <a:schemeClr val="accent6"/>
                </a:solidFill>
                <a:latin typeface="Bahnschrift SemiCondensed" panose="020B0502040204020203" pitchFamily="34" charset="0"/>
              </a:rPr>
              <a:t>sus aguas son amargas</a:t>
            </a:r>
            <a:r>
              <a:rPr lang="es-ES" sz="2400" dirty="0">
                <a:solidFill>
                  <a:schemeClr val="bg1"/>
                </a:solidFill>
                <a:latin typeface="Bahnschrift SemiCondensed" panose="020B0502040204020203" pitchFamily="34" charset="0"/>
              </a:rPr>
              <a:t>, y </a:t>
            </a:r>
            <a:r>
              <a:rPr lang="es-ES" sz="2400" dirty="0">
                <a:solidFill>
                  <a:schemeClr val="accent6"/>
                </a:solidFill>
                <a:latin typeface="Bahnschrift SemiCondensed" panose="020B0502040204020203" pitchFamily="34" charset="0"/>
              </a:rPr>
              <a:t>no pudieron apagar su sed allí</a:t>
            </a:r>
            <a:r>
              <a:rPr lang="es-ES" sz="2400" dirty="0">
                <a:solidFill>
                  <a:schemeClr val="bg1"/>
                </a:solidFill>
                <a:latin typeface="Bahnschrift SemiCondensed" panose="020B0502040204020203" pitchFamily="34" charset="0"/>
              </a:rPr>
              <a:t>. 24 Comenzaron entonces a </a:t>
            </a:r>
            <a:r>
              <a:rPr lang="es-ES" sz="2400" dirty="0">
                <a:solidFill>
                  <a:schemeClr val="accent6"/>
                </a:solidFill>
                <a:latin typeface="Bahnschrift SemiCondensed" panose="020B0502040204020203" pitchFamily="34" charset="0"/>
              </a:rPr>
              <a:t>murmurar</a:t>
            </a:r>
            <a:r>
              <a:rPr lang="es-ES" sz="2400" dirty="0">
                <a:solidFill>
                  <a:schemeClr val="bg1"/>
                </a:solidFill>
                <a:latin typeface="Bahnschrift SemiCondensed" panose="020B0502040204020203" pitchFamily="34" charset="0"/>
              </a:rPr>
              <a:t> en contra de Moisés y preguntaban: «¿</a:t>
            </a:r>
            <a:r>
              <a:rPr lang="es-ES" sz="2400" dirty="0">
                <a:solidFill>
                  <a:schemeClr val="accent6"/>
                </a:solidFill>
                <a:latin typeface="Bahnschrift SemiCondensed" panose="020B0502040204020203" pitchFamily="34" charset="0"/>
              </a:rPr>
              <a:t>Qué vamos a beber</a:t>
            </a:r>
            <a:r>
              <a:rPr lang="es-ES" sz="2400" dirty="0">
                <a:solidFill>
                  <a:schemeClr val="bg1"/>
                </a:solidFill>
                <a:latin typeface="Bahnschrift SemiCondensed" panose="020B0502040204020203" pitchFamily="34" charset="0"/>
              </a:rPr>
              <a:t>?». 25 Moisés clamó al Señor y él le mostró un pedazo de madera, el cual echó Moisés al agua y al instante </a:t>
            </a:r>
            <a:r>
              <a:rPr lang="es-ES" sz="2400" dirty="0">
                <a:solidFill>
                  <a:schemeClr val="accent6"/>
                </a:solidFill>
                <a:latin typeface="Bahnschrift SemiCondensed" panose="020B0502040204020203" pitchFamily="34" charset="0"/>
              </a:rPr>
              <a:t>el agua se volvió dulce</a:t>
            </a:r>
            <a:r>
              <a:rPr lang="es-ES" sz="2400" dirty="0">
                <a:solidFill>
                  <a:schemeClr val="bg1"/>
                </a:solidFill>
                <a:latin typeface="Bahnschrift SemiCondensed" panose="020B0502040204020203" pitchFamily="34" charset="0"/>
              </a:rPr>
              <a:t>. En ese lugar </a:t>
            </a:r>
            <a:r>
              <a:rPr lang="es-ES" sz="2400" dirty="0">
                <a:solidFill>
                  <a:schemeClr val="accent6"/>
                </a:solidFill>
                <a:latin typeface="Bahnschrift SemiCondensed" panose="020B0502040204020203" pitchFamily="34" charset="0"/>
              </a:rPr>
              <a:t>el Señor los puso a prueba </a:t>
            </a:r>
            <a:r>
              <a:rPr lang="es-ES" sz="2400" dirty="0">
                <a:solidFill>
                  <a:schemeClr val="bg1"/>
                </a:solidFill>
                <a:latin typeface="Bahnschrift SemiCondensed" panose="020B0502040204020203" pitchFamily="34" charset="0"/>
              </a:rPr>
              <a:t>y les dio una regla como norma de conducta. 26 Les dijo: «Yo soy el Señor su Dios. </a:t>
            </a:r>
            <a:r>
              <a:rPr lang="es-ES" sz="2400" dirty="0">
                <a:solidFill>
                  <a:schemeClr val="accent6"/>
                </a:solidFill>
                <a:latin typeface="Bahnschrift SemiCondensed" panose="020B0502040204020203" pitchFamily="34" charset="0"/>
              </a:rPr>
              <a:t>Si escuchan mi voz y hacen lo que yo considero justo</a:t>
            </a:r>
            <a:r>
              <a:rPr lang="es-ES" sz="2400" dirty="0">
                <a:solidFill>
                  <a:schemeClr val="bg1"/>
                </a:solidFill>
                <a:latin typeface="Bahnschrift SemiCondensed" panose="020B0502040204020203" pitchFamily="34" charset="0"/>
              </a:rPr>
              <a:t>, y </a:t>
            </a:r>
            <a:r>
              <a:rPr lang="es-ES" sz="2400" dirty="0">
                <a:solidFill>
                  <a:schemeClr val="accent6"/>
                </a:solidFill>
                <a:latin typeface="Bahnschrift SemiCondensed" panose="020B0502040204020203" pitchFamily="34" charset="0"/>
              </a:rPr>
              <a:t>si cumplen</a:t>
            </a:r>
            <a:r>
              <a:rPr lang="es-ES" sz="2400" dirty="0">
                <a:solidFill>
                  <a:schemeClr val="bg1"/>
                </a:solidFill>
                <a:latin typeface="Bahnschrift SemiCondensed" panose="020B0502040204020203" pitchFamily="34" charset="0"/>
              </a:rPr>
              <a:t> mis mandamientos y estatutos, no traeré sobre ustedes ninguna de las enfermedades que traje sobre los egipcios. Yo soy el Señor que </a:t>
            </a:r>
            <a:r>
              <a:rPr lang="es-ES" sz="2400" dirty="0">
                <a:solidFill>
                  <a:schemeClr val="accent6"/>
                </a:solidFill>
                <a:latin typeface="Bahnschrift SemiCondensed" panose="020B0502040204020203" pitchFamily="34" charset="0"/>
              </a:rPr>
              <a:t>les devuelve la salud</a:t>
            </a:r>
            <a:r>
              <a:rPr lang="es-ES" sz="2400" dirty="0">
                <a:solidFill>
                  <a:schemeClr val="bg1"/>
                </a:solidFill>
                <a:latin typeface="Bahnschrift SemiCondensed" panose="020B0502040204020203" pitchFamily="34" charset="0"/>
              </a:rPr>
              <a:t>». 27 Después los israelitas llegaron a Elim, donde había doce manantiales y setenta palmeras, y acamparon allí, cerca del agua.</a:t>
            </a:r>
            <a:endParaRPr lang="es-DO" sz="2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25F0765B-4B3A-D371-3D15-9A90044AEA28}"/>
              </a:ext>
            </a:extLst>
          </p:cNvPr>
          <p:cNvSpPr txBox="1"/>
          <p:nvPr/>
        </p:nvSpPr>
        <p:spPr>
          <a:xfrm>
            <a:off x="770021" y="1540042"/>
            <a:ext cx="2326105" cy="954107"/>
          </a:xfrm>
          <a:prstGeom prst="rect">
            <a:avLst/>
          </a:prstGeom>
          <a:noFill/>
        </p:spPr>
        <p:txBody>
          <a:bodyPr wrap="square" rtlCol="0">
            <a:spAutoFit/>
          </a:bodyPr>
          <a:lstStyle/>
          <a:p>
            <a:pPr algn="ctr"/>
            <a:r>
              <a:rPr lang="es-DO" sz="2800">
                <a:solidFill>
                  <a:schemeClr val="accent2"/>
                </a:solidFill>
              </a:rPr>
              <a:t>Éx. 15: 22-27 NVI </a:t>
            </a:r>
            <a:endParaRPr lang="es-DO" sz="2800" dirty="0">
              <a:solidFill>
                <a:schemeClr val="accent2"/>
              </a:solidFill>
            </a:endParaRPr>
          </a:p>
        </p:txBody>
      </p:sp>
    </p:spTree>
    <p:extLst>
      <p:ext uri="{BB962C8B-B14F-4D97-AF65-F5344CB8AC3E}">
        <p14:creationId xmlns:p14="http://schemas.microsoft.com/office/powerpoint/2010/main" val="37762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id="{1EB67562-EF47-B412-C4A2-BFB6E886B42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A10E3F5-07ED-A5D1-A70E-1579BE642D4D}"/>
              </a:ext>
            </a:extLst>
          </p:cNvPr>
          <p:cNvSpPr txBox="1"/>
          <p:nvPr/>
        </p:nvSpPr>
        <p:spPr>
          <a:xfrm>
            <a:off x="3648973" y="69011"/>
            <a:ext cx="7755147" cy="6047809"/>
          </a:xfrm>
          <a:prstGeom prst="rect">
            <a:avLst/>
          </a:prstGeom>
          <a:noFill/>
        </p:spPr>
        <p:txBody>
          <a:bodyPr wrap="square" rtlCol="0">
            <a:spAutoFit/>
          </a:bodyPr>
          <a:lstStyle/>
          <a:p>
            <a:pPr algn="ctr"/>
            <a:r>
              <a:rPr lang="es-ES" sz="4300" dirty="0">
                <a:solidFill>
                  <a:schemeClr val="bg1"/>
                </a:solidFill>
                <a:latin typeface="Bahnschrift SemiCondensed" panose="020B0502040204020203" pitchFamily="34" charset="0"/>
              </a:rPr>
              <a:t>Por supuesto, no fue la madera sino el Señor quien hizo que el agua se tornara dulce y potable. El pueblo tuvo que aprender importantes lecciones: (1) paciencia para esperar el momento oportuno del Señor, y (2) que Dios hace las cosas en cooperación con los seres humanos. </a:t>
            </a:r>
            <a:endParaRPr lang="es-DO" sz="43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40BB6F0-0405-5908-BC50-E2DF3FAC329F}"/>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domingo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900C6B34-E4FB-229F-0C67-06E0C666C25A}"/>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A</a:t>
            </a:r>
          </a:p>
        </p:txBody>
      </p:sp>
    </p:spTree>
    <p:extLst>
      <p:ext uri="{BB962C8B-B14F-4D97-AF65-F5344CB8AC3E}">
        <p14:creationId xmlns:p14="http://schemas.microsoft.com/office/powerpoint/2010/main" val="3829872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47766-4EF6-3C63-C54B-8A6EA0CB8F55}"/>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88A42A8-2073-3F53-9B7B-5A888BEF2F6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DFE132A5-AE00-5B0A-134C-D68BBB08E604}"/>
              </a:ext>
            </a:extLst>
          </p:cNvPr>
          <p:cNvSpPr txBox="1"/>
          <p:nvPr/>
        </p:nvSpPr>
        <p:spPr>
          <a:xfrm>
            <a:off x="3657600" y="3010619"/>
            <a:ext cx="3183147" cy="2308324"/>
          </a:xfrm>
          <a:prstGeom prst="rect">
            <a:avLst/>
          </a:prstGeom>
          <a:noFill/>
        </p:spPr>
        <p:txBody>
          <a:bodyPr wrap="square" rtlCol="0">
            <a:spAutoFit/>
          </a:bodyPr>
          <a:lstStyle/>
          <a:p>
            <a:pPr algn="ctr"/>
            <a:r>
              <a:rPr lang="es-ES" sz="3600">
                <a:latin typeface="Bahnschrift SemiCondensed" panose="020B0502040204020203" pitchFamily="34" charset="0"/>
              </a:rPr>
              <a:t>¿Por qué se quejaron</a:t>
            </a:r>
          </a:p>
          <a:p>
            <a:pPr algn="ctr"/>
            <a:r>
              <a:rPr lang="es-ES" sz="3600">
                <a:latin typeface="Bahnschrift SemiCondensed" panose="020B0502040204020203" pitchFamily="34" charset="0"/>
              </a:rPr>
              <a:t> los israelitas en</a:t>
            </a:r>
          </a:p>
          <a:p>
            <a:pPr algn="ctr"/>
            <a:r>
              <a:rPr lang="es-ES" sz="3600">
                <a:latin typeface="Bahnschrift SemiCondensed" panose="020B0502040204020203" pitchFamily="34" charset="0"/>
              </a:rPr>
              <a:t> el desierto?</a:t>
            </a:r>
            <a:endParaRPr lang="es-DO" sz="36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6A23330A-91C7-4C9F-157C-D0A5C63BFDCC}"/>
              </a:ext>
            </a:extLst>
          </p:cNvPr>
          <p:cNvSpPr txBox="1"/>
          <p:nvPr/>
        </p:nvSpPr>
        <p:spPr>
          <a:xfrm>
            <a:off x="7625751" y="1224951"/>
            <a:ext cx="4209691" cy="3970318"/>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Por la falta de</a:t>
            </a:r>
          </a:p>
          <a:p>
            <a:pPr algn="ctr"/>
            <a:r>
              <a:rPr lang="es-ES" sz="3600" dirty="0">
                <a:solidFill>
                  <a:schemeClr val="bg1"/>
                </a:solidFill>
                <a:latin typeface="Bahnschrift SemiCondensed" panose="020B0502040204020203" pitchFamily="34" charset="0"/>
              </a:rPr>
              <a:t> comida, pero Dios proveyó codornices</a:t>
            </a:r>
          </a:p>
          <a:p>
            <a:pPr algn="ctr"/>
            <a:r>
              <a:rPr lang="es-ES" sz="3600" dirty="0">
                <a:solidFill>
                  <a:schemeClr val="bg1"/>
                </a:solidFill>
                <a:latin typeface="Bahnschrift SemiCondensed" panose="020B0502040204020203" pitchFamily="34" charset="0"/>
              </a:rPr>
              <a:t> y maná para alimentarlos durante 40 años en el</a:t>
            </a:r>
          </a:p>
          <a:p>
            <a:pPr algn="ctr"/>
            <a:r>
              <a:rPr lang="es-ES" sz="3600" dirty="0">
                <a:solidFill>
                  <a:schemeClr val="bg1"/>
                </a:solidFill>
                <a:latin typeface="Bahnschrift SemiCondensed" panose="020B0502040204020203" pitchFamily="34" charset="0"/>
              </a:rPr>
              <a:t> desierto.</a:t>
            </a:r>
          </a:p>
        </p:txBody>
      </p:sp>
      <p:sp>
        <p:nvSpPr>
          <p:cNvPr id="2" name="Diagrama de flujo: conector 1">
            <a:extLst>
              <a:ext uri="{FF2B5EF4-FFF2-40B4-BE49-F238E27FC236}">
                <a16:creationId xmlns:a16="http://schemas.microsoft.com/office/drawing/2014/main" id="{D3DB29A6-AAF5-B6A6-DA88-7CA639FB1DB7}"/>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D39EC747-1868-FE3F-D0EA-F037ED0AB16B}"/>
              </a:ext>
            </a:extLst>
          </p:cNvPr>
          <p:cNvSpPr txBox="1"/>
          <p:nvPr/>
        </p:nvSpPr>
        <p:spPr>
          <a:xfrm>
            <a:off x="427006" y="265185"/>
            <a:ext cx="448574" cy="461665"/>
          </a:xfrm>
          <a:prstGeom prst="rect">
            <a:avLst/>
          </a:prstGeom>
          <a:noFill/>
        </p:spPr>
        <p:txBody>
          <a:bodyPr wrap="square" rtlCol="0">
            <a:spAutoFit/>
          </a:bodyPr>
          <a:lstStyle/>
          <a:p>
            <a:pPr algn="ctr"/>
            <a:r>
              <a:rPr lang="es-DO" sz="2400" dirty="0"/>
              <a:t>2</a:t>
            </a:r>
          </a:p>
        </p:txBody>
      </p:sp>
    </p:spTree>
    <p:extLst>
      <p:ext uri="{BB962C8B-B14F-4D97-AF65-F5344CB8AC3E}">
        <p14:creationId xmlns:p14="http://schemas.microsoft.com/office/powerpoint/2010/main" val="549290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F299E-6656-955D-3BF5-172C965512BC}"/>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0166FD41-D656-4921-AC07-0B66B2A059F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0CB03136-C223-9F59-EC78-4530967E4E40}"/>
              </a:ext>
            </a:extLst>
          </p:cNvPr>
          <p:cNvSpPr txBox="1"/>
          <p:nvPr/>
        </p:nvSpPr>
        <p:spPr>
          <a:xfrm>
            <a:off x="3433011" y="151179"/>
            <a:ext cx="7932821" cy="6247864"/>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2 Allí, en el desierto, </a:t>
            </a:r>
            <a:r>
              <a:rPr lang="es-ES" sz="4000" dirty="0">
                <a:solidFill>
                  <a:schemeClr val="accent6"/>
                </a:solidFill>
                <a:latin typeface="Bahnschrift SemiCondensed" panose="020B0502040204020203" pitchFamily="34" charset="0"/>
              </a:rPr>
              <a:t>toda la comunidad murmuró</a:t>
            </a:r>
            <a:r>
              <a:rPr lang="es-ES" sz="4000" dirty="0">
                <a:solidFill>
                  <a:schemeClr val="bg1"/>
                </a:solidFill>
                <a:latin typeface="Bahnschrift SemiCondensed" panose="020B0502040204020203" pitchFamily="34" charset="0"/>
              </a:rPr>
              <a:t> contra Moisés y Aarón: 3 —¡Cómo quisiéramos que el Señor nos hubiera quitado la vida en Egipto! —les decían los israelitas—. Allá nos sentábamos en torno a las ollas de carne y comíamos pan hasta saciarnos. </a:t>
            </a:r>
            <a:r>
              <a:rPr lang="es-ES" sz="4000" dirty="0">
                <a:solidFill>
                  <a:schemeClr val="accent6"/>
                </a:solidFill>
                <a:latin typeface="Bahnschrift SemiCondensed" panose="020B0502040204020203" pitchFamily="34" charset="0"/>
              </a:rPr>
              <a:t>¡Ustedes nos han traído a este desierto para matar de hambre a toda la comunidad!</a:t>
            </a:r>
            <a:endParaRPr lang="es-DO" sz="4000" dirty="0">
              <a:solidFill>
                <a:schemeClr val="accent6"/>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7FCDA05-75A8-D815-9DB2-82E66108D024}"/>
              </a:ext>
            </a:extLst>
          </p:cNvPr>
          <p:cNvSpPr txBox="1"/>
          <p:nvPr/>
        </p:nvSpPr>
        <p:spPr>
          <a:xfrm>
            <a:off x="577516" y="1363581"/>
            <a:ext cx="2695073" cy="1200329"/>
          </a:xfrm>
          <a:prstGeom prst="rect">
            <a:avLst/>
          </a:prstGeom>
          <a:noFill/>
        </p:spPr>
        <p:txBody>
          <a:bodyPr wrap="square" rtlCol="0">
            <a:spAutoFit/>
          </a:bodyPr>
          <a:lstStyle/>
          <a:p>
            <a:pPr algn="ctr"/>
            <a:r>
              <a:rPr lang="es-DO" sz="3600">
                <a:solidFill>
                  <a:schemeClr val="accent2"/>
                </a:solidFill>
              </a:rPr>
              <a:t>Éx. 16: 2, 3 NVI </a:t>
            </a:r>
            <a:endParaRPr lang="es-DO" sz="3600" dirty="0">
              <a:solidFill>
                <a:schemeClr val="accent2"/>
              </a:solidFill>
            </a:endParaRPr>
          </a:p>
        </p:txBody>
      </p:sp>
    </p:spTree>
    <p:extLst>
      <p:ext uri="{BB962C8B-B14F-4D97-AF65-F5344CB8AC3E}">
        <p14:creationId xmlns:p14="http://schemas.microsoft.com/office/powerpoint/2010/main" val="72662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74B62-A17C-44D9-298D-4B50942BC7EB}"/>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3FE9026B-32C8-4A17-AA51-644AC2061ED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554C9653-E3E2-AF78-326B-78DC67E6F922}"/>
              </a:ext>
            </a:extLst>
          </p:cNvPr>
          <p:cNvSpPr txBox="1"/>
          <p:nvPr/>
        </p:nvSpPr>
        <p:spPr>
          <a:xfrm>
            <a:off x="3649580" y="96252"/>
            <a:ext cx="7708232" cy="6340197"/>
          </a:xfrm>
          <a:prstGeom prst="rect">
            <a:avLst/>
          </a:prstGeom>
          <a:noFill/>
        </p:spPr>
        <p:txBody>
          <a:bodyPr wrap="square" rtlCol="0">
            <a:spAutoFit/>
          </a:bodyPr>
          <a:lstStyle/>
          <a:p>
            <a:pPr algn="ctr"/>
            <a:r>
              <a:rPr lang="es-ES" sz="2900" dirty="0">
                <a:solidFill>
                  <a:schemeClr val="bg1"/>
                </a:solidFill>
                <a:latin typeface="Bahnschrift SemiCondensed" panose="020B0502040204020203" pitchFamily="34" charset="0"/>
              </a:rPr>
              <a:t>11 El Señor habló con Moisés y le dijo: 12 «Han llegado a mis oídos las </a:t>
            </a:r>
            <a:r>
              <a:rPr lang="es-ES" sz="2900" dirty="0">
                <a:solidFill>
                  <a:schemeClr val="accent6"/>
                </a:solidFill>
                <a:latin typeface="Bahnschrift SemiCondensed" panose="020B0502040204020203" pitchFamily="34" charset="0"/>
              </a:rPr>
              <a:t>murmuraciones</a:t>
            </a:r>
            <a:r>
              <a:rPr lang="es-ES" sz="2900" dirty="0">
                <a:solidFill>
                  <a:schemeClr val="bg1"/>
                </a:solidFill>
                <a:latin typeface="Bahnschrift SemiCondensed" panose="020B0502040204020203" pitchFamily="34" charset="0"/>
              </a:rPr>
              <a:t> de los israelitas. Diles que antes de que caiga la noche comerán carne, y que mañana por la mañana se hartarán de pan. </a:t>
            </a:r>
            <a:r>
              <a:rPr lang="es-ES" sz="2900" dirty="0">
                <a:solidFill>
                  <a:schemeClr val="accent6"/>
                </a:solidFill>
                <a:latin typeface="Bahnschrift SemiCondensed" panose="020B0502040204020203" pitchFamily="34" charset="0"/>
              </a:rPr>
              <a:t>Así sabrán que yo soy el Señor su Dios</a:t>
            </a:r>
            <a:r>
              <a:rPr lang="es-ES" sz="2900" dirty="0">
                <a:solidFill>
                  <a:schemeClr val="bg1"/>
                </a:solidFill>
                <a:latin typeface="Bahnschrift SemiCondensed" panose="020B0502040204020203" pitchFamily="34" charset="0"/>
              </a:rPr>
              <a:t>». 13 Esa misma tarde el campamento se llenó de </a:t>
            </a:r>
            <a:r>
              <a:rPr lang="es-ES" sz="2900" dirty="0">
                <a:solidFill>
                  <a:schemeClr val="accent6"/>
                </a:solidFill>
                <a:latin typeface="Bahnschrift SemiCondensed" panose="020B0502040204020203" pitchFamily="34" charset="0"/>
              </a:rPr>
              <a:t>codornices</a:t>
            </a:r>
            <a:r>
              <a:rPr lang="es-ES" sz="2900" dirty="0">
                <a:solidFill>
                  <a:schemeClr val="bg1"/>
                </a:solidFill>
                <a:latin typeface="Bahnschrift SemiCondensed" panose="020B0502040204020203" pitchFamily="34" charset="0"/>
              </a:rPr>
              <a:t>, y por la mañana </a:t>
            </a:r>
            <a:r>
              <a:rPr lang="es-ES" sz="2900" dirty="0">
                <a:solidFill>
                  <a:schemeClr val="accent6"/>
                </a:solidFill>
                <a:latin typeface="Bahnschrift SemiCondensed" panose="020B0502040204020203" pitchFamily="34" charset="0"/>
              </a:rPr>
              <a:t>una capa de rocío </a:t>
            </a:r>
            <a:r>
              <a:rPr lang="es-ES" sz="2900" dirty="0">
                <a:solidFill>
                  <a:schemeClr val="bg1"/>
                </a:solidFill>
                <a:latin typeface="Bahnschrift SemiCondensed" panose="020B0502040204020203" pitchFamily="34" charset="0"/>
              </a:rPr>
              <a:t>rodeaba el campamento. 14 Al desaparecer el rocío, sobre el desierto quedaron unos </a:t>
            </a:r>
            <a:r>
              <a:rPr lang="es-ES" sz="2900" dirty="0">
                <a:solidFill>
                  <a:schemeClr val="accent6"/>
                </a:solidFill>
                <a:latin typeface="Bahnschrift SemiCondensed" panose="020B0502040204020203" pitchFamily="34" charset="0"/>
              </a:rPr>
              <a:t>copos muy finos, semejantes a la escarcha</a:t>
            </a:r>
            <a:r>
              <a:rPr lang="es-ES" sz="2900" dirty="0">
                <a:solidFill>
                  <a:schemeClr val="bg1"/>
                </a:solidFill>
                <a:latin typeface="Bahnschrift SemiCondensed" panose="020B0502040204020203" pitchFamily="34" charset="0"/>
              </a:rPr>
              <a:t> que cae sobre la tierra. 15 Como los israelitas </a:t>
            </a:r>
            <a:r>
              <a:rPr lang="es-ES" sz="2900" dirty="0">
                <a:solidFill>
                  <a:schemeClr val="accent6"/>
                </a:solidFill>
                <a:latin typeface="Bahnschrift SemiCondensed" panose="020B0502040204020203" pitchFamily="34" charset="0"/>
              </a:rPr>
              <a:t>no sabían lo que era</a:t>
            </a:r>
            <a:r>
              <a:rPr lang="es-ES" sz="2900" dirty="0">
                <a:solidFill>
                  <a:schemeClr val="bg1"/>
                </a:solidFill>
                <a:latin typeface="Bahnschrift SemiCondensed" panose="020B0502040204020203" pitchFamily="34" charset="0"/>
              </a:rPr>
              <a:t>, al verlo se preguntaban unos a otros: «¿</a:t>
            </a:r>
            <a:r>
              <a:rPr lang="es-ES" sz="2900" dirty="0">
                <a:solidFill>
                  <a:schemeClr val="accent6"/>
                </a:solidFill>
                <a:latin typeface="Bahnschrift SemiCondensed" panose="020B0502040204020203" pitchFamily="34" charset="0"/>
              </a:rPr>
              <a:t>Y esto qué es?» [maná</a:t>
            </a:r>
            <a:r>
              <a:rPr lang="es-ES" sz="2900" dirty="0">
                <a:solidFill>
                  <a:schemeClr val="bg1"/>
                </a:solidFill>
                <a:latin typeface="Bahnschrift SemiCondensed" panose="020B0502040204020203" pitchFamily="34" charset="0"/>
              </a:rPr>
              <a:t>]. Moisés les respondió:—Es el pan que el Señor les da para comer.</a:t>
            </a:r>
            <a:endParaRPr lang="es-DO" sz="29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DC71E6D-91BA-82A8-7425-9D6F2D00A1C3}"/>
              </a:ext>
            </a:extLst>
          </p:cNvPr>
          <p:cNvSpPr txBox="1"/>
          <p:nvPr/>
        </p:nvSpPr>
        <p:spPr>
          <a:xfrm>
            <a:off x="689811" y="1475874"/>
            <a:ext cx="2807368" cy="1077218"/>
          </a:xfrm>
          <a:prstGeom prst="rect">
            <a:avLst/>
          </a:prstGeom>
          <a:noFill/>
        </p:spPr>
        <p:txBody>
          <a:bodyPr wrap="square" rtlCol="0">
            <a:spAutoFit/>
          </a:bodyPr>
          <a:lstStyle/>
          <a:p>
            <a:pPr algn="ctr"/>
            <a:r>
              <a:rPr lang="es-ES" sz="3200">
                <a:solidFill>
                  <a:schemeClr val="accent2"/>
                </a:solidFill>
              </a:rPr>
              <a:t>Éx. 16: 11-15 NVI </a:t>
            </a:r>
            <a:endParaRPr lang="es-DO" sz="5400" dirty="0">
              <a:solidFill>
                <a:schemeClr val="accent2"/>
              </a:solidFill>
            </a:endParaRPr>
          </a:p>
        </p:txBody>
      </p:sp>
    </p:spTree>
    <p:extLst>
      <p:ext uri="{BB962C8B-B14F-4D97-AF65-F5344CB8AC3E}">
        <p14:creationId xmlns:p14="http://schemas.microsoft.com/office/powerpoint/2010/main" val="300467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7DE6C-6673-216E-D36E-90A2612FC9B1}"/>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B0F3F44C-B941-8EC9-AE84-A4AE2C3C81F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BEB77126-8FDC-A3D0-84E1-76FB7911E118}"/>
              </a:ext>
            </a:extLst>
          </p:cNvPr>
          <p:cNvSpPr txBox="1"/>
          <p:nvPr/>
        </p:nvSpPr>
        <p:spPr>
          <a:xfrm>
            <a:off x="3505202" y="48126"/>
            <a:ext cx="8189494" cy="6324808"/>
          </a:xfrm>
          <a:prstGeom prst="rect">
            <a:avLst/>
          </a:prstGeom>
          <a:noFill/>
        </p:spPr>
        <p:txBody>
          <a:bodyPr wrap="square" rtlCol="0">
            <a:spAutoFit/>
          </a:bodyPr>
          <a:lstStyle/>
          <a:p>
            <a:pPr algn="ctr"/>
            <a:r>
              <a:rPr lang="es-ES" sz="2700" dirty="0">
                <a:solidFill>
                  <a:schemeClr val="bg1"/>
                </a:solidFill>
                <a:latin typeface="Bahnschrift SemiCondensed" panose="020B0502040204020203" pitchFamily="34" charset="0"/>
              </a:rPr>
              <a:t>22 Pero </a:t>
            </a:r>
            <a:r>
              <a:rPr lang="es-ES" sz="2700" dirty="0">
                <a:solidFill>
                  <a:schemeClr val="accent6"/>
                </a:solidFill>
                <a:latin typeface="Bahnschrift SemiCondensed" panose="020B0502040204020203" pitchFamily="34" charset="0"/>
              </a:rPr>
              <a:t>el día sexto recogieron el doble</a:t>
            </a:r>
            <a:r>
              <a:rPr lang="es-ES" sz="2700" dirty="0">
                <a:solidFill>
                  <a:schemeClr val="bg1"/>
                </a:solidFill>
                <a:latin typeface="Bahnschrift SemiCondensed" panose="020B0502040204020203" pitchFamily="34" charset="0"/>
              </a:rPr>
              <a:t>, es decir, </a:t>
            </a:r>
            <a:r>
              <a:rPr lang="es-ES" sz="2700" dirty="0">
                <a:solidFill>
                  <a:schemeClr val="accent6"/>
                </a:solidFill>
                <a:latin typeface="Bahnschrift SemiCondensed" panose="020B0502040204020203" pitchFamily="34" charset="0"/>
              </a:rPr>
              <a:t>dos </a:t>
            </a:r>
            <a:r>
              <a:rPr lang="es-ES" sz="2700" dirty="0" err="1">
                <a:solidFill>
                  <a:schemeClr val="accent6"/>
                </a:solidFill>
                <a:latin typeface="Bahnschrift SemiCondensed" panose="020B0502040204020203" pitchFamily="34" charset="0"/>
              </a:rPr>
              <a:t>gómer</a:t>
            </a:r>
            <a:r>
              <a:rPr lang="es-ES" sz="2700" dirty="0">
                <a:solidFill>
                  <a:schemeClr val="accent6"/>
                </a:solidFill>
                <a:latin typeface="Bahnschrift SemiCondensed" panose="020B0502040204020203" pitchFamily="34" charset="0"/>
              </a:rPr>
              <a:t>[ aprox. 3 kg</a:t>
            </a:r>
            <a:r>
              <a:rPr lang="es-ES" sz="2700" dirty="0">
                <a:solidFill>
                  <a:schemeClr val="bg1"/>
                </a:solidFill>
                <a:latin typeface="Bahnschrift SemiCondensed" panose="020B0502040204020203" pitchFamily="34" charset="0"/>
              </a:rPr>
              <a:t>] por persona, así que los jefes de la comunidad fueron a informar de esto a Moisés. 23 —Esto es </a:t>
            </a:r>
            <a:r>
              <a:rPr lang="es-ES" sz="2700" dirty="0">
                <a:solidFill>
                  <a:schemeClr val="accent6"/>
                </a:solidFill>
                <a:latin typeface="Bahnschrift SemiCondensed" panose="020B0502040204020203" pitchFamily="34" charset="0"/>
              </a:rPr>
              <a:t>lo que el Señor ha ordenado </a:t>
            </a:r>
            <a:r>
              <a:rPr lang="es-ES" sz="2700" dirty="0">
                <a:solidFill>
                  <a:schemeClr val="bg1"/>
                </a:solidFill>
                <a:latin typeface="Bahnschrift SemiCondensed" panose="020B0502040204020203" pitchFamily="34" charset="0"/>
              </a:rPr>
              <a:t>—les contestó—. Mañana </a:t>
            </a:r>
            <a:r>
              <a:rPr lang="es-ES" sz="2700" dirty="0">
                <a:solidFill>
                  <a:schemeClr val="accent6"/>
                </a:solidFill>
                <a:latin typeface="Bahnschrift SemiCondensed" panose="020B0502040204020203" pitchFamily="34" charset="0"/>
              </a:rPr>
              <a:t>sábado es día de reposo consagrado al Señor</a:t>
            </a:r>
            <a:r>
              <a:rPr lang="es-ES" sz="2700" dirty="0">
                <a:solidFill>
                  <a:schemeClr val="bg1"/>
                </a:solidFill>
                <a:latin typeface="Bahnschrift SemiCondensed" panose="020B0502040204020203" pitchFamily="34" charset="0"/>
              </a:rPr>
              <a:t>. Así que cuezan lo que tengan que cocer y hiervan lo que tengan que hervir. Lo que sobre, apártenlo y guárdenlo para mañana. 24 Los israelitas cumplieron las órdenes de Moisés y guardaron para el día siguiente lo que les sobró, ¡y </a:t>
            </a:r>
            <a:r>
              <a:rPr lang="es-ES" sz="2700" dirty="0">
                <a:solidFill>
                  <a:schemeClr val="accent6"/>
                </a:solidFill>
                <a:latin typeface="Bahnschrift SemiCondensed" panose="020B0502040204020203" pitchFamily="34" charset="0"/>
              </a:rPr>
              <a:t>no se pudrió ni se agusanó</a:t>
            </a:r>
            <a:r>
              <a:rPr lang="es-ES" sz="2700" dirty="0">
                <a:solidFill>
                  <a:schemeClr val="bg1"/>
                </a:solidFill>
                <a:latin typeface="Bahnschrift SemiCondensed" panose="020B0502040204020203" pitchFamily="34" charset="0"/>
              </a:rPr>
              <a:t>! 25 —Cómanlo hoy sábado —les dijo Moisés—, que es el día de reposo consagrado al Señor. </a:t>
            </a:r>
            <a:r>
              <a:rPr lang="es-ES" sz="2700" dirty="0">
                <a:solidFill>
                  <a:schemeClr val="accent6"/>
                </a:solidFill>
                <a:latin typeface="Bahnschrift SemiCondensed" panose="020B0502040204020203" pitchFamily="34" charset="0"/>
              </a:rPr>
              <a:t>Hoy no encontrarán nada en el campo</a:t>
            </a:r>
            <a:r>
              <a:rPr lang="es-ES" sz="2700" dirty="0">
                <a:solidFill>
                  <a:schemeClr val="bg1"/>
                </a:solidFill>
                <a:latin typeface="Bahnschrift SemiCondensed" panose="020B0502040204020203" pitchFamily="34" charset="0"/>
              </a:rPr>
              <a:t>. 26 Deben recogerlo durante seis días, porque el día séptimo, que es sábado, no encontrarán nada. 27 Algunos israelitas salieron a recogerlo el día séptimo, pero no encontraron nada, </a:t>
            </a:r>
            <a:endParaRPr lang="es-DO" sz="27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1940260E-D64C-EFED-8089-1E39A0DB4B81}"/>
              </a:ext>
            </a:extLst>
          </p:cNvPr>
          <p:cNvSpPr txBox="1"/>
          <p:nvPr/>
        </p:nvSpPr>
        <p:spPr>
          <a:xfrm>
            <a:off x="689811" y="1475874"/>
            <a:ext cx="2807368" cy="1077218"/>
          </a:xfrm>
          <a:prstGeom prst="rect">
            <a:avLst/>
          </a:prstGeom>
          <a:noFill/>
        </p:spPr>
        <p:txBody>
          <a:bodyPr wrap="square" rtlCol="0">
            <a:spAutoFit/>
          </a:bodyPr>
          <a:lstStyle/>
          <a:p>
            <a:pPr algn="ctr"/>
            <a:r>
              <a:rPr lang="es-ES" sz="3200">
                <a:solidFill>
                  <a:schemeClr val="accent2"/>
                </a:solidFill>
              </a:rPr>
              <a:t>Éx. 16: 22-27 NVI </a:t>
            </a:r>
            <a:endParaRPr lang="es-DO" sz="5400" dirty="0">
              <a:solidFill>
                <a:schemeClr val="accent2"/>
              </a:solidFill>
            </a:endParaRPr>
          </a:p>
        </p:txBody>
      </p:sp>
    </p:spTree>
    <p:extLst>
      <p:ext uri="{BB962C8B-B14F-4D97-AF65-F5344CB8AC3E}">
        <p14:creationId xmlns:p14="http://schemas.microsoft.com/office/powerpoint/2010/main" val="18040575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197</TotalTime>
  <Words>1630</Words>
  <Application>Microsoft Office PowerPoint</Application>
  <PresentationFormat>Panorámica</PresentationFormat>
  <Paragraphs>60</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Aptos</vt:lpstr>
      <vt:lpstr>Aptos Display</vt:lpstr>
      <vt:lpstr>Arial</vt:lpstr>
      <vt:lpstr>Bahnschrift SemiCondensed</vt:lpstr>
      <vt:lpstr>Browallia New</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10</cp:revision>
  <dcterms:created xsi:type="dcterms:W3CDTF">2025-06-28T11:27:27Z</dcterms:created>
  <dcterms:modified xsi:type="dcterms:W3CDTF">2025-08-09T02:52:57Z</dcterms:modified>
</cp:coreProperties>
</file>