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82" r:id="rId6"/>
    <p:sldId id="261" r:id="rId7"/>
    <p:sldId id="263" r:id="rId8"/>
    <p:sldId id="270" r:id="rId9"/>
    <p:sldId id="283" r:id="rId10"/>
    <p:sldId id="264" r:id="rId11"/>
    <p:sldId id="265" r:id="rId12"/>
    <p:sldId id="273" r:id="rId13"/>
    <p:sldId id="285" r:id="rId14"/>
    <p:sldId id="286" r:id="rId15"/>
    <p:sldId id="266" r:id="rId16"/>
    <p:sldId id="267" r:id="rId17"/>
    <p:sldId id="275" r:id="rId18"/>
    <p:sldId id="268" r:id="rId19"/>
    <p:sldId id="262" r:id="rId20"/>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ises Aguero" userId="6911e8fa5ae1fd38" providerId="LiveId" clId="{BC361D89-B76B-4F0E-A096-2CB909952330}"/>
    <pc:docChg chg="modSld">
      <pc:chgData name="Ulises Aguero" userId="6911e8fa5ae1fd38" providerId="LiveId" clId="{BC361D89-B76B-4F0E-A096-2CB909952330}" dt="2025-08-02T03:39:15.906" v="3" actId="207"/>
      <pc:docMkLst>
        <pc:docMk/>
      </pc:docMkLst>
      <pc:sldChg chg="modSp mod">
        <pc:chgData name="Ulises Aguero" userId="6911e8fa5ae1fd38" providerId="LiveId" clId="{BC361D89-B76B-4F0E-A096-2CB909952330}" dt="2025-08-02T03:39:15.906" v="3" actId="207"/>
        <pc:sldMkLst>
          <pc:docMk/>
          <pc:sldMk cId="726628206" sldId="270"/>
        </pc:sldMkLst>
        <pc:spChg chg="mod">
          <ac:chgData name="Ulises Aguero" userId="6911e8fa5ae1fd38" providerId="LiveId" clId="{BC361D89-B76B-4F0E-A096-2CB909952330}" dt="2025-08-02T03:39:15.906" v="3" actId="207"/>
          <ac:spMkLst>
            <pc:docMk/>
            <pc:sldMk cId="726628206" sldId="270"/>
            <ac:spMk id="4" creationId="{0CB03136-C223-9F59-EC78-4530967E4E40}"/>
          </ac:spMkLst>
        </pc:spChg>
      </pc:sldChg>
      <pc:sldChg chg="modSp mod">
        <pc:chgData name="Ulises Aguero" userId="6911e8fa5ae1fd38" providerId="LiveId" clId="{BC361D89-B76B-4F0E-A096-2CB909952330}" dt="2025-08-02T03:15:38.715" v="1" actId="20577"/>
        <pc:sldMkLst>
          <pc:docMk/>
          <pc:sldMk cId="3631394616" sldId="273"/>
        </pc:sldMkLst>
        <pc:spChg chg="mod">
          <ac:chgData name="Ulises Aguero" userId="6911e8fa5ae1fd38" providerId="LiveId" clId="{BC361D89-B76B-4F0E-A096-2CB909952330}" dt="2025-08-02T03:15:38.715" v="1" actId="20577"/>
          <ac:spMkLst>
            <pc:docMk/>
            <pc:sldMk cId="3631394616" sldId="273"/>
            <ac:spMk id="5" creationId="{ACA916C0-085F-51E1-2543-F61DF8B4723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29ED0-1963-497B-C18F-CA8026B8BED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04577E50-3830-7227-6273-1C70AF952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20554D95-4E07-C8E4-5D0E-B4D232B751F5}"/>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5" name="Marcador de pie de página 4">
            <a:extLst>
              <a:ext uri="{FF2B5EF4-FFF2-40B4-BE49-F238E27FC236}">
                <a16:creationId xmlns:a16="http://schemas.microsoft.com/office/drawing/2014/main" id="{DC6CA345-C0EF-2A5D-5989-851D915DD037}"/>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32EFB98-56AF-9DE8-6ED6-C4DB11AC0957}"/>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29022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816E4-8FAE-E36A-951A-18C45FDD52E2}"/>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46EE8A4C-224B-F100-AAA7-136F497352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51C22E1-36A0-D399-B16C-C675A9B91BA9}"/>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5" name="Marcador de pie de página 4">
            <a:extLst>
              <a:ext uri="{FF2B5EF4-FFF2-40B4-BE49-F238E27FC236}">
                <a16:creationId xmlns:a16="http://schemas.microsoft.com/office/drawing/2014/main" id="{9BB5613B-6249-1534-DB62-E9133BCCDBC9}"/>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9E65213-E80F-AA77-CE95-EEF9A234FECD}"/>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7983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B0C33EC-5DEA-8A89-E091-B4931FA7F0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8FDCED44-3E65-83B9-70A4-AABD7C926AD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70EA1374-BB85-17C0-4E12-7263D620712E}"/>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5" name="Marcador de pie de página 4">
            <a:extLst>
              <a:ext uri="{FF2B5EF4-FFF2-40B4-BE49-F238E27FC236}">
                <a16:creationId xmlns:a16="http://schemas.microsoft.com/office/drawing/2014/main" id="{0F63C46C-3CB0-CFF6-4E95-65F95D626953}"/>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0195234-A6B6-B071-55B0-76E8228D01D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60732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F394A1-2F42-5D55-81E2-A8CEC277E721}"/>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99CA4AA-DA2E-D9B2-2974-604F6F25BD2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5D15E52F-E007-236D-9F31-61C65BDDBCB1}"/>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5" name="Marcador de pie de página 4">
            <a:extLst>
              <a:ext uri="{FF2B5EF4-FFF2-40B4-BE49-F238E27FC236}">
                <a16:creationId xmlns:a16="http://schemas.microsoft.com/office/drawing/2014/main" id="{0EF7F073-8FEE-C968-B2A3-21318A528275}"/>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E89C7C5D-10C5-1788-9E09-7E36E5D5179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11593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BC7ED-3CB2-8659-1ED9-0D9F1C30EB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32D099F-B27C-3A35-958D-95E5A721AB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6BD12A-67B0-34E1-9B5F-4C2DA0C82606}"/>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5" name="Marcador de pie de página 4">
            <a:extLst>
              <a:ext uri="{FF2B5EF4-FFF2-40B4-BE49-F238E27FC236}">
                <a16:creationId xmlns:a16="http://schemas.microsoft.com/office/drawing/2014/main" id="{F4DF6EFC-A21D-A3E5-E234-A2EA9322F08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5000348-815B-F26F-42A8-898115B115E4}"/>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55804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A040D-0E06-E8D2-C428-08A9FBC9929A}"/>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17DB5283-25E3-62C1-EADF-9541D15183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A57BE6EB-E9E8-CFED-7F80-BA2DC7044E2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9347898E-E21C-EB60-49CF-8ABD3AF89067}"/>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6" name="Marcador de pie de página 5">
            <a:extLst>
              <a:ext uri="{FF2B5EF4-FFF2-40B4-BE49-F238E27FC236}">
                <a16:creationId xmlns:a16="http://schemas.microsoft.com/office/drawing/2014/main" id="{A102868A-76B2-4DE6-C807-BDEB9D3C1D5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568F9295-8AA9-2FFA-32A9-D6C1C03C517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39152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6DD13-6CC0-CC4A-E641-92173BBFD48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E01905F-5932-9873-2339-6AFBEB889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158640-B7A0-DA36-F39F-EC77205D01B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29B68DEF-F0DD-10CD-8AC1-FE6AE98A1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4525E27-5F29-FFA1-86D9-93F9293E4D9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6D73A387-0C56-69EA-F77B-DB408CD9D70A}"/>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8" name="Marcador de pie de página 7">
            <a:extLst>
              <a:ext uri="{FF2B5EF4-FFF2-40B4-BE49-F238E27FC236}">
                <a16:creationId xmlns:a16="http://schemas.microsoft.com/office/drawing/2014/main" id="{BD450510-44DC-906E-7D49-EBD03E1D7CDD}"/>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9C5CCAA9-5E9C-F4E0-BB63-00A32AF44B0C}"/>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022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65758-4671-7B29-8BC2-E71E90D8AF1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9639ADAB-9A2F-200C-585A-DDB370CD6077}"/>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4" name="Marcador de pie de página 3">
            <a:extLst>
              <a:ext uri="{FF2B5EF4-FFF2-40B4-BE49-F238E27FC236}">
                <a16:creationId xmlns:a16="http://schemas.microsoft.com/office/drawing/2014/main" id="{4BDEDC23-6132-D27E-F268-F37420D77E26}"/>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519543C1-4841-9FA6-4167-8B8434F867A1}"/>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69022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352F65F-43CD-7292-84C7-E00EF56A3503}"/>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3" name="Marcador de pie de página 2">
            <a:extLst>
              <a:ext uri="{FF2B5EF4-FFF2-40B4-BE49-F238E27FC236}">
                <a16:creationId xmlns:a16="http://schemas.microsoft.com/office/drawing/2014/main" id="{FB1945F5-7A96-A2A9-331D-B1C8B7D53BD0}"/>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F47EB328-D54E-8F49-6B5D-CE130694C84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19140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3A899-745C-639D-BB03-09A2D0CDE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7DC5BB6F-B950-DD0D-F247-62CA1DCA4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85279163-4ED1-7384-9EF8-6A11A6765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50788F-B395-12B1-E805-88779576992A}"/>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6" name="Marcador de pie de página 5">
            <a:extLst>
              <a:ext uri="{FF2B5EF4-FFF2-40B4-BE49-F238E27FC236}">
                <a16:creationId xmlns:a16="http://schemas.microsoft.com/office/drawing/2014/main" id="{1D1B3E14-B6B6-44D8-B091-6F6EE373A5D8}"/>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8632495-7954-B315-378F-179B13F5F642}"/>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01302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0FD88-E7A3-A5D7-8594-ACF18747DE6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55975256-E169-9212-B514-6EC1483E3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48D06D59-9A89-7FF7-BA2C-59C015276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DE2A-4949-8864-002C-32814D3EE258}"/>
              </a:ext>
            </a:extLst>
          </p:cNvPr>
          <p:cNvSpPr>
            <a:spLocks noGrp="1"/>
          </p:cNvSpPr>
          <p:nvPr>
            <p:ph type="dt" sz="half" idx="10"/>
          </p:nvPr>
        </p:nvSpPr>
        <p:spPr/>
        <p:txBody>
          <a:bodyPr/>
          <a:lstStyle/>
          <a:p>
            <a:fld id="{1D31DF11-D47D-4810-93E5-6E6F26962179}" type="datetimeFigureOut">
              <a:rPr lang="es-DO" smtClean="0"/>
              <a:t>1/8/2025</a:t>
            </a:fld>
            <a:endParaRPr lang="es-DO"/>
          </a:p>
        </p:txBody>
      </p:sp>
      <p:sp>
        <p:nvSpPr>
          <p:cNvPr id="6" name="Marcador de pie de página 5">
            <a:extLst>
              <a:ext uri="{FF2B5EF4-FFF2-40B4-BE49-F238E27FC236}">
                <a16:creationId xmlns:a16="http://schemas.microsoft.com/office/drawing/2014/main" id="{E70448B7-EC9E-8DDA-017C-B05C84A3E36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3532B2A3-1428-9BAE-EC98-7770E21E7DEA}"/>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6024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EA4403-138C-0BF5-D569-59325CF1D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1A6E25F-C869-37F6-10BA-4A858BE01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4B9A5F5-00A5-198C-BAED-279E32F18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31DF11-D47D-4810-93E5-6E6F26962179}" type="datetimeFigureOut">
              <a:rPr lang="es-DO" smtClean="0"/>
              <a:t>1/8/2025</a:t>
            </a:fld>
            <a:endParaRPr lang="es-DO"/>
          </a:p>
        </p:txBody>
      </p:sp>
      <p:sp>
        <p:nvSpPr>
          <p:cNvPr id="5" name="Marcador de pie de página 4">
            <a:extLst>
              <a:ext uri="{FF2B5EF4-FFF2-40B4-BE49-F238E27FC236}">
                <a16:creationId xmlns:a16="http://schemas.microsoft.com/office/drawing/2014/main" id="{08625F6A-B36F-174B-CED6-2DB54B5B2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DO"/>
          </a:p>
        </p:txBody>
      </p:sp>
      <p:sp>
        <p:nvSpPr>
          <p:cNvPr id="6" name="Marcador de número de diapositiva 5">
            <a:extLst>
              <a:ext uri="{FF2B5EF4-FFF2-40B4-BE49-F238E27FC236}">
                <a16:creationId xmlns:a16="http://schemas.microsoft.com/office/drawing/2014/main" id="{FA2AFEB5-0A71-F2A3-3990-973E3135AD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9E8964-CCA1-4D4A-A2D4-BA28D40B1953}" type="slidenum">
              <a:rPr lang="es-DO" smtClean="0"/>
              <a:t>‹Nº›</a:t>
            </a:fld>
            <a:endParaRPr lang="es-DO"/>
          </a:p>
        </p:txBody>
      </p:sp>
    </p:spTree>
    <p:extLst>
      <p:ext uri="{BB962C8B-B14F-4D97-AF65-F5344CB8AC3E}">
        <p14:creationId xmlns:p14="http://schemas.microsoft.com/office/powerpoint/2010/main" val="95705800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A2425A13-BAD8-257F-D1A0-078C89F382C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33F56B6-D52D-B56B-156E-47183439960D}"/>
              </a:ext>
            </a:extLst>
          </p:cNvPr>
          <p:cNvSpPr txBox="1"/>
          <p:nvPr/>
        </p:nvSpPr>
        <p:spPr>
          <a:xfrm>
            <a:off x="345057" y="336429"/>
            <a:ext cx="1475117" cy="369332"/>
          </a:xfrm>
          <a:prstGeom prst="rect">
            <a:avLst/>
          </a:prstGeom>
          <a:noFill/>
        </p:spPr>
        <p:txBody>
          <a:bodyPr wrap="square" rtlCol="0">
            <a:spAutoFit/>
          </a:bodyPr>
          <a:lstStyle/>
          <a:p>
            <a:r>
              <a:rPr lang="es-DO" dirty="0">
                <a:solidFill>
                  <a:schemeClr val="accent2"/>
                </a:solidFill>
                <a:latin typeface="Browallia New" panose="020B0502040204020203" pitchFamily="34" charset="-34"/>
                <a:cs typeface="Browallia New" panose="020B0502040204020203" pitchFamily="34" charset="-34"/>
              </a:rPr>
              <a:t>Lección 06</a:t>
            </a:r>
          </a:p>
        </p:txBody>
      </p:sp>
      <p:sp>
        <p:nvSpPr>
          <p:cNvPr id="5" name="CuadroTexto 4">
            <a:extLst>
              <a:ext uri="{FF2B5EF4-FFF2-40B4-BE49-F238E27FC236}">
                <a16:creationId xmlns:a16="http://schemas.microsoft.com/office/drawing/2014/main" id="{4AA9E68D-C083-3785-2307-69E4D703A53D}"/>
              </a:ext>
            </a:extLst>
          </p:cNvPr>
          <p:cNvSpPr txBox="1"/>
          <p:nvPr/>
        </p:nvSpPr>
        <p:spPr>
          <a:xfrm>
            <a:off x="431321" y="1940943"/>
            <a:ext cx="5796951" cy="523220"/>
          </a:xfrm>
          <a:prstGeom prst="rect">
            <a:avLst/>
          </a:prstGeom>
          <a:noFill/>
        </p:spPr>
        <p:txBody>
          <a:bodyPr wrap="square" rtlCol="0">
            <a:spAutoFit/>
          </a:bodyPr>
          <a:lstStyle/>
          <a:p>
            <a:pPr algn="ctr"/>
            <a:r>
              <a:rPr lang="es-ES" sz="2800">
                <a:solidFill>
                  <a:schemeClr val="accent4">
                    <a:lumMod val="50000"/>
                  </a:schemeClr>
                </a:solidFill>
                <a:latin typeface="Bahnschrift SemiCondensed" panose="020B0502040204020203" pitchFamily="34" charset="0"/>
              </a:rPr>
              <a:t>A TRAVÉS DEL MAR ROJO</a:t>
            </a:r>
            <a:endParaRPr lang="es-DO" sz="2800" dirty="0">
              <a:solidFill>
                <a:schemeClr val="accent4">
                  <a:lumMod val="50000"/>
                </a:schemeClr>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5350FB9A-696B-556F-1572-A83C04D6A11B}"/>
              </a:ext>
            </a:extLst>
          </p:cNvPr>
          <p:cNvSpPr txBox="1"/>
          <p:nvPr/>
        </p:nvSpPr>
        <p:spPr>
          <a:xfrm>
            <a:off x="345057" y="2674189"/>
            <a:ext cx="6021237" cy="3539430"/>
          </a:xfrm>
          <a:prstGeom prst="rect">
            <a:avLst/>
          </a:prstGeom>
          <a:noFill/>
        </p:spPr>
        <p:txBody>
          <a:bodyPr wrap="square" rtlCol="0">
            <a:spAutoFit/>
          </a:bodyPr>
          <a:lstStyle/>
          <a:p>
            <a:pPr algn="just"/>
            <a:r>
              <a:rPr lang="es-ES" sz="3200">
                <a:solidFill>
                  <a:schemeClr val="bg1"/>
                </a:solidFill>
                <a:latin typeface="Bahnschrift SemiCondensed" panose="020B0502040204020203" pitchFamily="34" charset="0"/>
              </a:rPr>
              <a:t>“Pero Moisés dijo al pueblo: ‘No teman. Manténganse tranquilos, y verán la salvación que el Señor les dará hoy. Porque esos egipcios que hoy ven, nunca más los verán. El Señor peleará por ustedes. Estén tranquilos’ ” (Éxo. 14:13, 14).</a:t>
            </a:r>
            <a:endParaRPr lang="es-DO" sz="32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92543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CF8FE-FCEF-4848-5C8B-7B001C89CB0B}"/>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1EACE559-55D4-DF76-397B-54B94A263BD4}"/>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9F6B649E-601D-6C27-0F18-CC0A1194270C}"/>
              </a:ext>
            </a:extLst>
          </p:cNvPr>
          <p:cNvSpPr txBox="1"/>
          <p:nvPr/>
        </p:nvSpPr>
        <p:spPr>
          <a:xfrm>
            <a:off x="3623094" y="25879"/>
            <a:ext cx="7755147"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Cuán interesante es la petición del faraón a los hebreos cuando les permitió ir a adorar: “Y bendíganme a mí”, o “rueguen a Dios por mí” (DHH). ¿Por qué pediría eso el rey de Egipto, un presunto “dios” en la Tierra y entre su pueblo? Parecía que había comprendido el poder del Dios de los hebreos y deseaba beneficiarse de él. Sin embargo, ¿cómo podía Dios bendecirlo mientras estaba sumido en la rebelión, la terquedad, el pecado y el orgullo? </a:t>
            </a:r>
            <a:endParaRPr lang="es-DO" sz="3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8E5F0C7-9090-9023-48D4-A2E33AF76162}"/>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domingo.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ACBADB8-7016-59E5-8E6B-790BBE322A2E}"/>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B</a:t>
            </a:r>
          </a:p>
        </p:txBody>
      </p:sp>
    </p:spTree>
    <p:extLst>
      <p:ext uri="{BB962C8B-B14F-4D97-AF65-F5344CB8AC3E}">
        <p14:creationId xmlns:p14="http://schemas.microsoft.com/office/powerpoint/2010/main" val="98284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A15F5-1272-0309-217E-3CB589CFB19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CD375DE-797E-A6CA-2E57-09C7968E938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D89683A-DAF3-786C-884A-72AD0A3C8DBD}"/>
              </a:ext>
            </a:extLst>
          </p:cNvPr>
          <p:cNvSpPr txBox="1"/>
          <p:nvPr/>
        </p:nvSpPr>
        <p:spPr>
          <a:xfrm>
            <a:off x="3657600" y="3010619"/>
            <a:ext cx="3183147" cy="2862322"/>
          </a:xfrm>
          <a:prstGeom prst="rect">
            <a:avLst/>
          </a:prstGeom>
          <a:noFill/>
        </p:spPr>
        <p:txBody>
          <a:bodyPr wrap="square" rtlCol="0">
            <a:spAutoFit/>
          </a:bodyPr>
          <a:lstStyle/>
          <a:p>
            <a:pPr algn="ctr"/>
            <a:r>
              <a:rPr lang="es-ES" sz="3600" dirty="0">
                <a:latin typeface="Bahnschrift SemiCondensed" panose="020B0502040204020203" pitchFamily="34" charset="0"/>
              </a:rPr>
              <a:t>¿Qué simbolizan la consagración del primogénito</a:t>
            </a:r>
          </a:p>
          <a:p>
            <a:pPr algn="ctr"/>
            <a:r>
              <a:rPr lang="es-ES" sz="3600" dirty="0">
                <a:latin typeface="Bahnschrift SemiCondensed" panose="020B0502040204020203" pitchFamily="34" charset="0"/>
              </a:rPr>
              <a:t> y el cruce del Mar Rojo?</a:t>
            </a:r>
            <a:endParaRPr lang="es-DO" sz="36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84D1010-1AE1-9C28-ECAA-7C6353B7A32A}"/>
              </a:ext>
            </a:extLst>
          </p:cNvPr>
          <p:cNvSpPr txBox="1"/>
          <p:nvPr/>
        </p:nvSpPr>
        <p:spPr>
          <a:xfrm>
            <a:off x="7625751" y="1224951"/>
            <a:ext cx="4209691" cy="4031873"/>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La consagración simboliza que todo pertenece a Dios y también la redención por la sangre de Cristo; y el cruce del mar la protección de Dios y un llamado a la fe.</a:t>
            </a:r>
          </a:p>
        </p:txBody>
      </p:sp>
      <p:sp>
        <p:nvSpPr>
          <p:cNvPr id="2" name="Diagrama de flujo: conector 1">
            <a:extLst>
              <a:ext uri="{FF2B5EF4-FFF2-40B4-BE49-F238E27FC236}">
                <a16:creationId xmlns:a16="http://schemas.microsoft.com/office/drawing/2014/main" id="{2F6EC1B3-7137-0AB5-F843-44365A082A1C}"/>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97B8CEE-7DC1-0A8C-2A10-6935622A41C6}"/>
              </a:ext>
            </a:extLst>
          </p:cNvPr>
          <p:cNvSpPr txBox="1"/>
          <p:nvPr/>
        </p:nvSpPr>
        <p:spPr>
          <a:xfrm>
            <a:off x="427006" y="265185"/>
            <a:ext cx="448574" cy="461665"/>
          </a:xfrm>
          <a:prstGeom prst="rect">
            <a:avLst/>
          </a:prstGeom>
          <a:noFill/>
        </p:spPr>
        <p:txBody>
          <a:bodyPr wrap="square" rtlCol="0">
            <a:spAutoFit/>
          </a:bodyPr>
          <a:lstStyle/>
          <a:p>
            <a:pPr algn="ctr"/>
            <a:r>
              <a:rPr lang="es-DO" sz="2400" dirty="0"/>
              <a:t>3</a:t>
            </a:r>
          </a:p>
        </p:txBody>
      </p:sp>
    </p:spTree>
    <p:extLst>
      <p:ext uri="{BB962C8B-B14F-4D97-AF65-F5344CB8AC3E}">
        <p14:creationId xmlns:p14="http://schemas.microsoft.com/office/powerpoint/2010/main" val="1095846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904F2-8518-9117-D228-F4D991B4FD86}"/>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1A794076-A0CC-0BBF-5B5F-485EA9AE333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2D8287C-6A98-2E5A-D2E3-19AFE85435FA}"/>
              </a:ext>
            </a:extLst>
          </p:cNvPr>
          <p:cNvSpPr txBox="1"/>
          <p:nvPr/>
        </p:nvSpPr>
        <p:spPr>
          <a:xfrm>
            <a:off x="3721768" y="128336"/>
            <a:ext cx="7716253"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11 Y cuando Jehová te haya metido en la tierra del cananeo, como te ha jurado a ti y a tus padres, y cuando te la hubiere dado, 12 </a:t>
            </a:r>
            <a:r>
              <a:rPr lang="es-ES" sz="3600" dirty="0">
                <a:solidFill>
                  <a:schemeClr val="accent6"/>
                </a:solidFill>
                <a:latin typeface="Bahnschrift SemiCondensed" panose="020B0502040204020203" pitchFamily="34" charset="0"/>
              </a:rPr>
              <a:t>dedicarás a Jehová todo aquel que abriere matriz</a:t>
            </a:r>
            <a:r>
              <a:rPr lang="es-ES" sz="3600" dirty="0">
                <a:solidFill>
                  <a:schemeClr val="bg1"/>
                </a:solidFill>
                <a:latin typeface="Bahnschrift SemiCondensed" panose="020B0502040204020203" pitchFamily="34" charset="0"/>
              </a:rPr>
              <a:t>, y asimismo </a:t>
            </a:r>
            <a:r>
              <a:rPr lang="es-ES" sz="3600" dirty="0">
                <a:solidFill>
                  <a:schemeClr val="accent6"/>
                </a:solidFill>
                <a:latin typeface="Bahnschrift SemiCondensed" panose="020B0502040204020203" pitchFamily="34" charset="0"/>
              </a:rPr>
              <a:t>todo primer nacido de tus animales</a:t>
            </a:r>
            <a:r>
              <a:rPr lang="es-ES" sz="3600" dirty="0">
                <a:solidFill>
                  <a:schemeClr val="bg1"/>
                </a:solidFill>
                <a:latin typeface="Bahnschrift SemiCondensed" panose="020B0502040204020203" pitchFamily="34" charset="0"/>
              </a:rPr>
              <a:t>; los machos serán de Jehová. 13 Mas todo </a:t>
            </a:r>
            <a:r>
              <a:rPr lang="es-ES" sz="3600" dirty="0">
                <a:solidFill>
                  <a:schemeClr val="accent6"/>
                </a:solidFill>
                <a:latin typeface="Bahnschrift SemiCondensed" panose="020B0502040204020203" pitchFamily="34" charset="0"/>
              </a:rPr>
              <a:t>primogénito</a:t>
            </a:r>
            <a:r>
              <a:rPr lang="es-ES" sz="3600" dirty="0">
                <a:solidFill>
                  <a:schemeClr val="bg1"/>
                </a:solidFill>
                <a:latin typeface="Bahnschrift SemiCondensed" panose="020B0502040204020203" pitchFamily="34" charset="0"/>
              </a:rPr>
              <a:t> de asno </a:t>
            </a:r>
            <a:r>
              <a:rPr lang="es-ES" sz="3600" dirty="0">
                <a:solidFill>
                  <a:schemeClr val="accent6"/>
                </a:solidFill>
                <a:latin typeface="Bahnschrift SemiCondensed" panose="020B0502040204020203" pitchFamily="34" charset="0"/>
              </a:rPr>
              <a:t>redimirás</a:t>
            </a:r>
            <a:r>
              <a:rPr lang="es-ES" sz="3600" dirty="0">
                <a:solidFill>
                  <a:schemeClr val="bg1"/>
                </a:solidFill>
                <a:latin typeface="Bahnschrift SemiCondensed" panose="020B0502040204020203" pitchFamily="34" charset="0"/>
              </a:rPr>
              <a:t> con un cordero; y si no lo redimieres, quebrarás su cerviz. También </a:t>
            </a:r>
            <a:r>
              <a:rPr lang="es-ES" sz="3600" dirty="0">
                <a:solidFill>
                  <a:schemeClr val="accent6"/>
                </a:solidFill>
                <a:latin typeface="Bahnschrift SemiCondensed" panose="020B0502040204020203" pitchFamily="34" charset="0"/>
              </a:rPr>
              <a:t>redimirás</a:t>
            </a:r>
            <a:r>
              <a:rPr lang="es-ES" sz="3600" dirty="0">
                <a:solidFill>
                  <a:schemeClr val="bg1"/>
                </a:solidFill>
                <a:latin typeface="Bahnschrift SemiCondensed" panose="020B0502040204020203" pitchFamily="34" charset="0"/>
              </a:rPr>
              <a:t> al </a:t>
            </a:r>
            <a:r>
              <a:rPr lang="es-ES" sz="3600" dirty="0">
                <a:solidFill>
                  <a:schemeClr val="accent6"/>
                </a:solidFill>
                <a:latin typeface="Bahnschrift SemiCondensed" panose="020B0502040204020203" pitchFamily="34" charset="0"/>
              </a:rPr>
              <a:t>primogénito</a:t>
            </a:r>
            <a:r>
              <a:rPr lang="es-ES" sz="3600" dirty="0">
                <a:solidFill>
                  <a:schemeClr val="bg1"/>
                </a:solidFill>
                <a:latin typeface="Bahnschrift SemiCondensed" panose="020B0502040204020203" pitchFamily="34" charset="0"/>
              </a:rPr>
              <a:t> de tus hijos. </a:t>
            </a:r>
            <a:endParaRPr lang="es-DO" sz="36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CA916C0-085F-51E1-2543-F61DF8B47233}"/>
              </a:ext>
            </a:extLst>
          </p:cNvPr>
          <p:cNvSpPr txBox="1"/>
          <p:nvPr/>
        </p:nvSpPr>
        <p:spPr>
          <a:xfrm>
            <a:off x="609600" y="1347536"/>
            <a:ext cx="2679032" cy="646331"/>
          </a:xfrm>
          <a:prstGeom prst="rect">
            <a:avLst/>
          </a:prstGeom>
          <a:noFill/>
        </p:spPr>
        <p:txBody>
          <a:bodyPr wrap="square" rtlCol="0">
            <a:spAutoFit/>
          </a:bodyPr>
          <a:lstStyle/>
          <a:p>
            <a:pPr algn="ctr"/>
            <a:r>
              <a:rPr lang="es-DO" sz="3600" dirty="0" err="1">
                <a:solidFill>
                  <a:schemeClr val="accent2"/>
                </a:solidFill>
              </a:rPr>
              <a:t>Éx</a:t>
            </a:r>
            <a:r>
              <a:rPr lang="es-DO" sz="3600" dirty="0">
                <a:solidFill>
                  <a:schemeClr val="accent2"/>
                </a:solidFill>
              </a:rPr>
              <a:t>. 13: 11-13 </a:t>
            </a:r>
          </a:p>
        </p:txBody>
      </p:sp>
    </p:spTree>
    <p:extLst>
      <p:ext uri="{BB962C8B-B14F-4D97-AF65-F5344CB8AC3E}">
        <p14:creationId xmlns:p14="http://schemas.microsoft.com/office/powerpoint/2010/main" val="3631394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77A1C-6FF9-7C2D-EBF0-857EFC9922C0}"/>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CC0CD5C7-575D-F522-8E3B-077F8424376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C26D4AE-8BA4-6BD3-6BDE-F05E01E4981A}"/>
              </a:ext>
            </a:extLst>
          </p:cNvPr>
          <p:cNvSpPr txBox="1"/>
          <p:nvPr/>
        </p:nvSpPr>
        <p:spPr>
          <a:xfrm>
            <a:off x="3721768" y="128336"/>
            <a:ext cx="7716253"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14 Y cuando mañana te pregunte tu hijo, diciendo: ¿Qué es esto?, le dirás: </a:t>
            </a:r>
            <a:r>
              <a:rPr lang="es-ES" sz="3600" dirty="0">
                <a:solidFill>
                  <a:schemeClr val="accent6"/>
                </a:solidFill>
                <a:latin typeface="Bahnschrift SemiCondensed" panose="020B0502040204020203" pitchFamily="34" charset="0"/>
              </a:rPr>
              <a:t>Jehová nos sacó con mano fuerte de Egipto</a:t>
            </a:r>
            <a:r>
              <a:rPr lang="es-ES" sz="3600" dirty="0">
                <a:solidFill>
                  <a:schemeClr val="bg1"/>
                </a:solidFill>
                <a:latin typeface="Bahnschrift SemiCondensed" panose="020B0502040204020203" pitchFamily="34" charset="0"/>
              </a:rPr>
              <a:t>, de casa de servidumbre; 15 y endureciéndose Faraón para no dejarnos ir, Jehová hizo morir en la tierra de Egipto a todo </a:t>
            </a:r>
            <a:r>
              <a:rPr lang="es-ES" sz="3600" dirty="0">
                <a:solidFill>
                  <a:schemeClr val="accent6"/>
                </a:solidFill>
                <a:latin typeface="Bahnschrift SemiCondensed" panose="020B0502040204020203" pitchFamily="34" charset="0"/>
              </a:rPr>
              <a:t>primogénito</a:t>
            </a:r>
            <a:r>
              <a:rPr lang="es-ES" sz="3600" dirty="0">
                <a:solidFill>
                  <a:schemeClr val="bg1"/>
                </a:solidFill>
                <a:latin typeface="Bahnschrift SemiCondensed" panose="020B0502040204020203" pitchFamily="34" charset="0"/>
              </a:rPr>
              <a:t>, desde el </a:t>
            </a:r>
            <a:r>
              <a:rPr lang="es-ES" sz="3600" dirty="0">
                <a:solidFill>
                  <a:schemeClr val="accent6"/>
                </a:solidFill>
                <a:latin typeface="Bahnschrift SemiCondensed" panose="020B0502040204020203" pitchFamily="34" charset="0"/>
              </a:rPr>
              <a:t>primogénito humano </a:t>
            </a:r>
            <a:r>
              <a:rPr lang="es-ES" sz="3600" dirty="0">
                <a:solidFill>
                  <a:schemeClr val="bg1"/>
                </a:solidFill>
                <a:latin typeface="Bahnschrift SemiCondensed" panose="020B0502040204020203" pitchFamily="34" charset="0"/>
              </a:rPr>
              <a:t>hasta el </a:t>
            </a:r>
            <a:r>
              <a:rPr lang="es-ES" sz="3600" dirty="0">
                <a:solidFill>
                  <a:schemeClr val="accent6"/>
                </a:solidFill>
                <a:latin typeface="Bahnschrift SemiCondensed" panose="020B0502040204020203" pitchFamily="34" charset="0"/>
              </a:rPr>
              <a:t>primogénito de la bestia</a:t>
            </a:r>
            <a:r>
              <a:rPr lang="es-ES" sz="3600" dirty="0">
                <a:solidFill>
                  <a:schemeClr val="bg1"/>
                </a:solidFill>
                <a:latin typeface="Bahnschrift SemiCondensed" panose="020B0502040204020203" pitchFamily="34" charset="0"/>
              </a:rPr>
              <a:t>; y por esta causa yo </a:t>
            </a:r>
            <a:r>
              <a:rPr lang="es-ES" sz="3600" dirty="0">
                <a:solidFill>
                  <a:schemeClr val="accent6"/>
                </a:solidFill>
                <a:latin typeface="Bahnschrift SemiCondensed" panose="020B0502040204020203" pitchFamily="34" charset="0"/>
              </a:rPr>
              <a:t>sacrifico para Jehová </a:t>
            </a:r>
            <a:r>
              <a:rPr lang="es-ES" sz="3600" dirty="0">
                <a:solidFill>
                  <a:schemeClr val="bg1"/>
                </a:solidFill>
                <a:latin typeface="Bahnschrift SemiCondensed" panose="020B0502040204020203" pitchFamily="34" charset="0"/>
              </a:rPr>
              <a:t>todo primogénito macho, y </a:t>
            </a:r>
            <a:r>
              <a:rPr lang="es-ES" sz="3600" dirty="0">
                <a:solidFill>
                  <a:schemeClr val="accent6"/>
                </a:solidFill>
                <a:latin typeface="Bahnschrift SemiCondensed" panose="020B0502040204020203" pitchFamily="34" charset="0"/>
              </a:rPr>
              <a:t>redimo</a:t>
            </a:r>
            <a:r>
              <a:rPr lang="es-ES" sz="3600" dirty="0">
                <a:solidFill>
                  <a:schemeClr val="bg1"/>
                </a:solidFill>
                <a:latin typeface="Bahnschrift SemiCondensed" panose="020B0502040204020203" pitchFamily="34" charset="0"/>
              </a:rPr>
              <a:t> al primogénito de mis hijos.</a:t>
            </a:r>
            <a:endParaRPr lang="es-DO" sz="36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16BDA825-43CB-191A-CEA1-165E8B35FD1B}"/>
              </a:ext>
            </a:extLst>
          </p:cNvPr>
          <p:cNvSpPr txBox="1"/>
          <p:nvPr/>
        </p:nvSpPr>
        <p:spPr>
          <a:xfrm>
            <a:off x="609600" y="1347536"/>
            <a:ext cx="2679032" cy="646331"/>
          </a:xfrm>
          <a:prstGeom prst="rect">
            <a:avLst/>
          </a:prstGeom>
          <a:noFill/>
        </p:spPr>
        <p:txBody>
          <a:bodyPr wrap="square" rtlCol="0">
            <a:spAutoFit/>
          </a:bodyPr>
          <a:lstStyle/>
          <a:p>
            <a:pPr algn="ctr"/>
            <a:r>
              <a:rPr lang="es-DO" sz="3600" dirty="0" err="1">
                <a:solidFill>
                  <a:schemeClr val="accent2"/>
                </a:solidFill>
              </a:rPr>
              <a:t>Éx</a:t>
            </a:r>
            <a:r>
              <a:rPr lang="es-DO" sz="3600" dirty="0">
                <a:solidFill>
                  <a:schemeClr val="accent2"/>
                </a:solidFill>
              </a:rPr>
              <a:t>. 13: 14-15 </a:t>
            </a:r>
          </a:p>
        </p:txBody>
      </p:sp>
    </p:spTree>
    <p:extLst>
      <p:ext uri="{BB962C8B-B14F-4D97-AF65-F5344CB8AC3E}">
        <p14:creationId xmlns:p14="http://schemas.microsoft.com/office/powerpoint/2010/main" val="1214713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21BBB-ED60-7B1C-85E8-E852658025F7}"/>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B0BED1A5-CBD6-6F73-0930-EDC01576E65C}"/>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F2E6516-DCB0-FAB7-300D-D993475F3D9F}"/>
              </a:ext>
            </a:extLst>
          </p:cNvPr>
          <p:cNvSpPr txBox="1"/>
          <p:nvPr/>
        </p:nvSpPr>
        <p:spPr>
          <a:xfrm>
            <a:off x="3721768" y="128336"/>
            <a:ext cx="7716253" cy="6017032"/>
          </a:xfrm>
          <a:prstGeom prst="rect">
            <a:avLst/>
          </a:prstGeom>
          <a:noFill/>
        </p:spPr>
        <p:txBody>
          <a:bodyPr wrap="square" rtlCol="0">
            <a:spAutoFit/>
          </a:bodyPr>
          <a:lstStyle/>
          <a:p>
            <a:pPr algn="ctr"/>
            <a:r>
              <a:rPr lang="es-ES" sz="3500" dirty="0">
                <a:solidFill>
                  <a:schemeClr val="bg1"/>
                </a:solidFill>
                <a:latin typeface="Bahnschrift SemiCondensed" panose="020B0502040204020203" pitchFamily="34" charset="0"/>
              </a:rPr>
              <a:t>13 Y Moisés dijo al pueblo: No temáis; estad firmes, y </a:t>
            </a:r>
            <a:r>
              <a:rPr lang="es-ES" sz="3500" dirty="0">
                <a:solidFill>
                  <a:schemeClr val="accent6"/>
                </a:solidFill>
                <a:latin typeface="Bahnschrift SemiCondensed" panose="020B0502040204020203" pitchFamily="34" charset="0"/>
              </a:rPr>
              <a:t>ved la salvación </a:t>
            </a:r>
            <a:r>
              <a:rPr lang="es-ES" sz="3500" dirty="0">
                <a:solidFill>
                  <a:schemeClr val="bg1"/>
                </a:solidFill>
                <a:latin typeface="Bahnschrift SemiCondensed" panose="020B0502040204020203" pitchFamily="34" charset="0"/>
              </a:rPr>
              <a:t>que Jehová hará hoy con vosotros; porque los egipcios que hoy habéis visto, nunca más para siempre los veréis. 14 </a:t>
            </a:r>
            <a:r>
              <a:rPr lang="es-ES" sz="3500" dirty="0">
                <a:solidFill>
                  <a:schemeClr val="accent6"/>
                </a:solidFill>
                <a:latin typeface="Bahnschrift SemiCondensed" panose="020B0502040204020203" pitchFamily="34" charset="0"/>
              </a:rPr>
              <a:t>Jehová peleará por vosotros</a:t>
            </a:r>
            <a:r>
              <a:rPr lang="es-ES" sz="3500" dirty="0">
                <a:solidFill>
                  <a:schemeClr val="bg1"/>
                </a:solidFill>
                <a:latin typeface="Bahnschrift SemiCondensed" panose="020B0502040204020203" pitchFamily="34" charset="0"/>
              </a:rPr>
              <a:t>, y vosotros estaréis tranquilos.</a:t>
            </a:r>
          </a:p>
          <a:p>
            <a:pPr algn="ctr"/>
            <a:r>
              <a:rPr lang="es-ES" sz="3500" dirty="0">
                <a:solidFill>
                  <a:schemeClr val="bg1"/>
                </a:solidFill>
                <a:latin typeface="Bahnschrift SemiCondensed" panose="020B0502040204020203" pitchFamily="34" charset="0"/>
              </a:rPr>
              <a:t>25 y quitó las ruedas de sus carros, y los trastornó gravemente. Entonces los egipcios dijeron: Huyamos de delante de Israel, porque </a:t>
            </a:r>
            <a:r>
              <a:rPr lang="es-ES" sz="3500" dirty="0">
                <a:solidFill>
                  <a:schemeClr val="accent6"/>
                </a:solidFill>
                <a:latin typeface="Bahnschrift SemiCondensed" panose="020B0502040204020203" pitchFamily="34" charset="0"/>
              </a:rPr>
              <a:t>Jehová pelea por ellos </a:t>
            </a:r>
            <a:r>
              <a:rPr lang="es-ES" sz="3500" dirty="0">
                <a:solidFill>
                  <a:schemeClr val="bg1"/>
                </a:solidFill>
                <a:latin typeface="Bahnschrift SemiCondensed" panose="020B0502040204020203" pitchFamily="34" charset="0"/>
              </a:rPr>
              <a:t>contra los egipcios.</a:t>
            </a:r>
            <a:endParaRPr lang="es-DO" sz="35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110DBE29-DB30-E713-AF0F-9736CC4DFBF8}"/>
              </a:ext>
            </a:extLst>
          </p:cNvPr>
          <p:cNvSpPr txBox="1"/>
          <p:nvPr/>
        </p:nvSpPr>
        <p:spPr>
          <a:xfrm>
            <a:off x="609600" y="1347536"/>
            <a:ext cx="2679032" cy="1200329"/>
          </a:xfrm>
          <a:prstGeom prst="rect">
            <a:avLst/>
          </a:prstGeom>
          <a:noFill/>
        </p:spPr>
        <p:txBody>
          <a:bodyPr wrap="square" rtlCol="0">
            <a:spAutoFit/>
          </a:bodyPr>
          <a:lstStyle/>
          <a:p>
            <a:pPr algn="ctr"/>
            <a:r>
              <a:rPr lang="es-DO" sz="3600">
                <a:solidFill>
                  <a:schemeClr val="accent2"/>
                </a:solidFill>
              </a:rPr>
              <a:t>Éx. 14: 13-14, 25 </a:t>
            </a:r>
            <a:endParaRPr lang="es-DO" sz="3600" dirty="0">
              <a:solidFill>
                <a:schemeClr val="accent2"/>
              </a:solidFill>
            </a:endParaRPr>
          </a:p>
        </p:txBody>
      </p:sp>
    </p:spTree>
    <p:extLst>
      <p:ext uri="{BB962C8B-B14F-4D97-AF65-F5344CB8AC3E}">
        <p14:creationId xmlns:p14="http://schemas.microsoft.com/office/powerpoint/2010/main" val="4233637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9E63-543F-9DDD-AB9A-23F9CF66BAF1}"/>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983B2630-1D99-AE10-3D20-E7B069F9827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E0C236C7-D203-7559-F66E-C9962E98EB71}"/>
              </a:ext>
            </a:extLst>
          </p:cNvPr>
          <p:cNvSpPr txBox="1"/>
          <p:nvPr/>
        </p:nvSpPr>
        <p:spPr>
          <a:xfrm>
            <a:off x="3648973" y="163901"/>
            <a:ext cx="7755147" cy="6001643"/>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Los israelitas estaban geográficamente acorralados. Ante ellos estaba el Mar Rojo, a un lado había montañas, y detrás de ellos estaba el poderoso y bien entrenado ejército del faraón. El pueblo estaba aterrorizado. No es de extrañar que Dios los animara por medio de Moisés. Mantener la calma y esperar la intervención de Dios no es natural para nosotros. Queremos luchar cuando más bien deberíamos esperar la intervención de Dios, guardar silencio, y avanzar por su gracia y su poder. </a:t>
            </a:r>
            <a:endParaRPr lang="es-DO" sz="32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ECC64FF-9F97-F246-BECE-3E426A2E17E9}"/>
              </a:ext>
            </a:extLst>
          </p:cNvPr>
          <p:cNvSpPr txBox="1"/>
          <p:nvPr/>
        </p:nvSpPr>
        <p:spPr>
          <a:xfrm>
            <a:off x="577970" y="1337095"/>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Material para el maestro.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2B8F806-0A66-D022-419B-8EB7D8350231}"/>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C</a:t>
            </a:r>
          </a:p>
        </p:txBody>
      </p:sp>
    </p:spTree>
    <p:extLst>
      <p:ext uri="{BB962C8B-B14F-4D97-AF65-F5344CB8AC3E}">
        <p14:creationId xmlns:p14="http://schemas.microsoft.com/office/powerpoint/2010/main" val="3869329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3FD0D-36F5-5369-D34D-E33B29559E2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CDC4F843-AF02-D0F4-9787-81E9EB9E079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64D5FA6-2BDE-EFC0-ACF8-DE25B400E98B}"/>
              </a:ext>
            </a:extLst>
          </p:cNvPr>
          <p:cNvSpPr txBox="1"/>
          <p:nvPr/>
        </p:nvSpPr>
        <p:spPr>
          <a:xfrm>
            <a:off x="3657600" y="2958861"/>
            <a:ext cx="3183147" cy="2554545"/>
          </a:xfrm>
          <a:prstGeom prst="rect">
            <a:avLst/>
          </a:prstGeom>
          <a:noFill/>
        </p:spPr>
        <p:txBody>
          <a:bodyPr wrap="square" rtlCol="0">
            <a:spAutoFit/>
          </a:bodyPr>
          <a:lstStyle/>
          <a:p>
            <a:pPr algn="ctr"/>
            <a:r>
              <a:rPr lang="es-ES" sz="3200">
                <a:latin typeface="Bahnschrift SemiCondensed" panose="020B0502040204020203" pitchFamily="34" charset="0"/>
              </a:rPr>
              <a:t>¿Qué significado tiene el </a:t>
            </a:r>
          </a:p>
          <a:p>
            <a:pPr algn="ctr"/>
            <a:r>
              <a:rPr lang="es-ES" sz="3200">
                <a:latin typeface="Bahnschrift SemiCondensed" panose="020B0502040204020203" pitchFamily="34" charset="0"/>
              </a:rPr>
              <a:t>"cántico de Moisés y del Cordero"</a:t>
            </a:r>
          </a:p>
          <a:p>
            <a:pPr algn="ctr"/>
            <a:r>
              <a:rPr lang="es-ES" sz="3200">
                <a:latin typeface="Bahnschrift SemiCondensed" panose="020B0502040204020203" pitchFamily="34" charset="0"/>
              </a:rPr>
              <a:t> para el futuro?</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875C795A-DC3F-85F8-95E2-E44AEE02ADBB}"/>
              </a:ext>
            </a:extLst>
          </p:cNvPr>
          <p:cNvSpPr txBox="1"/>
          <p:nvPr/>
        </p:nvSpPr>
        <p:spPr>
          <a:xfrm>
            <a:off x="7625751" y="1224951"/>
            <a:ext cx="4209691" cy="4031873"/>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Alaba a Dios</a:t>
            </a:r>
          </a:p>
          <a:p>
            <a:pPr algn="ctr"/>
            <a:r>
              <a:rPr lang="es-ES" sz="3200" dirty="0">
                <a:solidFill>
                  <a:schemeClr val="bg1"/>
                </a:solidFill>
                <a:latin typeface="Bahnschrift SemiCondensed" panose="020B0502040204020203" pitchFamily="34" charset="0"/>
              </a:rPr>
              <a:t> por sus grandes obras, juicios justos</a:t>
            </a:r>
          </a:p>
          <a:p>
            <a:pPr algn="ctr"/>
            <a:r>
              <a:rPr lang="es-ES" sz="3200" dirty="0">
                <a:solidFill>
                  <a:schemeClr val="bg1"/>
                </a:solidFill>
                <a:latin typeface="Bahnschrift SemiCondensed" panose="020B0502040204020203" pitchFamily="34" charset="0"/>
              </a:rPr>
              <a:t> y santidad, prediciendo que todas las naciones le adorarán cuando se manifieste su</a:t>
            </a:r>
          </a:p>
          <a:p>
            <a:pPr algn="ctr"/>
            <a:r>
              <a:rPr lang="es-ES" sz="3200" dirty="0">
                <a:solidFill>
                  <a:schemeClr val="bg1"/>
                </a:solidFill>
                <a:latin typeface="Bahnschrift SemiCondensed" panose="020B0502040204020203" pitchFamily="34" charset="0"/>
              </a:rPr>
              <a:t> justicia.</a:t>
            </a:r>
          </a:p>
        </p:txBody>
      </p:sp>
      <p:sp>
        <p:nvSpPr>
          <p:cNvPr id="2" name="Diagrama de flujo: conector 1">
            <a:extLst>
              <a:ext uri="{FF2B5EF4-FFF2-40B4-BE49-F238E27FC236}">
                <a16:creationId xmlns:a16="http://schemas.microsoft.com/office/drawing/2014/main" id="{39F90B44-C1FC-C75B-8515-0AA1472CDD2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FC5DA4B-8C4C-D55A-43EE-4429BFFCB5C3}"/>
              </a:ext>
            </a:extLst>
          </p:cNvPr>
          <p:cNvSpPr txBox="1"/>
          <p:nvPr/>
        </p:nvSpPr>
        <p:spPr>
          <a:xfrm>
            <a:off x="427006" y="265185"/>
            <a:ext cx="448574" cy="461665"/>
          </a:xfrm>
          <a:prstGeom prst="rect">
            <a:avLst/>
          </a:prstGeom>
          <a:noFill/>
        </p:spPr>
        <p:txBody>
          <a:bodyPr wrap="square" rtlCol="0">
            <a:spAutoFit/>
          </a:bodyPr>
          <a:lstStyle/>
          <a:p>
            <a:pPr algn="ctr"/>
            <a:r>
              <a:rPr lang="es-DO" sz="2400" dirty="0"/>
              <a:t>4</a:t>
            </a:r>
          </a:p>
        </p:txBody>
      </p:sp>
    </p:spTree>
    <p:extLst>
      <p:ext uri="{BB962C8B-B14F-4D97-AF65-F5344CB8AC3E}">
        <p14:creationId xmlns:p14="http://schemas.microsoft.com/office/powerpoint/2010/main" val="2157650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E2C8-A5AA-0B38-E58E-18C0E066A0CE}"/>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6FD5AE6D-E246-0D62-9FD4-D179968B03A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AE2C339-C374-D643-D989-9EBA8CE77731}"/>
              </a:ext>
            </a:extLst>
          </p:cNvPr>
          <p:cNvSpPr txBox="1"/>
          <p:nvPr/>
        </p:nvSpPr>
        <p:spPr>
          <a:xfrm>
            <a:off x="3721768" y="128336"/>
            <a:ext cx="7716253" cy="6093976"/>
          </a:xfrm>
          <a:prstGeom prst="rect">
            <a:avLst/>
          </a:prstGeom>
          <a:noFill/>
        </p:spPr>
        <p:txBody>
          <a:bodyPr wrap="square" rtlCol="0">
            <a:spAutoFit/>
          </a:bodyPr>
          <a:lstStyle/>
          <a:p>
            <a:pPr algn="ctr"/>
            <a:r>
              <a:rPr lang="es-ES" sz="3000" dirty="0">
                <a:solidFill>
                  <a:schemeClr val="bg1"/>
                </a:solidFill>
                <a:latin typeface="Bahnschrift SemiCondensed" panose="020B0502040204020203" pitchFamily="34" charset="0"/>
              </a:rPr>
              <a:t>2 Vi también como un mar de vidrio mezclado con fuego; y a los que habían alcanzado la victoria sobre la bestia y su imagen, y su marca y el número de su nombre, en pie sobre el mar de vidrio, con las arpas de Dios. 3 Y </a:t>
            </a:r>
            <a:r>
              <a:rPr lang="es-ES" sz="3000" dirty="0">
                <a:solidFill>
                  <a:schemeClr val="accent6"/>
                </a:solidFill>
                <a:latin typeface="Bahnschrift SemiCondensed" panose="020B0502040204020203" pitchFamily="34" charset="0"/>
              </a:rPr>
              <a:t>cantan el cántico de Moisés siervo de Dios, y el cántico del Cordero</a:t>
            </a:r>
            <a:r>
              <a:rPr lang="es-ES" sz="3000" dirty="0">
                <a:solidFill>
                  <a:schemeClr val="bg1"/>
                </a:solidFill>
                <a:latin typeface="Bahnschrift SemiCondensed" panose="020B0502040204020203" pitchFamily="34" charset="0"/>
              </a:rPr>
              <a:t>, diciendo: </a:t>
            </a:r>
            <a:r>
              <a:rPr lang="es-ES" sz="3000" dirty="0">
                <a:solidFill>
                  <a:schemeClr val="accent6"/>
                </a:solidFill>
                <a:latin typeface="Bahnschrift SemiCondensed" panose="020B0502040204020203" pitchFamily="34" charset="0"/>
              </a:rPr>
              <a:t>Grandes y maravillosas </a:t>
            </a:r>
            <a:r>
              <a:rPr lang="es-ES" sz="3000" dirty="0">
                <a:solidFill>
                  <a:schemeClr val="bg1"/>
                </a:solidFill>
                <a:latin typeface="Bahnschrift SemiCondensed" panose="020B0502040204020203" pitchFamily="34" charset="0"/>
              </a:rPr>
              <a:t>son tus obras, Señor Dios Todopoderoso; </a:t>
            </a:r>
            <a:r>
              <a:rPr lang="es-ES" sz="3000" dirty="0">
                <a:solidFill>
                  <a:schemeClr val="accent6"/>
                </a:solidFill>
                <a:latin typeface="Bahnschrift SemiCondensed" panose="020B0502040204020203" pitchFamily="34" charset="0"/>
              </a:rPr>
              <a:t>justos y verdaderos </a:t>
            </a:r>
            <a:r>
              <a:rPr lang="es-ES" sz="3000" dirty="0">
                <a:solidFill>
                  <a:schemeClr val="bg1"/>
                </a:solidFill>
                <a:latin typeface="Bahnschrift SemiCondensed" panose="020B0502040204020203" pitchFamily="34" charset="0"/>
              </a:rPr>
              <a:t>son tus caminos, Rey de los santos. 4 ¿</a:t>
            </a:r>
            <a:r>
              <a:rPr lang="es-ES" sz="3000" dirty="0">
                <a:solidFill>
                  <a:schemeClr val="accent6"/>
                </a:solidFill>
                <a:latin typeface="Bahnschrift SemiCondensed" panose="020B0502040204020203" pitchFamily="34" charset="0"/>
              </a:rPr>
              <a:t>Quién no te temerá,</a:t>
            </a:r>
            <a:r>
              <a:rPr lang="es-ES" sz="3000" dirty="0">
                <a:solidFill>
                  <a:schemeClr val="bg1"/>
                </a:solidFill>
                <a:latin typeface="Bahnschrift SemiCondensed" panose="020B0502040204020203" pitchFamily="34" charset="0"/>
              </a:rPr>
              <a:t> oh Señor, y </a:t>
            </a:r>
            <a:r>
              <a:rPr lang="es-ES" sz="3000" dirty="0">
                <a:solidFill>
                  <a:schemeClr val="accent6"/>
                </a:solidFill>
                <a:latin typeface="Bahnschrift SemiCondensed" panose="020B0502040204020203" pitchFamily="34" charset="0"/>
              </a:rPr>
              <a:t>glorificará tu nombre</a:t>
            </a:r>
            <a:r>
              <a:rPr lang="es-ES" sz="3000" dirty="0">
                <a:solidFill>
                  <a:schemeClr val="bg1"/>
                </a:solidFill>
                <a:latin typeface="Bahnschrift SemiCondensed" panose="020B0502040204020203" pitchFamily="34" charset="0"/>
              </a:rPr>
              <a:t>? pues solo tú eres santo; por lo cual todas las naciones vendrán y </a:t>
            </a:r>
            <a:r>
              <a:rPr lang="es-ES" sz="3000" dirty="0">
                <a:solidFill>
                  <a:schemeClr val="accent6"/>
                </a:solidFill>
                <a:latin typeface="Bahnschrift SemiCondensed" panose="020B0502040204020203" pitchFamily="34" charset="0"/>
              </a:rPr>
              <a:t>te adorarán</a:t>
            </a:r>
            <a:r>
              <a:rPr lang="es-ES" sz="3000" dirty="0">
                <a:solidFill>
                  <a:schemeClr val="bg1"/>
                </a:solidFill>
                <a:latin typeface="Bahnschrift SemiCondensed" panose="020B0502040204020203" pitchFamily="34" charset="0"/>
              </a:rPr>
              <a:t>, porque </a:t>
            </a:r>
            <a:r>
              <a:rPr lang="es-ES" sz="3000" dirty="0">
                <a:solidFill>
                  <a:schemeClr val="accent6"/>
                </a:solidFill>
                <a:latin typeface="Bahnschrift SemiCondensed" panose="020B0502040204020203" pitchFamily="34" charset="0"/>
              </a:rPr>
              <a:t>tus juicios se han manifestado</a:t>
            </a:r>
            <a:r>
              <a:rPr lang="es-ES" sz="3000" dirty="0">
                <a:solidFill>
                  <a:schemeClr val="bg1"/>
                </a:solidFill>
                <a:latin typeface="Bahnschrift SemiCondensed" panose="020B0502040204020203" pitchFamily="34" charset="0"/>
              </a:rPr>
              <a:t>.</a:t>
            </a:r>
            <a:endParaRPr lang="es-DO" sz="30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ED0F8E5-E711-31DA-E7E0-1A3BFC604764}"/>
              </a:ext>
            </a:extLst>
          </p:cNvPr>
          <p:cNvSpPr txBox="1"/>
          <p:nvPr/>
        </p:nvSpPr>
        <p:spPr>
          <a:xfrm>
            <a:off x="585536" y="1507958"/>
            <a:ext cx="2679032" cy="584775"/>
          </a:xfrm>
          <a:prstGeom prst="rect">
            <a:avLst/>
          </a:prstGeom>
          <a:noFill/>
        </p:spPr>
        <p:txBody>
          <a:bodyPr wrap="square" rtlCol="0">
            <a:spAutoFit/>
          </a:bodyPr>
          <a:lstStyle/>
          <a:p>
            <a:pPr algn="ctr"/>
            <a:r>
              <a:rPr lang="es-DO" sz="3200">
                <a:solidFill>
                  <a:schemeClr val="accent2"/>
                </a:solidFill>
              </a:rPr>
              <a:t>Ap. 15: 2-4 </a:t>
            </a:r>
            <a:endParaRPr lang="es-DO" sz="3200" dirty="0">
              <a:solidFill>
                <a:schemeClr val="accent2"/>
              </a:solidFill>
            </a:endParaRPr>
          </a:p>
        </p:txBody>
      </p:sp>
    </p:spTree>
    <p:extLst>
      <p:ext uri="{BB962C8B-B14F-4D97-AF65-F5344CB8AC3E}">
        <p14:creationId xmlns:p14="http://schemas.microsoft.com/office/powerpoint/2010/main" val="3587058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E20D2-E802-B5FB-632C-74A72BD10A6D}"/>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04AA6733-0F84-DC59-9021-2FCF8A867CE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406C93D-4886-33BB-7D8B-6AAF53984AFE}"/>
              </a:ext>
            </a:extLst>
          </p:cNvPr>
          <p:cNvSpPr txBox="1"/>
          <p:nvPr/>
        </p:nvSpPr>
        <p:spPr>
          <a:xfrm>
            <a:off x="3657600" y="253677"/>
            <a:ext cx="7755147" cy="5755422"/>
          </a:xfrm>
          <a:prstGeom prst="rect">
            <a:avLst/>
          </a:prstGeom>
          <a:noFill/>
        </p:spPr>
        <p:txBody>
          <a:bodyPr wrap="square" rtlCol="0">
            <a:spAutoFit/>
          </a:bodyPr>
          <a:lstStyle/>
          <a:p>
            <a:pPr algn="ctr"/>
            <a:r>
              <a:rPr lang="es-ES" sz="4600" dirty="0">
                <a:solidFill>
                  <a:schemeClr val="bg1"/>
                </a:solidFill>
                <a:latin typeface="Bahnschrift SemiCondensed" panose="020B0502040204020203" pitchFamily="34" charset="0"/>
              </a:rPr>
              <a:t>Cuando los juicios de Dios se hayan manifestado, especialmente los que tienen que ver con el mal y la opresión que durante milenios han quedado impunes, los redimidos de las naciones lo alabarán por esos juicios. </a:t>
            </a:r>
            <a:endParaRPr lang="es-DO" sz="4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FD55703C-8E9A-2BED-24A2-FFF699F940C2}"/>
              </a:ext>
            </a:extLst>
          </p:cNvPr>
          <p:cNvSpPr txBox="1"/>
          <p:nvPr/>
        </p:nvSpPr>
        <p:spPr>
          <a:xfrm>
            <a:off x="586597" y="1337095"/>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jueves.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1D12DEBA-6EC4-B752-9450-F278F6138CA5}"/>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D</a:t>
            </a:r>
          </a:p>
        </p:txBody>
      </p:sp>
    </p:spTree>
    <p:extLst>
      <p:ext uri="{BB962C8B-B14F-4D97-AF65-F5344CB8AC3E}">
        <p14:creationId xmlns:p14="http://schemas.microsoft.com/office/powerpoint/2010/main" val="1984868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4AA9E871-8B59-CB9B-6BF3-FB4B9579360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F2E648A-19D7-6C71-29F5-AE457DE155E7}"/>
              </a:ext>
            </a:extLst>
          </p:cNvPr>
          <p:cNvSpPr txBox="1"/>
          <p:nvPr/>
        </p:nvSpPr>
        <p:spPr>
          <a:xfrm>
            <a:off x="5762445" y="1121433"/>
            <a:ext cx="5788325" cy="3416320"/>
          </a:xfrm>
          <a:prstGeom prst="rect">
            <a:avLst/>
          </a:prstGeom>
          <a:noFill/>
        </p:spPr>
        <p:txBody>
          <a:bodyPr wrap="square" rtlCol="0">
            <a:spAutoFit/>
          </a:bodyPr>
          <a:lstStyle/>
          <a:p>
            <a:pPr algn="ctr"/>
            <a:r>
              <a:rPr lang="es-ES" sz="5400" dirty="0">
                <a:solidFill>
                  <a:srgbClr val="098D93"/>
                </a:solidFill>
                <a:latin typeface="Bahnschrift SemiCondensed" panose="020B0502040204020203" pitchFamily="34" charset="0"/>
              </a:rPr>
              <a:t>¿Quieres avanzar en tu vida por la gracia y el poder de Dios, con fe en Cristo?</a:t>
            </a:r>
            <a:endParaRPr lang="es-DO" sz="5400" dirty="0">
              <a:solidFill>
                <a:srgbClr val="098D93"/>
              </a:solidFill>
              <a:latin typeface="Bahnschrift SemiCondensed" panose="020B0502040204020203" pitchFamily="34" charset="0"/>
            </a:endParaRPr>
          </a:p>
        </p:txBody>
      </p:sp>
    </p:spTree>
    <p:extLst>
      <p:ext uri="{BB962C8B-B14F-4D97-AF65-F5344CB8AC3E}">
        <p14:creationId xmlns:p14="http://schemas.microsoft.com/office/powerpoint/2010/main" val="407562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1EC7FFDD-C2F8-7BBE-4777-A9ED21A74D5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890316AE-495C-D571-16A8-02E93AC5CA42}"/>
              </a:ext>
            </a:extLst>
          </p:cNvPr>
          <p:cNvSpPr txBox="1"/>
          <p:nvPr/>
        </p:nvSpPr>
        <p:spPr>
          <a:xfrm>
            <a:off x="1377350" y="3256472"/>
            <a:ext cx="9437299" cy="1015663"/>
          </a:xfrm>
          <a:prstGeom prst="rect">
            <a:avLst/>
          </a:prstGeom>
          <a:noFill/>
        </p:spPr>
        <p:txBody>
          <a:bodyPr wrap="square" rtlCol="0">
            <a:spAutoFit/>
          </a:bodyPr>
          <a:lstStyle/>
          <a:p>
            <a:pPr algn="ctr"/>
            <a:r>
              <a:rPr lang="es-ES" sz="6000">
                <a:solidFill>
                  <a:schemeClr val="bg1"/>
                </a:solidFill>
                <a:latin typeface="Bahnschrift SemiCondensed" panose="020B0502040204020203" pitchFamily="34" charset="0"/>
              </a:rPr>
              <a:t>El Señor nos salva</a:t>
            </a:r>
            <a:endParaRPr lang="es-DO" sz="6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24224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8BC5DAA1-B72F-4D30-82CF-2E506303B40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79844428-BB2E-C014-B130-21CECFA7E86F}"/>
              </a:ext>
            </a:extLst>
          </p:cNvPr>
          <p:cNvSpPr txBox="1"/>
          <p:nvPr/>
        </p:nvSpPr>
        <p:spPr>
          <a:xfrm>
            <a:off x="3631720" y="3312543"/>
            <a:ext cx="3183147" cy="2062103"/>
          </a:xfrm>
          <a:prstGeom prst="rect">
            <a:avLst/>
          </a:prstGeom>
          <a:noFill/>
        </p:spPr>
        <p:txBody>
          <a:bodyPr wrap="square" rtlCol="0">
            <a:spAutoFit/>
          </a:bodyPr>
          <a:lstStyle/>
          <a:p>
            <a:pPr algn="ctr"/>
            <a:r>
              <a:rPr lang="es-ES" sz="3200">
                <a:latin typeface="Bahnschrift SemiCondensed" panose="020B0502040204020203" pitchFamily="34" charset="0"/>
              </a:rPr>
              <a:t>¿Cuál es la importancia</a:t>
            </a:r>
          </a:p>
          <a:p>
            <a:pPr algn="ctr"/>
            <a:r>
              <a:rPr lang="es-ES" sz="3200">
                <a:latin typeface="Bahnschrift SemiCondensed" panose="020B0502040204020203" pitchFamily="34" charset="0"/>
              </a:rPr>
              <a:t> del Éxodo para el</a:t>
            </a:r>
          </a:p>
          <a:p>
            <a:pPr algn="ctr"/>
            <a:r>
              <a:rPr lang="es-ES" sz="3200">
                <a:latin typeface="Bahnschrift SemiCondensed" panose="020B0502040204020203" pitchFamily="34" charset="0"/>
              </a:rPr>
              <a:t> pueblo de Dios?</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A4F04D3-FE70-8A37-E094-89734EC7D0EC}"/>
              </a:ext>
            </a:extLst>
          </p:cNvPr>
          <p:cNvSpPr txBox="1"/>
          <p:nvPr/>
        </p:nvSpPr>
        <p:spPr>
          <a:xfrm>
            <a:off x="7617124" y="1166842"/>
            <a:ext cx="4209691" cy="4185761"/>
          </a:xfrm>
          <a:prstGeom prst="rect">
            <a:avLst/>
          </a:prstGeom>
          <a:noFill/>
        </p:spPr>
        <p:txBody>
          <a:bodyPr wrap="square" rtlCol="0">
            <a:spAutoFit/>
          </a:bodyPr>
          <a:lstStyle/>
          <a:p>
            <a:pPr algn="ctr"/>
            <a:r>
              <a:rPr lang="es-ES" sz="3800" dirty="0">
                <a:solidFill>
                  <a:schemeClr val="bg1"/>
                </a:solidFill>
                <a:latin typeface="Bahnschrift SemiCondensed" panose="020B0502040204020203" pitchFamily="34" charset="0"/>
              </a:rPr>
              <a:t> Es la experiencia</a:t>
            </a:r>
          </a:p>
          <a:p>
            <a:pPr algn="ctr"/>
            <a:r>
              <a:rPr lang="es-ES" sz="3800" dirty="0">
                <a:solidFill>
                  <a:schemeClr val="bg1"/>
                </a:solidFill>
                <a:latin typeface="Bahnschrift SemiCondensed" panose="020B0502040204020203" pitchFamily="34" charset="0"/>
              </a:rPr>
              <a:t> más dramática y gloriosa del Antiguo Testamento, modelo divino de liberación y símbolo de salvación</a:t>
            </a:r>
          </a:p>
          <a:p>
            <a:pPr algn="ctr"/>
            <a:r>
              <a:rPr lang="es-ES" sz="3800" dirty="0">
                <a:solidFill>
                  <a:schemeClr val="bg1"/>
                </a:solidFill>
                <a:latin typeface="Bahnschrift SemiCondensed" panose="020B0502040204020203" pitchFamily="34" charset="0"/>
              </a:rPr>
              <a:t> en Cristo.</a:t>
            </a:r>
          </a:p>
        </p:txBody>
      </p:sp>
      <p:sp>
        <p:nvSpPr>
          <p:cNvPr id="6" name="Diagrama de flujo: conector 5">
            <a:extLst>
              <a:ext uri="{FF2B5EF4-FFF2-40B4-BE49-F238E27FC236}">
                <a16:creationId xmlns:a16="http://schemas.microsoft.com/office/drawing/2014/main" id="{64122C08-ED6E-65CE-B828-358CCEED8DD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E921230A-8966-E16B-C0C8-7765B0CCE728}"/>
              </a:ext>
            </a:extLst>
          </p:cNvPr>
          <p:cNvSpPr txBox="1"/>
          <p:nvPr/>
        </p:nvSpPr>
        <p:spPr>
          <a:xfrm>
            <a:off x="396813" y="311352"/>
            <a:ext cx="508959" cy="369332"/>
          </a:xfrm>
          <a:prstGeom prst="rect">
            <a:avLst/>
          </a:prstGeom>
          <a:noFill/>
        </p:spPr>
        <p:txBody>
          <a:bodyPr wrap="square" rtlCol="0">
            <a:spAutoFit/>
          </a:bodyPr>
          <a:lstStyle/>
          <a:p>
            <a:pPr algn="ctr"/>
            <a:r>
              <a:rPr lang="es-DO" dirty="0"/>
              <a:t>1</a:t>
            </a:r>
          </a:p>
        </p:txBody>
      </p:sp>
    </p:spTree>
    <p:extLst>
      <p:ext uri="{BB962C8B-B14F-4D97-AF65-F5344CB8AC3E}">
        <p14:creationId xmlns:p14="http://schemas.microsoft.com/office/powerpoint/2010/main" val="284021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987A728D-ADB3-E964-567E-4551CA55382A}"/>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320C0FD2-C2C0-14AE-BD18-480B746C8884}"/>
              </a:ext>
            </a:extLst>
          </p:cNvPr>
          <p:cNvSpPr txBox="1"/>
          <p:nvPr/>
        </p:nvSpPr>
        <p:spPr>
          <a:xfrm>
            <a:off x="3481137" y="352926"/>
            <a:ext cx="7716253" cy="5632311"/>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1 Entonces cantó Moisés y los hijos de Israel este cántico a Jehová, y dijeron: Cantaré yo a Jehová, porque </a:t>
            </a:r>
            <a:r>
              <a:rPr lang="es-ES" sz="4000" dirty="0">
                <a:solidFill>
                  <a:schemeClr val="accent6"/>
                </a:solidFill>
                <a:latin typeface="Bahnschrift SemiCondensed" panose="020B0502040204020203" pitchFamily="34" charset="0"/>
              </a:rPr>
              <a:t>se ha magnificado grandemente</a:t>
            </a:r>
            <a:r>
              <a:rPr lang="es-ES" sz="4000" dirty="0">
                <a:solidFill>
                  <a:schemeClr val="bg1"/>
                </a:solidFill>
                <a:latin typeface="Bahnschrift SemiCondensed" panose="020B0502040204020203" pitchFamily="34" charset="0"/>
              </a:rPr>
              <a:t>; Ha echado en el mar al caballo y al jinete. 2 Jehová es mi fortaleza y mi cántico, Y </a:t>
            </a:r>
            <a:r>
              <a:rPr lang="es-ES" sz="4000" dirty="0">
                <a:solidFill>
                  <a:schemeClr val="accent6"/>
                </a:solidFill>
                <a:latin typeface="Bahnschrift SemiCondensed" panose="020B0502040204020203" pitchFamily="34" charset="0"/>
              </a:rPr>
              <a:t>ha sido mi salvación</a:t>
            </a:r>
            <a:r>
              <a:rPr lang="es-ES" sz="4000" dirty="0">
                <a:solidFill>
                  <a:schemeClr val="bg1"/>
                </a:solidFill>
                <a:latin typeface="Bahnschrift SemiCondensed" panose="020B0502040204020203" pitchFamily="34" charset="0"/>
              </a:rPr>
              <a:t>. Este es mi Dios, y lo alabaré; Dios de mi padre, y lo enalteceré.</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25F0765B-4B3A-D371-3D15-9A90044AEA28}"/>
              </a:ext>
            </a:extLst>
          </p:cNvPr>
          <p:cNvSpPr txBox="1"/>
          <p:nvPr/>
        </p:nvSpPr>
        <p:spPr>
          <a:xfrm>
            <a:off x="770021" y="1540042"/>
            <a:ext cx="2326105" cy="523220"/>
          </a:xfrm>
          <a:prstGeom prst="rect">
            <a:avLst/>
          </a:prstGeom>
          <a:noFill/>
        </p:spPr>
        <p:txBody>
          <a:bodyPr wrap="square" rtlCol="0">
            <a:spAutoFit/>
          </a:bodyPr>
          <a:lstStyle/>
          <a:p>
            <a:pPr algn="ctr"/>
            <a:r>
              <a:rPr lang="es-DO" sz="2800">
                <a:solidFill>
                  <a:schemeClr val="accent2"/>
                </a:solidFill>
              </a:rPr>
              <a:t>Éx. 15: 1-2 </a:t>
            </a:r>
            <a:endParaRPr lang="es-DO" sz="2800" dirty="0">
              <a:solidFill>
                <a:schemeClr val="accent2"/>
              </a:solidFill>
            </a:endParaRPr>
          </a:p>
        </p:txBody>
      </p:sp>
    </p:spTree>
    <p:extLst>
      <p:ext uri="{BB962C8B-B14F-4D97-AF65-F5344CB8AC3E}">
        <p14:creationId xmlns:p14="http://schemas.microsoft.com/office/powerpoint/2010/main" val="37762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84E783-94EC-58AD-9BA6-78B46436D55C}"/>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A3A4C9EF-EB0C-E1CA-F1BA-F27FF2C6646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B50BB73F-FC18-5F1E-55A6-7CE5C5C1732E}"/>
              </a:ext>
            </a:extLst>
          </p:cNvPr>
          <p:cNvSpPr txBox="1"/>
          <p:nvPr/>
        </p:nvSpPr>
        <p:spPr>
          <a:xfrm>
            <a:off x="3729789" y="160421"/>
            <a:ext cx="7716253"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17 Tú los introducirás y los plantarás </a:t>
            </a:r>
            <a:r>
              <a:rPr lang="es-ES" sz="3600" dirty="0">
                <a:solidFill>
                  <a:schemeClr val="accent6"/>
                </a:solidFill>
                <a:latin typeface="Bahnschrift SemiCondensed" panose="020B0502040204020203" pitchFamily="34" charset="0"/>
              </a:rPr>
              <a:t>en el monte de tu heredad</a:t>
            </a:r>
            <a:r>
              <a:rPr lang="es-ES" sz="3600" dirty="0">
                <a:solidFill>
                  <a:schemeClr val="bg1"/>
                </a:solidFill>
                <a:latin typeface="Bahnschrift SemiCondensed" panose="020B0502040204020203" pitchFamily="34" charset="0"/>
              </a:rPr>
              <a:t>, En el lugar de tu morada, que tú has preparado, oh Jehová, En </a:t>
            </a:r>
            <a:r>
              <a:rPr lang="es-ES" sz="3600" dirty="0">
                <a:solidFill>
                  <a:schemeClr val="accent6"/>
                </a:solidFill>
                <a:latin typeface="Bahnschrift SemiCondensed" panose="020B0502040204020203" pitchFamily="34" charset="0"/>
              </a:rPr>
              <a:t>el santuario </a:t>
            </a:r>
            <a:r>
              <a:rPr lang="es-ES" sz="3600" dirty="0">
                <a:solidFill>
                  <a:schemeClr val="bg1"/>
                </a:solidFill>
                <a:latin typeface="Bahnschrift SemiCondensed" panose="020B0502040204020203" pitchFamily="34" charset="0"/>
              </a:rPr>
              <a:t>que tus manos, oh Jehová, han afirmado. 18 Jehová reinará eternamente y para siempre. 19 Porque Faraón entró cabalgando con sus carros y su gente de a caballo en el mar, y </a:t>
            </a:r>
            <a:r>
              <a:rPr lang="es-ES" sz="3600" dirty="0">
                <a:solidFill>
                  <a:schemeClr val="accent6"/>
                </a:solidFill>
                <a:latin typeface="Bahnschrift SemiCondensed" panose="020B0502040204020203" pitchFamily="34" charset="0"/>
              </a:rPr>
              <a:t>Jehová hizo </a:t>
            </a:r>
            <a:r>
              <a:rPr lang="es-ES" sz="3600" dirty="0">
                <a:solidFill>
                  <a:schemeClr val="bg1"/>
                </a:solidFill>
                <a:latin typeface="Bahnschrift SemiCondensed" panose="020B0502040204020203" pitchFamily="34" charset="0"/>
              </a:rPr>
              <a:t>volver las aguas del mar sobre ellos; mas los hijos de Israel pasaron en seco por en medio del mar.</a:t>
            </a:r>
            <a:endParaRPr lang="es-DO" sz="3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0C53FD76-0CD8-0F09-D7C3-A653757B8F00}"/>
              </a:ext>
            </a:extLst>
          </p:cNvPr>
          <p:cNvSpPr txBox="1"/>
          <p:nvPr/>
        </p:nvSpPr>
        <p:spPr>
          <a:xfrm>
            <a:off x="545432" y="1572126"/>
            <a:ext cx="2831431" cy="523220"/>
          </a:xfrm>
          <a:prstGeom prst="rect">
            <a:avLst/>
          </a:prstGeom>
          <a:noFill/>
        </p:spPr>
        <p:txBody>
          <a:bodyPr wrap="square" rtlCol="0">
            <a:spAutoFit/>
          </a:bodyPr>
          <a:lstStyle/>
          <a:p>
            <a:pPr algn="ctr"/>
            <a:r>
              <a:rPr lang="es-DO" sz="2800">
                <a:solidFill>
                  <a:schemeClr val="accent2"/>
                </a:solidFill>
              </a:rPr>
              <a:t>Éx. 15: 17-19 </a:t>
            </a:r>
            <a:endParaRPr lang="es-DO" sz="2800" dirty="0">
              <a:solidFill>
                <a:schemeClr val="accent2"/>
              </a:solidFill>
            </a:endParaRPr>
          </a:p>
        </p:txBody>
      </p:sp>
    </p:spTree>
    <p:extLst>
      <p:ext uri="{BB962C8B-B14F-4D97-AF65-F5344CB8AC3E}">
        <p14:creationId xmlns:p14="http://schemas.microsoft.com/office/powerpoint/2010/main" val="388623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id="{1EB67562-EF47-B412-C4A2-BFB6E886B42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A10E3F5-07ED-A5D1-A70E-1579BE642D4D}"/>
              </a:ext>
            </a:extLst>
          </p:cNvPr>
          <p:cNvSpPr txBox="1"/>
          <p:nvPr/>
        </p:nvSpPr>
        <p:spPr>
          <a:xfrm>
            <a:off x="3648973" y="69011"/>
            <a:ext cx="7755147" cy="6247864"/>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Desde el punto de vista humano, los hijos de Israel se encontraban en una situación desesperada, de la que no podían librarse por sí mismos. Solo Dios podía salvarlos. Lo mismo ocurre con nosotros y el pecado: estamos en una situación desesperada. Necesitamos algo aún más dramático que el éxodo: la cruz de Cristo y lo que él hizo allí por nosotros. </a:t>
            </a:r>
            <a:endParaRPr lang="es-DO" sz="40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40BB6F0-0405-5908-BC50-E2DF3FAC329F}"/>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sábado.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900C6B34-E4FB-229F-0C67-06E0C666C25A}"/>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A</a:t>
            </a:r>
          </a:p>
        </p:txBody>
      </p:sp>
    </p:spTree>
    <p:extLst>
      <p:ext uri="{BB962C8B-B14F-4D97-AF65-F5344CB8AC3E}">
        <p14:creationId xmlns:p14="http://schemas.microsoft.com/office/powerpoint/2010/main" val="382987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47766-4EF6-3C63-C54B-8A6EA0CB8F55}"/>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88A42A8-2073-3F53-9B7B-5A888BEF2F6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DFE132A5-AE00-5B0A-134C-D68BBB08E604}"/>
              </a:ext>
            </a:extLst>
          </p:cNvPr>
          <p:cNvSpPr txBox="1"/>
          <p:nvPr/>
        </p:nvSpPr>
        <p:spPr>
          <a:xfrm>
            <a:off x="3657600" y="3010619"/>
            <a:ext cx="3183147" cy="2554545"/>
          </a:xfrm>
          <a:prstGeom prst="rect">
            <a:avLst/>
          </a:prstGeom>
          <a:noFill/>
        </p:spPr>
        <p:txBody>
          <a:bodyPr wrap="square" rtlCol="0">
            <a:spAutoFit/>
          </a:bodyPr>
          <a:lstStyle/>
          <a:p>
            <a:pPr algn="ctr"/>
            <a:r>
              <a:rPr lang="es-ES" sz="3200" dirty="0">
                <a:latin typeface="Bahnschrift SemiCondensed" panose="020B0502040204020203" pitchFamily="34" charset="0"/>
              </a:rPr>
              <a:t>¿Por qué el faraón permitió la salida de los hebreos</a:t>
            </a:r>
          </a:p>
          <a:p>
            <a:pPr algn="ctr"/>
            <a:r>
              <a:rPr lang="es-ES" sz="3200" dirty="0">
                <a:latin typeface="Bahnschrift SemiCondensed" panose="020B0502040204020203" pitchFamily="34" charset="0"/>
              </a:rPr>
              <a:t> y cuál fue su error?</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6A23330A-91C7-4C9F-157C-D0A5C63BFDCC}"/>
              </a:ext>
            </a:extLst>
          </p:cNvPr>
          <p:cNvSpPr txBox="1"/>
          <p:nvPr/>
        </p:nvSpPr>
        <p:spPr>
          <a:xfrm>
            <a:off x="7625751" y="1224951"/>
            <a:ext cx="4209691"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Permitió la salida por la derrota que sufrió</a:t>
            </a:r>
          </a:p>
          <a:p>
            <a:pPr algn="ctr"/>
            <a:r>
              <a:rPr lang="es-ES" sz="3600" dirty="0">
                <a:solidFill>
                  <a:schemeClr val="bg1"/>
                </a:solidFill>
                <a:latin typeface="Bahnschrift SemiCondensed" panose="020B0502040204020203" pitchFamily="34" charset="0"/>
              </a:rPr>
              <a:t> con las plagas, no por arrepentimiento genuino; su ceguera por el pecado lo llevó a perseguirlos nuevamente.</a:t>
            </a:r>
          </a:p>
        </p:txBody>
      </p:sp>
      <p:sp>
        <p:nvSpPr>
          <p:cNvPr id="2" name="Diagrama de flujo: conector 1">
            <a:extLst>
              <a:ext uri="{FF2B5EF4-FFF2-40B4-BE49-F238E27FC236}">
                <a16:creationId xmlns:a16="http://schemas.microsoft.com/office/drawing/2014/main" id="{D3DB29A6-AAF5-B6A6-DA88-7CA639FB1DB7}"/>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D39EC747-1868-FE3F-D0EA-F037ED0AB16B}"/>
              </a:ext>
            </a:extLst>
          </p:cNvPr>
          <p:cNvSpPr txBox="1"/>
          <p:nvPr/>
        </p:nvSpPr>
        <p:spPr>
          <a:xfrm>
            <a:off x="427006" y="265185"/>
            <a:ext cx="448574" cy="461665"/>
          </a:xfrm>
          <a:prstGeom prst="rect">
            <a:avLst/>
          </a:prstGeom>
          <a:noFill/>
        </p:spPr>
        <p:txBody>
          <a:bodyPr wrap="square" rtlCol="0">
            <a:spAutoFit/>
          </a:bodyPr>
          <a:lstStyle/>
          <a:p>
            <a:pPr algn="ctr"/>
            <a:r>
              <a:rPr lang="es-DO" sz="2400" dirty="0"/>
              <a:t>2</a:t>
            </a:r>
          </a:p>
        </p:txBody>
      </p:sp>
    </p:spTree>
    <p:extLst>
      <p:ext uri="{BB962C8B-B14F-4D97-AF65-F5344CB8AC3E}">
        <p14:creationId xmlns:p14="http://schemas.microsoft.com/office/powerpoint/2010/main" val="54929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F299E-6656-955D-3BF5-172C965512BC}"/>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0166FD41-D656-4921-AC07-0B66B2A059F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0CB03136-C223-9F59-EC78-4530967E4E40}"/>
              </a:ext>
            </a:extLst>
          </p:cNvPr>
          <p:cNvSpPr txBox="1"/>
          <p:nvPr/>
        </p:nvSpPr>
        <p:spPr>
          <a:xfrm>
            <a:off x="3433011" y="151179"/>
            <a:ext cx="7932821" cy="6124754"/>
          </a:xfrm>
          <a:prstGeom prst="rect">
            <a:avLst/>
          </a:prstGeom>
          <a:noFill/>
        </p:spPr>
        <p:txBody>
          <a:bodyPr wrap="square" rtlCol="0">
            <a:spAutoFit/>
          </a:bodyPr>
          <a:lstStyle/>
          <a:p>
            <a:pPr algn="ctr"/>
            <a:r>
              <a:rPr lang="es-ES" sz="2800" dirty="0">
                <a:solidFill>
                  <a:schemeClr val="bg1"/>
                </a:solidFill>
                <a:latin typeface="Bahnschrift SemiCondensed" panose="020B0502040204020203" pitchFamily="34" charset="0"/>
              </a:rPr>
              <a:t>31 E hizo llamar a Moisés y a Aarón de noche, y les dijo: </a:t>
            </a:r>
            <a:r>
              <a:rPr lang="es-ES" sz="2800" dirty="0">
                <a:solidFill>
                  <a:schemeClr val="accent6"/>
                </a:solidFill>
                <a:latin typeface="Bahnschrift SemiCondensed" panose="020B0502040204020203" pitchFamily="34" charset="0"/>
              </a:rPr>
              <a:t>Salid</a:t>
            </a:r>
            <a:r>
              <a:rPr lang="es-ES" sz="2800" dirty="0">
                <a:solidFill>
                  <a:schemeClr val="bg1"/>
                </a:solidFill>
                <a:latin typeface="Bahnschrift SemiCondensed" panose="020B0502040204020203" pitchFamily="34" charset="0"/>
              </a:rPr>
              <a:t> de en medio de mi pueblo vosotros y los hijos de Israel, e </a:t>
            </a:r>
            <a:r>
              <a:rPr lang="es-ES" sz="2800" dirty="0">
                <a:solidFill>
                  <a:schemeClr val="accent6"/>
                </a:solidFill>
                <a:latin typeface="Bahnschrift SemiCondensed" panose="020B0502040204020203" pitchFamily="34" charset="0"/>
              </a:rPr>
              <a:t>id, servid a Jehová</a:t>
            </a:r>
            <a:r>
              <a:rPr lang="es-ES" sz="2800" dirty="0">
                <a:solidFill>
                  <a:schemeClr val="bg1"/>
                </a:solidFill>
                <a:latin typeface="Bahnschrift SemiCondensed" panose="020B0502040204020203" pitchFamily="34" charset="0"/>
              </a:rPr>
              <a:t>, como habéis dicho. 32 Tomad también vuestras ovejas y vuestras vacas, como habéis dicho, e idos; y </a:t>
            </a:r>
            <a:r>
              <a:rPr lang="es-ES" sz="2800" dirty="0">
                <a:solidFill>
                  <a:schemeClr val="accent6"/>
                </a:solidFill>
                <a:latin typeface="Bahnschrift SemiCondensed" panose="020B0502040204020203" pitchFamily="34" charset="0"/>
              </a:rPr>
              <a:t>bendecidme también a mí. </a:t>
            </a:r>
            <a:r>
              <a:rPr lang="es-ES" sz="2800" dirty="0">
                <a:solidFill>
                  <a:schemeClr val="bg1"/>
                </a:solidFill>
                <a:latin typeface="Bahnschrift SemiCondensed" panose="020B0502040204020203" pitchFamily="34" charset="0"/>
              </a:rPr>
              <a:t>33 Y los egipcios apremiaban al pueblo, dándose prisa a </a:t>
            </a:r>
            <a:r>
              <a:rPr lang="es-ES" sz="2800" dirty="0">
                <a:solidFill>
                  <a:schemeClr val="accent6"/>
                </a:solidFill>
                <a:latin typeface="Bahnschrift SemiCondensed" panose="020B0502040204020203" pitchFamily="34" charset="0"/>
              </a:rPr>
              <a:t>echarlos de la tierra</a:t>
            </a:r>
            <a:r>
              <a:rPr lang="es-ES" sz="2800" dirty="0">
                <a:solidFill>
                  <a:schemeClr val="bg1"/>
                </a:solidFill>
                <a:latin typeface="Bahnschrift SemiCondensed" panose="020B0502040204020203" pitchFamily="34" charset="0"/>
              </a:rPr>
              <a:t>; porque decían: </a:t>
            </a:r>
            <a:r>
              <a:rPr lang="es-ES" sz="2800" dirty="0">
                <a:solidFill>
                  <a:schemeClr val="accent6"/>
                </a:solidFill>
                <a:latin typeface="Bahnschrift SemiCondensed" panose="020B0502040204020203" pitchFamily="34" charset="0"/>
              </a:rPr>
              <a:t>Todos somos muertos</a:t>
            </a:r>
            <a:r>
              <a:rPr lang="es-ES" sz="2800" dirty="0">
                <a:solidFill>
                  <a:schemeClr val="bg1"/>
                </a:solidFill>
                <a:latin typeface="Bahnschrift SemiCondensed" panose="020B0502040204020203" pitchFamily="34" charset="0"/>
              </a:rPr>
              <a:t>. 34 Y llevó el pueblo su masa antes que se leudase, sus masas envueltas en sus sábanas sobre sus hombros. 35 E hicieron los hijos de Israel conforme al mandamiento de Moisés, pidiendo de los egipcios alhajas de plata, y de oro, y vestidos. 36 Y </a:t>
            </a:r>
            <a:r>
              <a:rPr lang="es-ES" sz="2800" dirty="0">
                <a:solidFill>
                  <a:schemeClr val="accent6"/>
                </a:solidFill>
                <a:latin typeface="Bahnschrift SemiCondensed" panose="020B0502040204020203" pitchFamily="34" charset="0"/>
              </a:rPr>
              <a:t>Jehová dio gracia al pueblo</a:t>
            </a:r>
            <a:r>
              <a:rPr lang="es-ES" sz="2800" dirty="0">
                <a:solidFill>
                  <a:schemeClr val="bg1"/>
                </a:solidFill>
                <a:latin typeface="Bahnschrift SemiCondensed" panose="020B0502040204020203" pitchFamily="34" charset="0"/>
              </a:rPr>
              <a:t> delante de los egipcios, y </a:t>
            </a:r>
            <a:r>
              <a:rPr lang="es-ES" sz="2800" dirty="0">
                <a:solidFill>
                  <a:schemeClr val="accent6"/>
                </a:solidFill>
                <a:latin typeface="Bahnschrift SemiCondensed" panose="020B0502040204020203" pitchFamily="34" charset="0"/>
              </a:rPr>
              <a:t>les dieron cuanto pedían</a:t>
            </a:r>
            <a:r>
              <a:rPr lang="es-ES" sz="2800" dirty="0">
                <a:solidFill>
                  <a:schemeClr val="bg1"/>
                </a:solidFill>
                <a:latin typeface="Bahnschrift SemiCondensed" panose="020B0502040204020203" pitchFamily="34" charset="0"/>
              </a:rPr>
              <a:t>; así despojaron a los egipcios.</a:t>
            </a:r>
            <a:endParaRPr lang="es-DO" sz="28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7FCDA05-75A8-D815-9DB2-82E66108D024}"/>
              </a:ext>
            </a:extLst>
          </p:cNvPr>
          <p:cNvSpPr txBox="1"/>
          <p:nvPr/>
        </p:nvSpPr>
        <p:spPr>
          <a:xfrm>
            <a:off x="577516" y="1491916"/>
            <a:ext cx="2727157" cy="646331"/>
          </a:xfrm>
          <a:prstGeom prst="rect">
            <a:avLst/>
          </a:prstGeom>
          <a:noFill/>
        </p:spPr>
        <p:txBody>
          <a:bodyPr wrap="square" rtlCol="0">
            <a:spAutoFit/>
          </a:bodyPr>
          <a:lstStyle/>
          <a:p>
            <a:r>
              <a:rPr lang="es-DO" sz="3600">
                <a:solidFill>
                  <a:schemeClr val="accent2"/>
                </a:solidFill>
              </a:rPr>
              <a:t>Éx. 12: 31-36 </a:t>
            </a:r>
            <a:endParaRPr lang="es-DO" sz="3600" dirty="0">
              <a:solidFill>
                <a:schemeClr val="accent2"/>
              </a:solidFill>
            </a:endParaRPr>
          </a:p>
        </p:txBody>
      </p:sp>
    </p:spTree>
    <p:extLst>
      <p:ext uri="{BB962C8B-B14F-4D97-AF65-F5344CB8AC3E}">
        <p14:creationId xmlns:p14="http://schemas.microsoft.com/office/powerpoint/2010/main" val="726628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74B62-A17C-44D9-298D-4B50942BC7EB}"/>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3FE9026B-32C8-4A17-AA51-644AC2061ED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554C9653-E3E2-AF78-326B-78DC67E6F922}"/>
              </a:ext>
            </a:extLst>
          </p:cNvPr>
          <p:cNvSpPr txBox="1"/>
          <p:nvPr/>
        </p:nvSpPr>
        <p:spPr>
          <a:xfrm>
            <a:off x="3649579" y="128336"/>
            <a:ext cx="7716253" cy="6001643"/>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5 Y fue dado aviso al rey de Egipto, que el pueblo huía; y </a:t>
            </a:r>
            <a:r>
              <a:rPr lang="es-ES" sz="3200" dirty="0">
                <a:solidFill>
                  <a:schemeClr val="accent6"/>
                </a:solidFill>
                <a:latin typeface="Bahnschrift SemiCondensed" panose="020B0502040204020203" pitchFamily="34" charset="0"/>
              </a:rPr>
              <a:t>el corazón de Faraón y de sus siervos se volvió contra el pueblo</a:t>
            </a:r>
            <a:r>
              <a:rPr lang="es-ES" sz="3200" dirty="0">
                <a:solidFill>
                  <a:schemeClr val="bg1"/>
                </a:solidFill>
                <a:latin typeface="Bahnschrift SemiCondensed" panose="020B0502040204020203" pitchFamily="34" charset="0"/>
              </a:rPr>
              <a:t>, y dijeron: ¿</a:t>
            </a:r>
            <a:r>
              <a:rPr lang="es-ES" sz="3200" dirty="0">
                <a:solidFill>
                  <a:schemeClr val="accent6"/>
                </a:solidFill>
                <a:latin typeface="Bahnschrift SemiCondensed" panose="020B0502040204020203" pitchFamily="34" charset="0"/>
              </a:rPr>
              <a:t>Cómo</a:t>
            </a:r>
            <a:r>
              <a:rPr lang="es-ES" sz="3200" dirty="0">
                <a:solidFill>
                  <a:schemeClr val="bg1"/>
                </a:solidFill>
                <a:latin typeface="Bahnschrift SemiCondensed" panose="020B0502040204020203" pitchFamily="34" charset="0"/>
              </a:rPr>
              <a:t> hemos hecho esto de haber dejado ir a Israel, </a:t>
            </a:r>
            <a:r>
              <a:rPr lang="es-ES" sz="3200" dirty="0">
                <a:solidFill>
                  <a:schemeClr val="accent6"/>
                </a:solidFill>
                <a:latin typeface="Bahnschrift SemiCondensed" panose="020B0502040204020203" pitchFamily="34" charset="0"/>
              </a:rPr>
              <a:t>para que no nos sirva</a:t>
            </a:r>
            <a:r>
              <a:rPr lang="es-ES" sz="3200" dirty="0">
                <a:solidFill>
                  <a:schemeClr val="bg1"/>
                </a:solidFill>
                <a:latin typeface="Bahnschrift SemiCondensed" panose="020B0502040204020203" pitchFamily="34" charset="0"/>
              </a:rPr>
              <a:t>? 6 Y unció su carro, y tomó consigo su pueblo; 7 y tomó seiscientos carros escogidos, y todos los carros de Egipto, y los capitanes sobre ellos. 8 Y endureció Jehová el corazón de Faraón rey de Egipto, y él </a:t>
            </a:r>
            <a:r>
              <a:rPr lang="es-ES" sz="3200" dirty="0">
                <a:solidFill>
                  <a:schemeClr val="accent6"/>
                </a:solidFill>
                <a:latin typeface="Bahnschrift SemiCondensed" panose="020B0502040204020203" pitchFamily="34" charset="0"/>
              </a:rPr>
              <a:t>siguió a los hijos de Israel</a:t>
            </a:r>
            <a:r>
              <a:rPr lang="es-ES" sz="3200" dirty="0">
                <a:solidFill>
                  <a:schemeClr val="bg1"/>
                </a:solidFill>
                <a:latin typeface="Bahnschrift SemiCondensed" panose="020B0502040204020203" pitchFamily="34" charset="0"/>
              </a:rPr>
              <a:t>; pero los hijos de Israel habían salido con mano poderosa.</a:t>
            </a:r>
            <a:endParaRPr lang="es-DO" sz="32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DC71E6D-91BA-82A8-7425-9D6F2D00A1C3}"/>
              </a:ext>
            </a:extLst>
          </p:cNvPr>
          <p:cNvSpPr txBox="1"/>
          <p:nvPr/>
        </p:nvSpPr>
        <p:spPr>
          <a:xfrm>
            <a:off x="689811" y="1475874"/>
            <a:ext cx="2807368" cy="584775"/>
          </a:xfrm>
          <a:prstGeom prst="rect">
            <a:avLst/>
          </a:prstGeom>
          <a:noFill/>
        </p:spPr>
        <p:txBody>
          <a:bodyPr wrap="square" rtlCol="0">
            <a:spAutoFit/>
          </a:bodyPr>
          <a:lstStyle/>
          <a:p>
            <a:pPr algn="ctr"/>
            <a:r>
              <a:rPr lang="es-ES" sz="3200">
                <a:solidFill>
                  <a:schemeClr val="accent2"/>
                </a:solidFill>
              </a:rPr>
              <a:t>Ex. 14: 5-8 </a:t>
            </a:r>
            <a:endParaRPr lang="es-DO" sz="5400" dirty="0">
              <a:solidFill>
                <a:schemeClr val="accent2"/>
              </a:solidFill>
            </a:endParaRPr>
          </a:p>
        </p:txBody>
      </p:sp>
    </p:spTree>
    <p:extLst>
      <p:ext uri="{BB962C8B-B14F-4D97-AF65-F5344CB8AC3E}">
        <p14:creationId xmlns:p14="http://schemas.microsoft.com/office/powerpoint/2010/main" val="30046794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174</TotalTime>
  <Words>1458</Words>
  <Application>Microsoft Office PowerPoint</Application>
  <PresentationFormat>Panorámica</PresentationFormat>
  <Paragraphs>58</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Aptos</vt:lpstr>
      <vt:lpstr>Aptos Display</vt:lpstr>
      <vt:lpstr>Arial</vt:lpstr>
      <vt:lpstr>Bahnschrift SemiCondensed</vt:lpstr>
      <vt:lpstr>Browallia New</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Ulises Aguero</cp:lastModifiedBy>
  <cp:revision>9</cp:revision>
  <dcterms:created xsi:type="dcterms:W3CDTF">2025-06-28T11:27:27Z</dcterms:created>
  <dcterms:modified xsi:type="dcterms:W3CDTF">2025-08-02T03:39:18Z</dcterms:modified>
</cp:coreProperties>
</file>