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89" r:id="rId6"/>
    <p:sldId id="261" r:id="rId7"/>
    <p:sldId id="263" r:id="rId8"/>
    <p:sldId id="270" r:id="rId9"/>
    <p:sldId id="283" r:id="rId10"/>
    <p:sldId id="264" r:id="rId11"/>
    <p:sldId id="265" r:id="rId12"/>
    <p:sldId id="273" r:id="rId13"/>
    <p:sldId id="266" r:id="rId14"/>
    <p:sldId id="267" r:id="rId15"/>
    <p:sldId id="275" r:id="rId16"/>
    <p:sldId id="268" r:id="rId17"/>
    <p:sldId id="262" r:id="rId18"/>
  </p:sldIdLst>
  <p:sldSz cx="12192000" cy="6858000"/>
  <p:notesSz cx="6858000" cy="9144000"/>
  <p:photoAlbum/>
  <p:defaultText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8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78"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929ED0-1963-497B-C18F-CA8026B8BED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DO"/>
          </a:p>
        </p:txBody>
      </p:sp>
      <p:sp>
        <p:nvSpPr>
          <p:cNvPr id="3" name="Subtítulo 2">
            <a:extLst>
              <a:ext uri="{FF2B5EF4-FFF2-40B4-BE49-F238E27FC236}">
                <a16:creationId xmlns:a16="http://schemas.microsoft.com/office/drawing/2014/main" id="{04577E50-3830-7227-6273-1C70AF9523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DO"/>
          </a:p>
        </p:txBody>
      </p:sp>
      <p:sp>
        <p:nvSpPr>
          <p:cNvPr id="4" name="Marcador de fecha 3">
            <a:extLst>
              <a:ext uri="{FF2B5EF4-FFF2-40B4-BE49-F238E27FC236}">
                <a16:creationId xmlns:a16="http://schemas.microsoft.com/office/drawing/2014/main" id="{20554D95-4E07-C8E4-5D0E-B4D232B751F5}"/>
              </a:ext>
            </a:extLst>
          </p:cNvPr>
          <p:cNvSpPr>
            <a:spLocks noGrp="1"/>
          </p:cNvSpPr>
          <p:nvPr>
            <p:ph type="dt" sz="half" idx="10"/>
          </p:nvPr>
        </p:nvSpPr>
        <p:spPr/>
        <p:txBody>
          <a:bodyPr/>
          <a:lstStyle/>
          <a:p>
            <a:fld id="{1D31DF11-D47D-4810-93E5-6E6F26962179}" type="datetimeFigureOut">
              <a:rPr lang="es-DO" smtClean="0"/>
              <a:t>22/8/2025</a:t>
            </a:fld>
            <a:endParaRPr lang="es-DO"/>
          </a:p>
        </p:txBody>
      </p:sp>
      <p:sp>
        <p:nvSpPr>
          <p:cNvPr id="5" name="Marcador de pie de página 4">
            <a:extLst>
              <a:ext uri="{FF2B5EF4-FFF2-40B4-BE49-F238E27FC236}">
                <a16:creationId xmlns:a16="http://schemas.microsoft.com/office/drawing/2014/main" id="{DC6CA345-C0EF-2A5D-5989-851D915DD037}"/>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B32EFB98-56AF-9DE8-6ED6-C4DB11AC0957}"/>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4290220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9816E4-8FAE-E36A-951A-18C45FDD52E2}"/>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46EE8A4C-224B-F100-AAA7-136F4973524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651C22E1-36A0-D399-B16C-C675A9B91BA9}"/>
              </a:ext>
            </a:extLst>
          </p:cNvPr>
          <p:cNvSpPr>
            <a:spLocks noGrp="1"/>
          </p:cNvSpPr>
          <p:nvPr>
            <p:ph type="dt" sz="half" idx="10"/>
          </p:nvPr>
        </p:nvSpPr>
        <p:spPr/>
        <p:txBody>
          <a:bodyPr/>
          <a:lstStyle/>
          <a:p>
            <a:fld id="{1D31DF11-D47D-4810-93E5-6E6F26962179}" type="datetimeFigureOut">
              <a:rPr lang="es-DO" smtClean="0"/>
              <a:t>22/8/2025</a:t>
            </a:fld>
            <a:endParaRPr lang="es-DO"/>
          </a:p>
        </p:txBody>
      </p:sp>
      <p:sp>
        <p:nvSpPr>
          <p:cNvPr id="5" name="Marcador de pie de página 4">
            <a:extLst>
              <a:ext uri="{FF2B5EF4-FFF2-40B4-BE49-F238E27FC236}">
                <a16:creationId xmlns:a16="http://schemas.microsoft.com/office/drawing/2014/main" id="{9BB5613B-6249-1534-DB62-E9133BCCDBC9}"/>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79E65213-E80F-AA77-CE95-EEF9A234FECD}"/>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79834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B0C33EC-5DEA-8A89-E091-B4931FA7F0D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DO"/>
          </a:p>
        </p:txBody>
      </p:sp>
      <p:sp>
        <p:nvSpPr>
          <p:cNvPr id="3" name="Marcador de texto vertical 2">
            <a:extLst>
              <a:ext uri="{FF2B5EF4-FFF2-40B4-BE49-F238E27FC236}">
                <a16:creationId xmlns:a16="http://schemas.microsoft.com/office/drawing/2014/main" id="{8FDCED44-3E65-83B9-70A4-AABD7C926AD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70EA1374-BB85-17C0-4E12-7263D620712E}"/>
              </a:ext>
            </a:extLst>
          </p:cNvPr>
          <p:cNvSpPr>
            <a:spLocks noGrp="1"/>
          </p:cNvSpPr>
          <p:nvPr>
            <p:ph type="dt" sz="half" idx="10"/>
          </p:nvPr>
        </p:nvSpPr>
        <p:spPr/>
        <p:txBody>
          <a:bodyPr/>
          <a:lstStyle/>
          <a:p>
            <a:fld id="{1D31DF11-D47D-4810-93E5-6E6F26962179}" type="datetimeFigureOut">
              <a:rPr lang="es-DO" smtClean="0"/>
              <a:t>22/8/2025</a:t>
            </a:fld>
            <a:endParaRPr lang="es-DO"/>
          </a:p>
        </p:txBody>
      </p:sp>
      <p:sp>
        <p:nvSpPr>
          <p:cNvPr id="5" name="Marcador de pie de página 4">
            <a:extLst>
              <a:ext uri="{FF2B5EF4-FFF2-40B4-BE49-F238E27FC236}">
                <a16:creationId xmlns:a16="http://schemas.microsoft.com/office/drawing/2014/main" id="{0F63C46C-3CB0-CFF6-4E95-65F95D626953}"/>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60195234-A6B6-B071-55B0-76E8228D01DB}"/>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607329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F394A1-2F42-5D55-81E2-A8CEC277E721}"/>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499CA4AA-DA2E-D9B2-2974-604F6F25BD2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5D15E52F-E007-236D-9F31-61C65BDDBCB1}"/>
              </a:ext>
            </a:extLst>
          </p:cNvPr>
          <p:cNvSpPr>
            <a:spLocks noGrp="1"/>
          </p:cNvSpPr>
          <p:nvPr>
            <p:ph type="dt" sz="half" idx="10"/>
          </p:nvPr>
        </p:nvSpPr>
        <p:spPr/>
        <p:txBody>
          <a:bodyPr/>
          <a:lstStyle/>
          <a:p>
            <a:fld id="{1D31DF11-D47D-4810-93E5-6E6F26962179}" type="datetimeFigureOut">
              <a:rPr lang="es-DO" smtClean="0"/>
              <a:t>22/8/2025</a:t>
            </a:fld>
            <a:endParaRPr lang="es-DO"/>
          </a:p>
        </p:txBody>
      </p:sp>
      <p:sp>
        <p:nvSpPr>
          <p:cNvPr id="5" name="Marcador de pie de página 4">
            <a:extLst>
              <a:ext uri="{FF2B5EF4-FFF2-40B4-BE49-F238E27FC236}">
                <a16:creationId xmlns:a16="http://schemas.microsoft.com/office/drawing/2014/main" id="{0EF7F073-8FEE-C968-B2A3-21318A528275}"/>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E89C7C5D-10C5-1788-9E09-7E36E5D5179B}"/>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115935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BC7ED-3CB2-8659-1ED9-0D9F1C30EB02}"/>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A32D099F-B27C-3A35-958D-95E5A721AB0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56BD12A-67B0-34E1-9B5F-4C2DA0C82606}"/>
              </a:ext>
            </a:extLst>
          </p:cNvPr>
          <p:cNvSpPr>
            <a:spLocks noGrp="1"/>
          </p:cNvSpPr>
          <p:nvPr>
            <p:ph type="dt" sz="half" idx="10"/>
          </p:nvPr>
        </p:nvSpPr>
        <p:spPr/>
        <p:txBody>
          <a:bodyPr/>
          <a:lstStyle/>
          <a:p>
            <a:fld id="{1D31DF11-D47D-4810-93E5-6E6F26962179}" type="datetimeFigureOut">
              <a:rPr lang="es-DO" smtClean="0"/>
              <a:t>22/8/2025</a:t>
            </a:fld>
            <a:endParaRPr lang="es-DO"/>
          </a:p>
        </p:txBody>
      </p:sp>
      <p:sp>
        <p:nvSpPr>
          <p:cNvPr id="5" name="Marcador de pie de página 4">
            <a:extLst>
              <a:ext uri="{FF2B5EF4-FFF2-40B4-BE49-F238E27FC236}">
                <a16:creationId xmlns:a16="http://schemas.microsoft.com/office/drawing/2014/main" id="{F4DF6EFC-A21D-A3E5-E234-A2EA9322F08A}"/>
              </a:ext>
            </a:extLst>
          </p:cNvPr>
          <p:cNvSpPr>
            <a:spLocks noGrp="1"/>
          </p:cNvSpPr>
          <p:nvPr>
            <p:ph type="ftr" sz="quarter" idx="11"/>
          </p:nvPr>
        </p:nvSpPr>
        <p:spPr/>
        <p:txBody>
          <a:bodyPr/>
          <a:lstStyle/>
          <a:p>
            <a:endParaRPr lang="es-DO"/>
          </a:p>
        </p:txBody>
      </p:sp>
      <p:sp>
        <p:nvSpPr>
          <p:cNvPr id="6" name="Marcador de número de diapositiva 5">
            <a:extLst>
              <a:ext uri="{FF2B5EF4-FFF2-40B4-BE49-F238E27FC236}">
                <a16:creationId xmlns:a16="http://schemas.microsoft.com/office/drawing/2014/main" id="{B5000348-815B-F26F-42A8-898115B115E4}"/>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558048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DA040D-0E06-E8D2-C428-08A9FBC9929A}"/>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17DB5283-25E3-62C1-EADF-9541D151838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contenido 3">
            <a:extLst>
              <a:ext uri="{FF2B5EF4-FFF2-40B4-BE49-F238E27FC236}">
                <a16:creationId xmlns:a16="http://schemas.microsoft.com/office/drawing/2014/main" id="{A57BE6EB-E9E8-CFED-7F80-BA2DC7044E2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fecha 4">
            <a:extLst>
              <a:ext uri="{FF2B5EF4-FFF2-40B4-BE49-F238E27FC236}">
                <a16:creationId xmlns:a16="http://schemas.microsoft.com/office/drawing/2014/main" id="{9347898E-E21C-EB60-49CF-8ABD3AF89067}"/>
              </a:ext>
            </a:extLst>
          </p:cNvPr>
          <p:cNvSpPr>
            <a:spLocks noGrp="1"/>
          </p:cNvSpPr>
          <p:nvPr>
            <p:ph type="dt" sz="half" idx="10"/>
          </p:nvPr>
        </p:nvSpPr>
        <p:spPr/>
        <p:txBody>
          <a:bodyPr/>
          <a:lstStyle/>
          <a:p>
            <a:fld id="{1D31DF11-D47D-4810-93E5-6E6F26962179}" type="datetimeFigureOut">
              <a:rPr lang="es-DO" smtClean="0"/>
              <a:t>22/8/2025</a:t>
            </a:fld>
            <a:endParaRPr lang="es-DO"/>
          </a:p>
        </p:txBody>
      </p:sp>
      <p:sp>
        <p:nvSpPr>
          <p:cNvPr id="6" name="Marcador de pie de página 5">
            <a:extLst>
              <a:ext uri="{FF2B5EF4-FFF2-40B4-BE49-F238E27FC236}">
                <a16:creationId xmlns:a16="http://schemas.microsoft.com/office/drawing/2014/main" id="{A102868A-76B2-4DE6-C807-BDEB9D3C1D52}"/>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568F9295-8AA9-2FFA-32A9-D6C1C03C5179}"/>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2391527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96DD13-6CC0-CC4A-E641-92173BBFD48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AE01905F-5932-9873-2339-6AFBEB8893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F158640-B7A0-DA36-F39F-EC77205D01B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5" name="Marcador de texto 4">
            <a:extLst>
              <a:ext uri="{FF2B5EF4-FFF2-40B4-BE49-F238E27FC236}">
                <a16:creationId xmlns:a16="http://schemas.microsoft.com/office/drawing/2014/main" id="{29B68DEF-F0DD-10CD-8AC1-FE6AE98A12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4525E27-5F29-FFA1-86D9-93F9293E4D9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7" name="Marcador de fecha 6">
            <a:extLst>
              <a:ext uri="{FF2B5EF4-FFF2-40B4-BE49-F238E27FC236}">
                <a16:creationId xmlns:a16="http://schemas.microsoft.com/office/drawing/2014/main" id="{6D73A387-0C56-69EA-F77B-DB408CD9D70A}"/>
              </a:ext>
            </a:extLst>
          </p:cNvPr>
          <p:cNvSpPr>
            <a:spLocks noGrp="1"/>
          </p:cNvSpPr>
          <p:nvPr>
            <p:ph type="dt" sz="half" idx="10"/>
          </p:nvPr>
        </p:nvSpPr>
        <p:spPr/>
        <p:txBody>
          <a:bodyPr/>
          <a:lstStyle/>
          <a:p>
            <a:fld id="{1D31DF11-D47D-4810-93E5-6E6F26962179}" type="datetimeFigureOut">
              <a:rPr lang="es-DO" smtClean="0"/>
              <a:t>22/8/2025</a:t>
            </a:fld>
            <a:endParaRPr lang="es-DO"/>
          </a:p>
        </p:txBody>
      </p:sp>
      <p:sp>
        <p:nvSpPr>
          <p:cNvPr id="8" name="Marcador de pie de página 7">
            <a:extLst>
              <a:ext uri="{FF2B5EF4-FFF2-40B4-BE49-F238E27FC236}">
                <a16:creationId xmlns:a16="http://schemas.microsoft.com/office/drawing/2014/main" id="{BD450510-44DC-906E-7D49-EBD03E1D7CDD}"/>
              </a:ext>
            </a:extLst>
          </p:cNvPr>
          <p:cNvSpPr>
            <a:spLocks noGrp="1"/>
          </p:cNvSpPr>
          <p:nvPr>
            <p:ph type="ftr" sz="quarter" idx="11"/>
          </p:nvPr>
        </p:nvSpPr>
        <p:spPr/>
        <p:txBody>
          <a:bodyPr/>
          <a:lstStyle/>
          <a:p>
            <a:endParaRPr lang="es-DO"/>
          </a:p>
        </p:txBody>
      </p:sp>
      <p:sp>
        <p:nvSpPr>
          <p:cNvPr id="9" name="Marcador de número de diapositiva 8">
            <a:extLst>
              <a:ext uri="{FF2B5EF4-FFF2-40B4-BE49-F238E27FC236}">
                <a16:creationId xmlns:a16="http://schemas.microsoft.com/office/drawing/2014/main" id="{9C5CCAA9-5E9C-F4E0-BB63-00A32AF44B0C}"/>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40227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C65758-4671-7B29-8BC2-E71E90D8AF10}"/>
              </a:ext>
            </a:extLst>
          </p:cNvPr>
          <p:cNvSpPr>
            <a:spLocks noGrp="1"/>
          </p:cNvSpPr>
          <p:nvPr>
            <p:ph type="title"/>
          </p:nvPr>
        </p:nvSpPr>
        <p:spPr/>
        <p:txBody>
          <a:bodyPr/>
          <a:lstStyle/>
          <a:p>
            <a:r>
              <a:rPr lang="es-ES"/>
              <a:t>Haga clic para modificar el estilo de título del patrón</a:t>
            </a:r>
            <a:endParaRPr lang="es-DO"/>
          </a:p>
        </p:txBody>
      </p:sp>
      <p:sp>
        <p:nvSpPr>
          <p:cNvPr id="3" name="Marcador de fecha 2">
            <a:extLst>
              <a:ext uri="{FF2B5EF4-FFF2-40B4-BE49-F238E27FC236}">
                <a16:creationId xmlns:a16="http://schemas.microsoft.com/office/drawing/2014/main" id="{9639ADAB-9A2F-200C-585A-DDB370CD6077}"/>
              </a:ext>
            </a:extLst>
          </p:cNvPr>
          <p:cNvSpPr>
            <a:spLocks noGrp="1"/>
          </p:cNvSpPr>
          <p:nvPr>
            <p:ph type="dt" sz="half" idx="10"/>
          </p:nvPr>
        </p:nvSpPr>
        <p:spPr/>
        <p:txBody>
          <a:bodyPr/>
          <a:lstStyle/>
          <a:p>
            <a:fld id="{1D31DF11-D47D-4810-93E5-6E6F26962179}" type="datetimeFigureOut">
              <a:rPr lang="es-DO" smtClean="0"/>
              <a:t>22/8/2025</a:t>
            </a:fld>
            <a:endParaRPr lang="es-DO"/>
          </a:p>
        </p:txBody>
      </p:sp>
      <p:sp>
        <p:nvSpPr>
          <p:cNvPr id="4" name="Marcador de pie de página 3">
            <a:extLst>
              <a:ext uri="{FF2B5EF4-FFF2-40B4-BE49-F238E27FC236}">
                <a16:creationId xmlns:a16="http://schemas.microsoft.com/office/drawing/2014/main" id="{4BDEDC23-6132-D27E-F268-F37420D77E26}"/>
              </a:ext>
            </a:extLst>
          </p:cNvPr>
          <p:cNvSpPr>
            <a:spLocks noGrp="1"/>
          </p:cNvSpPr>
          <p:nvPr>
            <p:ph type="ftr" sz="quarter" idx="11"/>
          </p:nvPr>
        </p:nvSpPr>
        <p:spPr/>
        <p:txBody>
          <a:bodyPr/>
          <a:lstStyle/>
          <a:p>
            <a:endParaRPr lang="es-DO"/>
          </a:p>
        </p:txBody>
      </p:sp>
      <p:sp>
        <p:nvSpPr>
          <p:cNvPr id="5" name="Marcador de número de diapositiva 4">
            <a:extLst>
              <a:ext uri="{FF2B5EF4-FFF2-40B4-BE49-F238E27FC236}">
                <a16:creationId xmlns:a16="http://schemas.microsoft.com/office/drawing/2014/main" id="{519543C1-4841-9FA6-4167-8B8434F867A1}"/>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690224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352F65F-43CD-7292-84C7-E00EF56A3503}"/>
              </a:ext>
            </a:extLst>
          </p:cNvPr>
          <p:cNvSpPr>
            <a:spLocks noGrp="1"/>
          </p:cNvSpPr>
          <p:nvPr>
            <p:ph type="dt" sz="half" idx="10"/>
          </p:nvPr>
        </p:nvSpPr>
        <p:spPr/>
        <p:txBody>
          <a:bodyPr/>
          <a:lstStyle/>
          <a:p>
            <a:fld id="{1D31DF11-D47D-4810-93E5-6E6F26962179}" type="datetimeFigureOut">
              <a:rPr lang="es-DO" smtClean="0"/>
              <a:t>22/8/2025</a:t>
            </a:fld>
            <a:endParaRPr lang="es-DO"/>
          </a:p>
        </p:txBody>
      </p:sp>
      <p:sp>
        <p:nvSpPr>
          <p:cNvPr id="3" name="Marcador de pie de página 2">
            <a:extLst>
              <a:ext uri="{FF2B5EF4-FFF2-40B4-BE49-F238E27FC236}">
                <a16:creationId xmlns:a16="http://schemas.microsoft.com/office/drawing/2014/main" id="{FB1945F5-7A96-A2A9-331D-B1C8B7D53BD0}"/>
              </a:ext>
            </a:extLst>
          </p:cNvPr>
          <p:cNvSpPr>
            <a:spLocks noGrp="1"/>
          </p:cNvSpPr>
          <p:nvPr>
            <p:ph type="ftr" sz="quarter" idx="11"/>
          </p:nvPr>
        </p:nvSpPr>
        <p:spPr/>
        <p:txBody>
          <a:bodyPr/>
          <a:lstStyle/>
          <a:p>
            <a:endParaRPr lang="es-DO"/>
          </a:p>
        </p:txBody>
      </p:sp>
      <p:sp>
        <p:nvSpPr>
          <p:cNvPr id="4" name="Marcador de número de diapositiva 3">
            <a:extLst>
              <a:ext uri="{FF2B5EF4-FFF2-40B4-BE49-F238E27FC236}">
                <a16:creationId xmlns:a16="http://schemas.microsoft.com/office/drawing/2014/main" id="{F47EB328-D54E-8F49-6B5D-CE130694C849}"/>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191404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3A899-745C-639D-BB03-09A2D0CDE54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contenido 2">
            <a:extLst>
              <a:ext uri="{FF2B5EF4-FFF2-40B4-BE49-F238E27FC236}">
                <a16:creationId xmlns:a16="http://schemas.microsoft.com/office/drawing/2014/main" id="{7DC5BB6F-B950-DD0D-F247-62CA1DCA4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texto 3">
            <a:extLst>
              <a:ext uri="{FF2B5EF4-FFF2-40B4-BE49-F238E27FC236}">
                <a16:creationId xmlns:a16="http://schemas.microsoft.com/office/drawing/2014/main" id="{85279163-4ED1-7384-9EF8-6A11A6765C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850788F-B395-12B1-E805-88779576992A}"/>
              </a:ext>
            </a:extLst>
          </p:cNvPr>
          <p:cNvSpPr>
            <a:spLocks noGrp="1"/>
          </p:cNvSpPr>
          <p:nvPr>
            <p:ph type="dt" sz="half" idx="10"/>
          </p:nvPr>
        </p:nvSpPr>
        <p:spPr/>
        <p:txBody>
          <a:bodyPr/>
          <a:lstStyle/>
          <a:p>
            <a:fld id="{1D31DF11-D47D-4810-93E5-6E6F26962179}" type="datetimeFigureOut">
              <a:rPr lang="es-DO" smtClean="0"/>
              <a:t>22/8/2025</a:t>
            </a:fld>
            <a:endParaRPr lang="es-DO"/>
          </a:p>
        </p:txBody>
      </p:sp>
      <p:sp>
        <p:nvSpPr>
          <p:cNvPr id="6" name="Marcador de pie de página 5">
            <a:extLst>
              <a:ext uri="{FF2B5EF4-FFF2-40B4-BE49-F238E27FC236}">
                <a16:creationId xmlns:a16="http://schemas.microsoft.com/office/drawing/2014/main" id="{1D1B3E14-B6B6-44D8-B091-6F6EE373A5D8}"/>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68632495-7954-B315-378F-179B13F5F642}"/>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3013024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50FD88-E7A3-A5D7-8594-ACF18747DE6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DO"/>
          </a:p>
        </p:txBody>
      </p:sp>
      <p:sp>
        <p:nvSpPr>
          <p:cNvPr id="3" name="Marcador de posición de imagen 2">
            <a:extLst>
              <a:ext uri="{FF2B5EF4-FFF2-40B4-BE49-F238E27FC236}">
                <a16:creationId xmlns:a16="http://schemas.microsoft.com/office/drawing/2014/main" id="{55975256-E169-9212-B514-6EC1483E33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DO"/>
          </a:p>
        </p:txBody>
      </p:sp>
      <p:sp>
        <p:nvSpPr>
          <p:cNvPr id="4" name="Marcador de texto 3">
            <a:extLst>
              <a:ext uri="{FF2B5EF4-FFF2-40B4-BE49-F238E27FC236}">
                <a16:creationId xmlns:a16="http://schemas.microsoft.com/office/drawing/2014/main" id="{48D06D59-9A89-7FF7-BA2C-59C0152763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0BDE2A-4949-8864-002C-32814D3EE258}"/>
              </a:ext>
            </a:extLst>
          </p:cNvPr>
          <p:cNvSpPr>
            <a:spLocks noGrp="1"/>
          </p:cNvSpPr>
          <p:nvPr>
            <p:ph type="dt" sz="half" idx="10"/>
          </p:nvPr>
        </p:nvSpPr>
        <p:spPr/>
        <p:txBody>
          <a:bodyPr/>
          <a:lstStyle/>
          <a:p>
            <a:fld id="{1D31DF11-D47D-4810-93E5-6E6F26962179}" type="datetimeFigureOut">
              <a:rPr lang="es-DO" smtClean="0"/>
              <a:t>22/8/2025</a:t>
            </a:fld>
            <a:endParaRPr lang="es-DO"/>
          </a:p>
        </p:txBody>
      </p:sp>
      <p:sp>
        <p:nvSpPr>
          <p:cNvPr id="6" name="Marcador de pie de página 5">
            <a:extLst>
              <a:ext uri="{FF2B5EF4-FFF2-40B4-BE49-F238E27FC236}">
                <a16:creationId xmlns:a16="http://schemas.microsoft.com/office/drawing/2014/main" id="{E70448B7-EC9E-8DDA-017C-B05C84A3E36B}"/>
              </a:ext>
            </a:extLst>
          </p:cNvPr>
          <p:cNvSpPr>
            <a:spLocks noGrp="1"/>
          </p:cNvSpPr>
          <p:nvPr>
            <p:ph type="ftr" sz="quarter" idx="11"/>
          </p:nvPr>
        </p:nvSpPr>
        <p:spPr/>
        <p:txBody>
          <a:bodyPr/>
          <a:lstStyle/>
          <a:p>
            <a:endParaRPr lang="es-DO"/>
          </a:p>
        </p:txBody>
      </p:sp>
      <p:sp>
        <p:nvSpPr>
          <p:cNvPr id="7" name="Marcador de número de diapositiva 6">
            <a:extLst>
              <a:ext uri="{FF2B5EF4-FFF2-40B4-BE49-F238E27FC236}">
                <a16:creationId xmlns:a16="http://schemas.microsoft.com/office/drawing/2014/main" id="{3532B2A3-1428-9BAE-EC98-7770E21E7DEA}"/>
              </a:ext>
            </a:extLst>
          </p:cNvPr>
          <p:cNvSpPr>
            <a:spLocks noGrp="1"/>
          </p:cNvSpPr>
          <p:nvPr>
            <p:ph type="sldNum" sz="quarter" idx="12"/>
          </p:nvPr>
        </p:nvSpPr>
        <p:spPr/>
        <p:txBody>
          <a:bodyPr/>
          <a:lstStyle/>
          <a:p>
            <a:fld id="{CB9E8964-CCA1-4D4A-A2D4-BA28D40B1953}" type="slidenum">
              <a:rPr lang="es-DO" smtClean="0"/>
              <a:t>‹Nº›</a:t>
            </a:fld>
            <a:endParaRPr lang="es-DO"/>
          </a:p>
        </p:txBody>
      </p:sp>
    </p:spTree>
    <p:extLst>
      <p:ext uri="{BB962C8B-B14F-4D97-AF65-F5344CB8AC3E}">
        <p14:creationId xmlns:p14="http://schemas.microsoft.com/office/powerpoint/2010/main" val="602466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7EA4403-138C-0BF5-D569-59325CF1DC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DO"/>
          </a:p>
        </p:txBody>
      </p:sp>
      <p:sp>
        <p:nvSpPr>
          <p:cNvPr id="3" name="Marcador de texto 2">
            <a:extLst>
              <a:ext uri="{FF2B5EF4-FFF2-40B4-BE49-F238E27FC236}">
                <a16:creationId xmlns:a16="http://schemas.microsoft.com/office/drawing/2014/main" id="{51A6E25F-C869-37F6-10BA-4A858BE01D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DO"/>
          </a:p>
        </p:txBody>
      </p:sp>
      <p:sp>
        <p:nvSpPr>
          <p:cNvPr id="4" name="Marcador de fecha 3">
            <a:extLst>
              <a:ext uri="{FF2B5EF4-FFF2-40B4-BE49-F238E27FC236}">
                <a16:creationId xmlns:a16="http://schemas.microsoft.com/office/drawing/2014/main" id="{F4B9A5F5-00A5-198C-BAED-279E32F18A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D31DF11-D47D-4810-93E5-6E6F26962179}" type="datetimeFigureOut">
              <a:rPr lang="es-DO" smtClean="0"/>
              <a:t>22/8/2025</a:t>
            </a:fld>
            <a:endParaRPr lang="es-DO"/>
          </a:p>
        </p:txBody>
      </p:sp>
      <p:sp>
        <p:nvSpPr>
          <p:cNvPr id="5" name="Marcador de pie de página 4">
            <a:extLst>
              <a:ext uri="{FF2B5EF4-FFF2-40B4-BE49-F238E27FC236}">
                <a16:creationId xmlns:a16="http://schemas.microsoft.com/office/drawing/2014/main" id="{08625F6A-B36F-174B-CED6-2DB54B5B2D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DO"/>
          </a:p>
        </p:txBody>
      </p:sp>
      <p:sp>
        <p:nvSpPr>
          <p:cNvPr id="6" name="Marcador de número de diapositiva 5">
            <a:extLst>
              <a:ext uri="{FF2B5EF4-FFF2-40B4-BE49-F238E27FC236}">
                <a16:creationId xmlns:a16="http://schemas.microsoft.com/office/drawing/2014/main" id="{FA2AFEB5-0A71-F2A3-3990-973E3135AD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B9E8964-CCA1-4D4A-A2D4-BA28D40B1953}" type="slidenum">
              <a:rPr lang="es-DO" smtClean="0"/>
              <a:t>‹Nº›</a:t>
            </a:fld>
            <a:endParaRPr lang="es-DO"/>
          </a:p>
        </p:txBody>
      </p:sp>
    </p:spTree>
    <p:extLst>
      <p:ext uri="{BB962C8B-B14F-4D97-AF65-F5344CB8AC3E}">
        <p14:creationId xmlns:p14="http://schemas.microsoft.com/office/powerpoint/2010/main" val="95705800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D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1">
            <a:extLst>
              <a:ext uri="{FF2B5EF4-FFF2-40B4-BE49-F238E27FC236}">
                <a16:creationId xmlns:a16="http://schemas.microsoft.com/office/drawing/2014/main" id="{A2425A13-BAD8-257F-D1A0-078C89F382C7}"/>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33F56B6-D52D-B56B-156E-47183439960D}"/>
              </a:ext>
            </a:extLst>
          </p:cNvPr>
          <p:cNvSpPr txBox="1"/>
          <p:nvPr/>
        </p:nvSpPr>
        <p:spPr>
          <a:xfrm>
            <a:off x="345057" y="336429"/>
            <a:ext cx="1475117" cy="369332"/>
          </a:xfrm>
          <a:prstGeom prst="rect">
            <a:avLst/>
          </a:prstGeom>
          <a:noFill/>
        </p:spPr>
        <p:txBody>
          <a:bodyPr wrap="square" rtlCol="0">
            <a:spAutoFit/>
          </a:bodyPr>
          <a:lstStyle/>
          <a:p>
            <a:r>
              <a:rPr lang="es-DO" dirty="0">
                <a:solidFill>
                  <a:schemeClr val="accent2"/>
                </a:solidFill>
                <a:latin typeface="Browallia New" panose="020B0502040204020203" pitchFamily="34" charset="-34"/>
                <a:cs typeface="Browallia New" panose="020B0502040204020203" pitchFamily="34" charset="-34"/>
              </a:rPr>
              <a:t>Lección 09</a:t>
            </a:r>
          </a:p>
        </p:txBody>
      </p:sp>
      <p:sp>
        <p:nvSpPr>
          <p:cNvPr id="5" name="CuadroTexto 4">
            <a:extLst>
              <a:ext uri="{FF2B5EF4-FFF2-40B4-BE49-F238E27FC236}">
                <a16:creationId xmlns:a16="http://schemas.microsoft.com/office/drawing/2014/main" id="{4AA9E68D-C083-3785-2307-69E4D703A53D}"/>
              </a:ext>
            </a:extLst>
          </p:cNvPr>
          <p:cNvSpPr txBox="1"/>
          <p:nvPr/>
        </p:nvSpPr>
        <p:spPr>
          <a:xfrm>
            <a:off x="431321" y="1940943"/>
            <a:ext cx="5796951" cy="523220"/>
          </a:xfrm>
          <a:prstGeom prst="rect">
            <a:avLst/>
          </a:prstGeom>
          <a:noFill/>
        </p:spPr>
        <p:txBody>
          <a:bodyPr wrap="square" rtlCol="0">
            <a:spAutoFit/>
          </a:bodyPr>
          <a:lstStyle/>
          <a:p>
            <a:pPr algn="ctr"/>
            <a:r>
              <a:rPr lang="es-ES" sz="2800">
                <a:solidFill>
                  <a:schemeClr val="accent4">
                    <a:lumMod val="50000"/>
                  </a:schemeClr>
                </a:solidFill>
                <a:latin typeface="Bahnschrift SemiCondensed" panose="020B0502040204020203" pitchFamily="34" charset="0"/>
              </a:rPr>
              <a:t>CÓMO VIVIR LA LEY</a:t>
            </a:r>
            <a:endParaRPr lang="es-DO" sz="2800" dirty="0">
              <a:solidFill>
                <a:schemeClr val="accent4">
                  <a:lumMod val="50000"/>
                </a:schemeClr>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5350FB9A-696B-556F-1572-A83C04D6A11B}"/>
              </a:ext>
            </a:extLst>
          </p:cNvPr>
          <p:cNvSpPr txBox="1"/>
          <p:nvPr/>
        </p:nvSpPr>
        <p:spPr>
          <a:xfrm>
            <a:off x="345057" y="2674189"/>
            <a:ext cx="6021237" cy="3970318"/>
          </a:xfrm>
          <a:prstGeom prst="rect">
            <a:avLst/>
          </a:prstGeom>
          <a:noFill/>
        </p:spPr>
        <p:txBody>
          <a:bodyPr wrap="square" rtlCol="0">
            <a:spAutoFit/>
          </a:bodyPr>
          <a:lstStyle/>
          <a:p>
            <a:pPr algn="just"/>
            <a:r>
              <a:rPr lang="es-ES" sz="3600">
                <a:solidFill>
                  <a:schemeClr val="bg1"/>
                </a:solidFill>
                <a:latin typeface="Bahnschrift SemiCondensed" panose="020B0502040204020203" pitchFamily="34" charset="0"/>
              </a:rPr>
              <a:t>“El Señor dijo a Moisés: ‘Así dirás a los israelitas: Ustedes han visto que les hablé desde el cielo. No hagan ningún dios de plata ni de oro para ponerlo junto a mí ’ ”</a:t>
            </a:r>
          </a:p>
          <a:p>
            <a:pPr algn="just"/>
            <a:r>
              <a:rPr lang="es-ES" sz="3600">
                <a:solidFill>
                  <a:schemeClr val="bg1"/>
                </a:solidFill>
                <a:latin typeface="Bahnschrift SemiCondensed" panose="020B0502040204020203" pitchFamily="34" charset="0"/>
              </a:rPr>
              <a:t> (Éxo. 20:22, 23).</a:t>
            </a:r>
            <a:endParaRPr lang="es-DO" sz="36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925432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CF8FE-FCEF-4848-5C8B-7B001C89CB0B}"/>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1EACE559-55D4-DF76-397B-54B94A263BD4}"/>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9F6B649E-601D-6C27-0F18-CC0A1194270C}"/>
              </a:ext>
            </a:extLst>
          </p:cNvPr>
          <p:cNvSpPr txBox="1"/>
          <p:nvPr/>
        </p:nvSpPr>
        <p:spPr>
          <a:xfrm>
            <a:off x="3623094" y="25879"/>
            <a:ext cx="7755147" cy="5509200"/>
          </a:xfrm>
          <a:prstGeom prst="rect">
            <a:avLst/>
          </a:prstGeom>
          <a:noFill/>
        </p:spPr>
        <p:txBody>
          <a:bodyPr wrap="square" rtlCol="0">
            <a:spAutoFit/>
          </a:bodyPr>
          <a:lstStyle/>
          <a:p>
            <a:pPr algn="ctr"/>
            <a:r>
              <a:rPr lang="es-ES" sz="4400" dirty="0">
                <a:solidFill>
                  <a:schemeClr val="bg1"/>
                </a:solidFill>
                <a:latin typeface="Bahnschrift SemiCondensed" panose="020B0502040204020203" pitchFamily="34" charset="0"/>
              </a:rPr>
              <a:t>Israel debía celebrar tres festividades religiosas principales cada año: (1) la Pascua, o Fiesta de los Panes sin Levadura (2) Pentecostés, o Fiesta de la cosecha o de las Semanas y (3) la Fiesta de los Tabernáculos, de las Cabañas o de la Recolección. </a:t>
            </a:r>
            <a:endParaRPr lang="es-DO" sz="44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88E5F0C7-9090-9023-48D4-A2E33AF76162}"/>
              </a:ext>
            </a:extLst>
          </p:cNvPr>
          <p:cNvSpPr txBox="1"/>
          <p:nvPr/>
        </p:nvSpPr>
        <p:spPr>
          <a:xfrm>
            <a:off x="586597" y="1483744"/>
            <a:ext cx="2691440" cy="461665"/>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lunes.</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2ACBADB8-7016-59E5-8E6B-790BBE322A2E}"/>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B</a:t>
            </a:r>
          </a:p>
        </p:txBody>
      </p:sp>
    </p:spTree>
    <p:extLst>
      <p:ext uri="{BB962C8B-B14F-4D97-AF65-F5344CB8AC3E}">
        <p14:creationId xmlns:p14="http://schemas.microsoft.com/office/powerpoint/2010/main" val="982843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A15F5-1272-0309-217E-3CB589CFB191}"/>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ACD375DE-797E-A6CA-2E57-09C7968E9386}"/>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D89683A-DAF3-786C-884A-72AD0A3C8DBD}"/>
              </a:ext>
            </a:extLst>
          </p:cNvPr>
          <p:cNvSpPr txBox="1"/>
          <p:nvPr/>
        </p:nvSpPr>
        <p:spPr>
          <a:xfrm>
            <a:off x="3657600" y="3010619"/>
            <a:ext cx="3183147" cy="3046988"/>
          </a:xfrm>
          <a:prstGeom prst="rect">
            <a:avLst/>
          </a:prstGeom>
          <a:noFill/>
        </p:spPr>
        <p:txBody>
          <a:bodyPr wrap="square" rtlCol="0">
            <a:spAutoFit/>
          </a:bodyPr>
          <a:lstStyle/>
          <a:p>
            <a:pPr algn="ctr"/>
            <a:r>
              <a:rPr lang="es-ES" sz="3200">
                <a:latin typeface="Bahnschrift SemiCondensed" panose="020B0502040204020203" pitchFamily="34" charset="0"/>
              </a:rPr>
              <a:t>¿Quién cumplió un papel</a:t>
            </a:r>
          </a:p>
          <a:p>
            <a:pPr algn="ctr"/>
            <a:r>
              <a:rPr lang="es-ES" sz="3200">
                <a:latin typeface="Bahnschrift SemiCondensed" panose="020B0502040204020203" pitchFamily="34" charset="0"/>
              </a:rPr>
              <a:t> crucial en la conquista </a:t>
            </a:r>
          </a:p>
          <a:p>
            <a:pPr algn="ctr"/>
            <a:r>
              <a:rPr lang="es-ES" sz="3200">
                <a:latin typeface="Bahnschrift SemiCondensed" panose="020B0502040204020203" pitchFamily="34" charset="0"/>
              </a:rPr>
              <a:t>de la Tierra Prometida?</a:t>
            </a:r>
            <a:endParaRPr lang="es-DO" sz="32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184D1010-1AE1-9C28-ECAA-7C6353B7A32A}"/>
              </a:ext>
            </a:extLst>
          </p:cNvPr>
          <p:cNvSpPr txBox="1"/>
          <p:nvPr/>
        </p:nvSpPr>
        <p:spPr>
          <a:xfrm>
            <a:off x="7625751" y="1042071"/>
            <a:ext cx="4209691" cy="4801314"/>
          </a:xfrm>
          <a:prstGeom prst="rect">
            <a:avLst/>
          </a:prstGeom>
          <a:noFill/>
        </p:spPr>
        <p:txBody>
          <a:bodyPr wrap="square" rtlCol="0">
            <a:spAutoFit/>
          </a:bodyPr>
          <a:lstStyle/>
          <a:p>
            <a:pPr algn="ctr"/>
            <a:r>
              <a:rPr lang="es-ES" sz="3400" dirty="0">
                <a:solidFill>
                  <a:schemeClr val="bg1"/>
                </a:solidFill>
                <a:latin typeface="Bahnschrift SemiCondensed" panose="020B0502040204020203" pitchFamily="34" charset="0"/>
              </a:rPr>
              <a:t>El Ángel de </a:t>
            </a:r>
          </a:p>
          <a:p>
            <a:pPr algn="ctr"/>
            <a:r>
              <a:rPr lang="es-ES" sz="3400" dirty="0">
                <a:solidFill>
                  <a:schemeClr val="bg1"/>
                </a:solidFill>
                <a:latin typeface="Bahnschrift SemiCondensed" panose="020B0502040204020203" pitchFamily="34" charset="0"/>
              </a:rPr>
              <a:t>Jehová, Cristo, </a:t>
            </a:r>
          </a:p>
          <a:p>
            <a:pPr algn="ctr"/>
            <a:r>
              <a:rPr lang="es-ES" sz="3400" dirty="0">
                <a:solidFill>
                  <a:schemeClr val="bg1"/>
                </a:solidFill>
                <a:latin typeface="Bahnschrift SemiCondensed" panose="020B0502040204020203" pitchFamily="34" charset="0"/>
              </a:rPr>
              <a:t>quien protegió a </a:t>
            </a:r>
          </a:p>
          <a:p>
            <a:pPr algn="ctr"/>
            <a:r>
              <a:rPr lang="es-ES" sz="3400" dirty="0">
                <a:solidFill>
                  <a:schemeClr val="bg1"/>
                </a:solidFill>
                <a:latin typeface="Bahnschrift SemiCondensed" panose="020B0502040204020203" pitchFamily="34" charset="0"/>
              </a:rPr>
              <a:t>Israel en su camino a una tierra que Dios quería entregarles como un regalo especial, sin que tuvieran que luchar.</a:t>
            </a:r>
          </a:p>
        </p:txBody>
      </p:sp>
      <p:sp>
        <p:nvSpPr>
          <p:cNvPr id="2" name="Diagrama de flujo: conector 1">
            <a:extLst>
              <a:ext uri="{FF2B5EF4-FFF2-40B4-BE49-F238E27FC236}">
                <a16:creationId xmlns:a16="http://schemas.microsoft.com/office/drawing/2014/main" id="{2F6EC1B3-7137-0AB5-F843-44365A082A1C}"/>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97B8CEE-7DC1-0A8C-2A10-6935622A41C6}"/>
              </a:ext>
            </a:extLst>
          </p:cNvPr>
          <p:cNvSpPr txBox="1"/>
          <p:nvPr/>
        </p:nvSpPr>
        <p:spPr>
          <a:xfrm>
            <a:off x="427006" y="265185"/>
            <a:ext cx="448574" cy="461665"/>
          </a:xfrm>
          <a:prstGeom prst="rect">
            <a:avLst/>
          </a:prstGeom>
          <a:noFill/>
        </p:spPr>
        <p:txBody>
          <a:bodyPr wrap="square" rtlCol="0">
            <a:spAutoFit/>
          </a:bodyPr>
          <a:lstStyle/>
          <a:p>
            <a:pPr algn="ctr"/>
            <a:r>
              <a:rPr lang="es-DO" sz="2400" dirty="0"/>
              <a:t>3</a:t>
            </a:r>
          </a:p>
        </p:txBody>
      </p:sp>
    </p:spTree>
    <p:extLst>
      <p:ext uri="{BB962C8B-B14F-4D97-AF65-F5344CB8AC3E}">
        <p14:creationId xmlns:p14="http://schemas.microsoft.com/office/powerpoint/2010/main" val="1095846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B904F2-8518-9117-D228-F4D991B4FD86}"/>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1A794076-A0CC-0BBF-5B5F-485EA9AE3332}"/>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2D8287C-6A98-2E5A-D2E3-19AFE85435FA}"/>
              </a:ext>
            </a:extLst>
          </p:cNvPr>
          <p:cNvSpPr txBox="1"/>
          <p:nvPr/>
        </p:nvSpPr>
        <p:spPr>
          <a:xfrm>
            <a:off x="3641558" y="0"/>
            <a:ext cx="7940842" cy="6324808"/>
          </a:xfrm>
          <a:prstGeom prst="rect">
            <a:avLst/>
          </a:prstGeom>
          <a:noFill/>
        </p:spPr>
        <p:txBody>
          <a:bodyPr wrap="square" rtlCol="0">
            <a:spAutoFit/>
          </a:bodyPr>
          <a:lstStyle/>
          <a:p>
            <a:pPr algn="ctr"/>
            <a:r>
              <a:rPr lang="es-ES" sz="2700" dirty="0">
                <a:solidFill>
                  <a:schemeClr val="bg1"/>
                </a:solidFill>
                <a:latin typeface="Bahnschrift SemiCondensed" panose="020B0502040204020203" pitchFamily="34" charset="0"/>
              </a:rPr>
              <a:t>»Date cuenta, Israel, que yo envío </a:t>
            </a:r>
            <a:r>
              <a:rPr lang="es-ES" sz="2700" dirty="0">
                <a:solidFill>
                  <a:schemeClr val="accent6"/>
                </a:solidFill>
                <a:latin typeface="Bahnschrift SemiCondensed" panose="020B0502040204020203" pitchFamily="34" charset="0"/>
              </a:rPr>
              <a:t>mi ángel delante de ti para que te proteja en el camino y te lleve al lugar que te he preparado. </a:t>
            </a:r>
            <a:r>
              <a:rPr lang="es-ES" sz="2700" dirty="0">
                <a:solidFill>
                  <a:schemeClr val="bg1"/>
                </a:solidFill>
                <a:latin typeface="Bahnschrift SemiCondensed" panose="020B0502040204020203" pitchFamily="34" charset="0"/>
              </a:rPr>
              <a:t>21 Préstale atención y obedécelo. No te rebeles contra él, porque va en representación mía y no perdonará tu rebelión. 22 Si lo obedeces y cumples con todas mis instrucciones, seré enemigo de tus enemigos y me opondré a quienes se te opongan. 23 </a:t>
            </a:r>
            <a:r>
              <a:rPr lang="es-ES" sz="2700" dirty="0">
                <a:solidFill>
                  <a:schemeClr val="accent6"/>
                </a:solidFill>
                <a:latin typeface="Bahnschrift SemiCondensed" panose="020B0502040204020203" pitchFamily="34" charset="0"/>
              </a:rPr>
              <a:t>Mi ángel te guiará y te introducirá en la tierra</a:t>
            </a:r>
            <a:r>
              <a:rPr lang="es-ES" sz="2700" dirty="0">
                <a:solidFill>
                  <a:schemeClr val="bg1"/>
                </a:solidFill>
                <a:latin typeface="Bahnschrift SemiCondensed" panose="020B0502040204020203" pitchFamily="34" charset="0"/>
              </a:rPr>
              <a:t> de estos pueblos que voy a exterminar: tierra de amorreos, hititas, ferezeos, cananeos, </a:t>
            </a:r>
            <a:r>
              <a:rPr lang="es-ES" sz="2700" dirty="0" err="1">
                <a:solidFill>
                  <a:schemeClr val="bg1"/>
                </a:solidFill>
                <a:latin typeface="Bahnschrift SemiCondensed" panose="020B0502040204020203" pitchFamily="34" charset="0"/>
              </a:rPr>
              <a:t>heveos</a:t>
            </a:r>
            <a:r>
              <a:rPr lang="es-ES" sz="2700" dirty="0">
                <a:solidFill>
                  <a:schemeClr val="bg1"/>
                </a:solidFill>
                <a:latin typeface="Bahnschrift SemiCondensed" panose="020B0502040204020203" pitchFamily="34" charset="0"/>
              </a:rPr>
              <a:t> y jebuseos. 24 »No te postres ante los dioses de esos pueblos. No les rindas culto ni imites sus prácticas. Más bien, derriba sus ídolos y haz pedazos sus piedras sagradas. 25 »</a:t>
            </a:r>
            <a:r>
              <a:rPr lang="es-ES" sz="2700" dirty="0">
                <a:solidFill>
                  <a:schemeClr val="accent6"/>
                </a:solidFill>
                <a:latin typeface="Bahnschrift SemiCondensed" panose="020B0502040204020203" pitchFamily="34" charset="0"/>
              </a:rPr>
              <a:t>Adora al Señor tu Dios, y él bendecirá tu pan y tu agua</a:t>
            </a:r>
            <a:r>
              <a:rPr lang="es-ES" sz="2700" dirty="0">
                <a:solidFill>
                  <a:schemeClr val="bg1"/>
                </a:solidFill>
                <a:latin typeface="Bahnschrift SemiCondensed" panose="020B0502040204020203" pitchFamily="34" charset="0"/>
              </a:rPr>
              <a:t>. »Yo apartaré de ustedes toda enfermedad.</a:t>
            </a:r>
            <a:endParaRPr lang="es-DO" sz="27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ACA916C0-085F-51E1-2543-F61DF8B47233}"/>
              </a:ext>
            </a:extLst>
          </p:cNvPr>
          <p:cNvSpPr txBox="1"/>
          <p:nvPr/>
        </p:nvSpPr>
        <p:spPr>
          <a:xfrm>
            <a:off x="609600" y="1347536"/>
            <a:ext cx="2679032" cy="1200329"/>
          </a:xfrm>
          <a:prstGeom prst="rect">
            <a:avLst/>
          </a:prstGeom>
          <a:noFill/>
        </p:spPr>
        <p:txBody>
          <a:bodyPr wrap="square" rtlCol="0">
            <a:spAutoFit/>
          </a:bodyPr>
          <a:lstStyle/>
          <a:p>
            <a:pPr algn="ctr"/>
            <a:r>
              <a:rPr lang="es-DO" sz="3600" dirty="0" err="1">
                <a:solidFill>
                  <a:schemeClr val="accent2"/>
                </a:solidFill>
              </a:rPr>
              <a:t>Éx</a:t>
            </a:r>
            <a:r>
              <a:rPr lang="es-DO" sz="3600" dirty="0">
                <a:solidFill>
                  <a:schemeClr val="accent2"/>
                </a:solidFill>
              </a:rPr>
              <a:t>. 23: 20-25 NVI</a:t>
            </a:r>
          </a:p>
        </p:txBody>
      </p:sp>
    </p:spTree>
    <p:extLst>
      <p:ext uri="{BB962C8B-B14F-4D97-AF65-F5344CB8AC3E}">
        <p14:creationId xmlns:p14="http://schemas.microsoft.com/office/powerpoint/2010/main" val="3631394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439E63-543F-9DDD-AB9A-23F9CF66BAF1}"/>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983B2630-1D99-AE10-3D20-E7B069F98279}"/>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E0C236C7-D203-7559-F66E-C9962E98EB71}"/>
              </a:ext>
            </a:extLst>
          </p:cNvPr>
          <p:cNvSpPr txBox="1"/>
          <p:nvPr/>
        </p:nvSpPr>
        <p:spPr>
          <a:xfrm>
            <a:off x="3648973" y="163901"/>
            <a:ext cx="7755147" cy="6186309"/>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La intención de Dios no era que los israelitas lucharan por su nuevo territorio, sino que este les sería otorgado. La Tierra Prometida había sido prometida a Abraham, Isaac y Jacob, y debería haber sido recibida por Israel como un regalo especial de Dios. El papel crucial en la conquista de la Tierra Prometida lo desempeña el Ángel de Dios. Este Mensajero era Cristo, quien guiaba a Israel y los protegía. </a:t>
            </a:r>
            <a:endParaRPr lang="es-DO" sz="36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8ECC64FF-9F97-F246-BECE-3E426A2E17E9}"/>
              </a:ext>
            </a:extLst>
          </p:cNvPr>
          <p:cNvSpPr txBox="1"/>
          <p:nvPr/>
        </p:nvSpPr>
        <p:spPr>
          <a:xfrm>
            <a:off x="577970" y="1337095"/>
            <a:ext cx="2691440" cy="400110"/>
          </a:xfrm>
          <a:prstGeom prst="rect">
            <a:avLst/>
          </a:prstGeom>
          <a:noFill/>
        </p:spPr>
        <p:txBody>
          <a:bodyPr wrap="square" rtlCol="0">
            <a:spAutoFit/>
          </a:bodyPr>
          <a:lstStyle/>
          <a:p>
            <a:pPr algn="ctr"/>
            <a:r>
              <a:rPr lang="es-ES" sz="2000">
                <a:solidFill>
                  <a:schemeClr val="accent2"/>
                </a:solidFill>
                <a:latin typeface="Bahnschrift SemiCondensed" panose="020B0502040204020203" pitchFamily="34" charset="0"/>
              </a:rPr>
              <a:t>Lección del martes.</a:t>
            </a:r>
            <a:endParaRPr lang="es-DO" sz="20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22B8F806-0A66-D022-419B-8EB7D8350231}"/>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C</a:t>
            </a:r>
          </a:p>
        </p:txBody>
      </p:sp>
    </p:spTree>
    <p:extLst>
      <p:ext uri="{BB962C8B-B14F-4D97-AF65-F5344CB8AC3E}">
        <p14:creationId xmlns:p14="http://schemas.microsoft.com/office/powerpoint/2010/main" val="3869329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F3FD0D-36F5-5369-D34D-E33B29559E21}"/>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CDC4F843-AF02-D0F4-9787-81E9EB9E079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64D5FA6-2BDE-EFC0-ACF8-DE25B400E98B}"/>
              </a:ext>
            </a:extLst>
          </p:cNvPr>
          <p:cNvSpPr txBox="1"/>
          <p:nvPr/>
        </p:nvSpPr>
        <p:spPr>
          <a:xfrm>
            <a:off x="3657600" y="2958861"/>
            <a:ext cx="3183147" cy="3170099"/>
          </a:xfrm>
          <a:prstGeom prst="rect">
            <a:avLst/>
          </a:prstGeom>
          <a:noFill/>
        </p:spPr>
        <p:txBody>
          <a:bodyPr wrap="square" rtlCol="0">
            <a:spAutoFit/>
          </a:bodyPr>
          <a:lstStyle/>
          <a:p>
            <a:pPr algn="ctr"/>
            <a:r>
              <a:rPr lang="es-ES" sz="4000">
                <a:latin typeface="Bahnschrift SemiCondensed" panose="020B0502040204020203" pitchFamily="34" charset="0"/>
              </a:rPr>
              <a:t>¿Cómo reinterpretó Jesús</a:t>
            </a:r>
          </a:p>
          <a:p>
            <a:pPr algn="ctr"/>
            <a:r>
              <a:rPr lang="es-ES" sz="4000">
                <a:latin typeface="Bahnschrift SemiCondensed" panose="020B0502040204020203" pitchFamily="34" charset="0"/>
              </a:rPr>
              <a:t> la ley del "ojo por ojo"?</a:t>
            </a:r>
            <a:endParaRPr lang="es-DO" sz="40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875C795A-DC3F-85F8-95E2-E44AEE02ADBB}"/>
              </a:ext>
            </a:extLst>
          </p:cNvPr>
          <p:cNvSpPr txBox="1"/>
          <p:nvPr/>
        </p:nvSpPr>
        <p:spPr>
          <a:xfrm>
            <a:off x="7406641" y="1019211"/>
            <a:ext cx="4617720" cy="4401205"/>
          </a:xfrm>
          <a:prstGeom prst="rect">
            <a:avLst/>
          </a:prstGeom>
          <a:noFill/>
        </p:spPr>
        <p:txBody>
          <a:bodyPr wrap="square" rtlCol="0">
            <a:spAutoFit/>
          </a:bodyPr>
          <a:lstStyle/>
          <a:p>
            <a:pPr algn="ctr"/>
            <a:r>
              <a:rPr lang="es-ES" sz="3500" dirty="0">
                <a:solidFill>
                  <a:schemeClr val="bg1"/>
                </a:solidFill>
                <a:latin typeface="Bahnschrift SemiCondensed" panose="020B0502040204020203" pitchFamily="34" charset="0"/>
              </a:rPr>
              <a:t> Jesús restauró </a:t>
            </a:r>
          </a:p>
          <a:p>
            <a:pPr algn="ctr"/>
            <a:r>
              <a:rPr lang="es-ES" sz="3500" dirty="0">
                <a:solidFill>
                  <a:schemeClr val="bg1"/>
                </a:solidFill>
                <a:latin typeface="Bahnschrift SemiCondensed" panose="020B0502040204020203" pitchFamily="34" charset="0"/>
              </a:rPr>
              <a:t>el propósito </a:t>
            </a:r>
          </a:p>
          <a:p>
            <a:pPr algn="ctr"/>
            <a:r>
              <a:rPr lang="es-ES" sz="3500" dirty="0">
                <a:solidFill>
                  <a:schemeClr val="bg1"/>
                </a:solidFill>
                <a:latin typeface="Bahnschrift SemiCondensed" panose="020B0502040204020203" pitchFamily="34" charset="0"/>
              </a:rPr>
              <a:t>original que no era fomentar la venganza personal, sino establecer la justicia y promover la reconciliación </a:t>
            </a:r>
          </a:p>
          <a:p>
            <a:pPr algn="ctr"/>
            <a:r>
              <a:rPr lang="es-ES" sz="3500" dirty="0">
                <a:solidFill>
                  <a:schemeClr val="bg1"/>
                </a:solidFill>
                <a:latin typeface="Bahnschrift SemiCondensed" panose="020B0502040204020203" pitchFamily="34" charset="0"/>
              </a:rPr>
              <a:t>y la paz.</a:t>
            </a:r>
          </a:p>
        </p:txBody>
      </p:sp>
      <p:sp>
        <p:nvSpPr>
          <p:cNvPr id="2" name="Diagrama de flujo: conector 1">
            <a:extLst>
              <a:ext uri="{FF2B5EF4-FFF2-40B4-BE49-F238E27FC236}">
                <a16:creationId xmlns:a16="http://schemas.microsoft.com/office/drawing/2014/main" id="{39F90B44-C1FC-C75B-8515-0AA1472CDD2A}"/>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7FC5DA4B-8C4C-D55A-43EE-4429BFFCB5C3}"/>
              </a:ext>
            </a:extLst>
          </p:cNvPr>
          <p:cNvSpPr txBox="1"/>
          <p:nvPr/>
        </p:nvSpPr>
        <p:spPr>
          <a:xfrm>
            <a:off x="427006" y="265185"/>
            <a:ext cx="448574" cy="461665"/>
          </a:xfrm>
          <a:prstGeom prst="rect">
            <a:avLst/>
          </a:prstGeom>
          <a:noFill/>
        </p:spPr>
        <p:txBody>
          <a:bodyPr wrap="square" rtlCol="0">
            <a:spAutoFit/>
          </a:bodyPr>
          <a:lstStyle/>
          <a:p>
            <a:pPr algn="ctr"/>
            <a:r>
              <a:rPr lang="es-DO" sz="2400" dirty="0"/>
              <a:t>4</a:t>
            </a:r>
          </a:p>
        </p:txBody>
      </p:sp>
    </p:spTree>
    <p:extLst>
      <p:ext uri="{BB962C8B-B14F-4D97-AF65-F5344CB8AC3E}">
        <p14:creationId xmlns:p14="http://schemas.microsoft.com/office/powerpoint/2010/main" val="2157650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4E2C8-A5AA-0B38-E58E-18C0E066A0CE}"/>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6FD5AE6D-E246-0D62-9FD4-D179968B03A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2AE2C339-C374-D643-D989-9EBA8CE77731}"/>
              </a:ext>
            </a:extLst>
          </p:cNvPr>
          <p:cNvSpPr txBox="1"/>
          <p:nvPr/>
        </p:nvSpPr>
        <p:spPr>
          <a:xfrm>
            <a:off x="3721768" y="128336"/>
            <a:ext cx="7716253" cy="6001643"/>
          </a:xfrm>
          <a:prstGeom prst="rect">
            <a:avLst/>
          </a:prstGeom>
          <a:noFill/>
        </p:spPr>
        <p:txBody>
          <a:bodyPr wrap="square" rtlCol="0">
            <a:spAutoFit/>
          </a:bodyPr>
          <a:lstStyle/>
          <a:p>
            <a:pPr algn="ctr"/>
            <a:r>
              <a:rPr lang="es-ES" sz="3200" dirty="0">
                <a:solidFill>
                  <a:schemeClr val="bg1"/>
                </a:solidFill>
                <a:latin typeface="Bahnschrift SemiCondensed" panose="020B0502040204020203" pitchFamily="34" charset="0"/>
              </a:rPr>
              <a:t>38 Oísteis que fue dicho: Ojo por ojo, y diente por diente. 39 Pero yo os digo: </a:t>
            </a:r>
            <a:r>
              <a:rPr lang="es-ES" sz="3200" dirty="0">
                <a:solidFill>
                  <a:schemeClr val="accent6"/>
                </a:solidFill>
                <a:latin typeface="Bahnschrift SemiCondensed" panose="020B0502040204020203" pitchFamily="34" charset="0"/>
              </a:rPr>
              <a:t>No resistáis al que es malo</a:t>
            </a:r>
            <a:r>
              <a:rPr lang="es-ES" sz="3200" dirty="0">
                <a:solidFill>
                  <a:schemeClr val="bg1"/>
                </a:solidFill>
                <a:latin typeface="Bahnschrift SemiCondensed" panose="020B0502040204020203" pitchFamily="34" charset="0"/>
              </a:rPr>
              <a:t>; antes, a cualquiera que te hiera en la mejilla derecha, vuélvele también la otra;43 Oísteis que fue dicho: Amarás a tu prójimo, y aborrecerás a tu enemigo. 44 Pero yo os digo: </a:t>
            </a:r>
            <a:r>
              <a:rPr lang="es-ES" sz="3200" dirty="0">
                <a:solidFill>
                  <a:schemeClr val="accent6"/>
                </a:solidFill>
                <a:latin typeface="Bahnschrift SemiCondensed" panose="020B0502040204020203" pitchFamily="34" charset="0"/>
              </a:rPr>
              <a:t>Amad a vuestros enemigos</a:t>
            </a:r>
            <a:r>
              <a:rPr lang="es-ES" sz="3200" dirty="0">
                <a:solidFill>
                  <a:schemeClr val="bg1"/>
                </a:solidFill>
                <a:latin typeface="Bahnschrift SemiCondensed" panose="020B0502040204020203" pitchFamily="34" charset="0"/>
              </a:rPr>
              <a:t>, bendecid a los que os maldicen, haced bien a los que os aborrecen, y orad por los que os ultrajan y os persiguen;48 Sed, pues, vosotros </a:t>
            </a:r>
            <a:r>
              <a:rPr lang="es-ES" sz="3200" dirty="0">
                <a:solidFill>
                  <a:schemeClr val="accent6"/>
                </a:solidFill>
                <a:latin typeface="Bahnschrift SemiCondensed" panose="020B0502040204020203" pitchFamily="34" charset="0"/>
              </a:rPr>
              <a:t>perfectos</a:t>
            </a:r>
            <a:r>
              <a:rPr lang="es-ES" sz="3200" dirty="0">
                <a:solidFill>
                  <a:schemeClr val="bg1"/>
                </a:solidFill>
                <a:latin typeface="Bahnschrift SemiCondensed" panose="020B0502040204020203" pitchFamily="34" charset="0"/>
              </a:rPr>
              <a:t>, como vuestro Padre que está en los cielos es perfecto.</a:t>
            </a:r>
            <a:endParaRPr lang="es-DO" sz="3200" dirty="0">
              <a:solidFill>
                <a:schemeClr val="accent2"/>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ED0F8E5-E711-31DA-E7E0-1A3BFC604764}"/>
              </a:ext>
            </a:extLst>
          </p:cNvPr>
          <p:cNvSpPr txBox="1"/>
          <p:nvPr/>
        </p:nvSpPr>
        <p:spPr>
          <a:xfrm>
            <a:off x="585536" y="1122950"/>
            <a:ext cx="2679032" cy="1077218"/>
          </a:xfrm>
          <a:prstGeom prst="rect">
            <a:avLst/>
          </a:prstGeom>
          <a:noFill/>
        </p:spPr>
        <p:txBody>
          <a:bodyPr wrap="square" rtlCol="0">
            <a:spAutoFit/>
          </a:bodyPr>
          <a:lstStyle/>
          <a:p>
            <a:pPr algn="ctr"/>
            <a:r>
              <a:rPr lang="es-DO" sz="3200">
                <a:solidFill>
                  <a:schemeClr val="accent2"/>
                </a:solidFill>
              </a:rPr>
              <a:t>Mt. 5: 38-39, 43-44, 48 </a:t>
            </a:r>
            <a:endParaRPr lang="es-DO" sz="3200" dirty="0">
              <a:solidFill>
                <a:schemeClr val="accent2"/>
              </a:solidFill>
            </a:endParaRPr>
          </a:p>
        </p:txBody>
      </p:sp>
    </p:spTree>
    <p:extLst>
      <p:ext uri="{BB962C8B-B14F-4D97-AF65-F5344CB8AC3E}">
        <p14:creationId xmlns:p14="http://schemas.microsoft.com/office/powerpoint/2010/main" val="3587058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E20D2-E802-B5FB-632C-74A72BD10A6D}"/>
            </a:ext>
          </a:extLst>
        </p:cNvPr>
        <p:cNvGrpSpPr/>
        <p:nvPr/>
      </p:nvGrpSpPr>
      <p:grpSpPr>
        <a:xfrm>
          <a:off x="0" y="0"/>
          <a:ext cx="0" cy="0"/>
          <a:chOff x="0" y="0"/>
          <a:chExt cx="0" cy="0"/>
        </a:xfrm>
      </p:grpSpPr>
      <p:pic>
        <p:nvPicPr>
          <p:cNvPr id="3" name="Imagen 2" descr="5">
            <a:extLst>
              <a:ext uri="{FF2B5EF4-FFF2-40B4-BE49-F238E27FC236}">
                <a16:creationId xmlns:a16="http://schemas.microsoft.com/office/drawing/2014/main" id="{04AA6733-0F84-DC59-9021-2FCF8A867CE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6406C93D-4886-33BB-7D8B-6AAF53984AFE}"/>
              </a:ext>
            </a:extLst>
          </p:cNvPr>
          <p:cNvSpPr txBox="1"/>
          <p:nvPr/>
        </p:nvSpPr>
        <p:spPr>
          <a:xfrm>
            <a:off x="3657600" y="253677"/>
            <a:ext cx="7755147" cy="5632311"/>
          </a:xfrm>
          <a:prstGeom prst="rect">
            <a:avLst/>
          </a:prstGeom>
          <a:noFill/>
        </p:spPr>
        <p:txBody>
          <a:bodyPr wrap="square" rtlCol="0">
            <a:spAutoFit/>
          </a:bodyPr>
          <a:lstStyle/>
          <a:p>
            <a:pPr algn="ctr"/>
            <a:r>
              <a:rPr lang="es-ES" sz="4500" dirty="0">
                <a:solidFill>
                  <a:schemeClr val="bg1"/>
                </a:solidFill>
                <a:latin typeface="Bahnschrift SemiCondensed" panose="020B0502040204020203" pitchFamily="34" charset="0"/>
              </a:rPr>
              <a:t>Se podría argumentar que la justicia implica en cierto sentido una especie de venganza o vindicación. La correcta aplicación de estas leyes era un intento de encontrar el justo equilibrio entre la justicia y la vindicación. </a:t>
            </a:r>
          </a:p>
        </p:txBody>
      </p:sp>
      <p:sp>
        <p:nvSpPr>
          <p:cNvPr id="5" name="CuadroTexto 4">
            <a:extLst>
              <a:ext uri="{FF2B5EF4-FFF2-40B4-BE49-F238E27FC236}">
                <a16:creationId xmlns:a16="http://schemas.microsoft.com/office/drawing/2014/main" id="{FD55703C-8E9A-2BED-24A2-FFF699F940C2}"/>
              </a:ext>
            </a:extLst>
          </p:cNvPr>
          <p:cNvSpPr txBox="1"/>
          <p:nvPr/>
        </p:nvSpPr>
        <p:spPr>
          <a:xfrm>
            <a:off x="586597" y="1337095"/>
            <a:ext cx="2691440" cy="830997"/>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Lección del miércoles.</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1D12DEBA-6EC4-B752-9450-F278F6138CA5}"/>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D</a:t>
            </a:r>
          </a:p>
        </p:txBody>
      </p:sp>
    </p:spTree>
    <p:extLst>
      <p:ext uri="{BB962C8B-B14F-4D97-AF65-F5344CB8AC3E}">
        <p14:creationId xmlns:p14="http://schemas.microsoft.com/office/powerpoint/2010/main" val="19848689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6">
            <a:extLst>
              <a:ext uri="{FF2B5EF4-FFF2-40B4-BE49-F238E27FC236}">
                <a16:creationId xmlns:a16="http://schemas.microsoft.com/office/drawing/2014/main" id="{4AA9E871-8B59-CB9B-6BF3-FB4B9579360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1F2E648A-19D7-6C71-29F5-AE457DE155E7}"/>
              </a:ext>
            </a:extLst>
          </p:cNvPr>
          <p:cNvSpPr txBox="1"/>
          <p:nvPr/>
        </p:nvSpPr>
        <p:spPr>
          <a:xfrm>
            <a:off x="5693434" y="724618"/>
            <a:ext cx="5788325" cy="4247317"/>
          </a:xfrm>
          <a:prstGeom prst="rect">
            <a:avLst/>
          </a:prstGeom>
          <a:noFill/>
        </p:spPr>
        <p:txBody>
          <a:bodyPr wrap="square" rtlCol="0">
            <a:spAutoFit/>
          </a:bodyPr>
          <a:lstStyle/>
          <a:p>
            <a:pPr algn="ctr"/>
            <a:r>
              <a:rPr lang="es-ES" sz="5400" dirty="0">
                <a:solidFill>
                  <a:srgbClr val="098D93"/>
                </a:solidFill>
                <a:latin typeface="Bahnschrift SemiCondensed" panose="020B0502040204020203" pitchFamily="34" charset="0"/>
              </a:rPr>
              <a:t>¿Quieres buscar la reconciliación y la paz en tu vida con ayuda del Espíritu Santo?</a:t>
            </a:r>
            <a:endParaRPr lang="es-DO" sz="5400" dirty="0">
              <a:solidFill>
                <a:srgbClr val="098D93"/>
              </a:solidFill>
              <a:latin typeface="Bahnschrift SemiCondensed" panose="020B0502040204020203" pitchFamily="34" charset="0"/>
            </a:endParaRPr>
          </a:p>
        </p:txBody>
      </p:sp>
    </p:spTree>
    <p:extLst>
      <p:ext uri="{BB962C8B-B14F-4D97-AF65-F5344CB8AC3E}">
        <p14:creationId xmlns:p14="http://schemas.microsoft.com/office/powerpoint/2010/main" val="4075629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2">
            <a:extLst>
              <a:ext uri="{FF2B5EF4-FFF2-40B4-BE49-F238E27FC236}">
                <a16:creationId xmlns:a16="http://schemas.microsoft.com/office/drawing/2014/main" id="{1EC7FFDD-C2F8-7BBE-4777-A9ED21A74D55}"/>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890316AE-495C-D571-16A8-02E93AC5CA42}"/>
              </a:ext>
            </a:extLst>
          </p:cNvPr>
          <p:cNvSpPr txBox="1"/>
          <p:nvPr/>
        </p:nvSpPr>
        <p:spPr>
          <a:xfrm>
            <a:off x="1377350" y="3256472"/>
            <a:ext cx="9437299" cy="1015663"/>
          </a:xfrm>
          <a:prstGeom prst="rect">
            <a:avLst/>
          </a:prstGeom>
          <a:noFill/>
        </p:spPr>
        <p:txBody>
          <a:bodyPr wrap="square" rtlCol="0">
            <a:spAutoFit/>
          </a:bodyPr>
          <a:lstStyle/>
          <a:p>
            <a:pPr algn="ctr"/>
            <a:r>
              <a:rPr lang="es-ES" sz="6000">
                <a:solidFill>
                  <a:schemeClr val="bg1"/>
                </a:solidFill>
                <a:latin typeface="Bahnschrift SemiCondensed" panose="020B0502040204020203" pitchFamily="34" charset="0"/>
              </a:rPr>
              <a:t>Ordenanzas de luz</a:t>
            </a:r>
            <a:endParaRPr lang="es-DO" sz="6000" dirty="0">
              <a:solidFill>
                <a:schemeClr val="bg1"/>
              </a:solidFill>
              <a:latin typeface="Bahnschrift SemiCondensed" panose="020B0502040204020203" pitchFamily="34" charset="0"/>
            </a:endParaRPr>
          </a:p>
        </p:txBody>
      </p:sp>
    </p:spTree>
    <p:extLst>
      <p:ext uri="{BB962C8B-B14F-4D97-AF65-F5344CB8AC3E}">
        <p14:creationId xmlns:p14="http://schemas.microsoft.com/office/powerpoint/2010/main" val="1242241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3">
            <a:extLst>
              <a:ext uri="{FF2B5EF4-FFF2-40B4-BE49-F238E27FC236}">
                <a16:creationId xmlns:a16="http://schemas.microsoft.com/office/drawing/2014/main" id="{8BC5DAA1-B72F-4D30-82CF-2E506303B40D}"/>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79844428-BB2E-C014-B130-21CECFA7E86F}"/>
              </a:ext>
            </a:extLst>
          </p:cNvPr>
          <p:cNvSpPr txBox="1"/>
          <p:nvPr/>
        </p:nvSpPr>
        <p:spPr>
          <a:xfrm>
            <a:off x="3631720" y="3312543"/>
            <a:ext cx="3183147" cy="1569660"/>
          </a:xfrm>
          <a:prstGeom prst="rect">
            <a:avLst/>
          </a:prstGeom>
          <a:noFill/>
        </p:spPr>
        <p:txBody>
          <a:bodyPr wrap="square" rtlCol="0">
            <a:spAutoFit/>
          </a:bodyPr>
          <a:lstStyle/>
          <a:p>
            <a:pPr algn="ctr"/>
            <a:r>
              <a:rPr lang="es-ES" sz="3200">
                <a:latin typeface="Bahnschrift SemiCondensed" panose="020B0502040204020203" pitchFamily="34" charset="0"/>
              </a:rPr>
              <a:t>¿Qué es el</a:t>
            </a:r>
          </a:p>
          <a:p>
            <a:pPr algn="ctr"/>
            <a:r>
              <a:rPr lang="es-ES" sz="3200">
                <a:latin typeface="Bahnschrift SemiCondensed" panose="020B0502040204020203" pitchFamily="34" charset="0"/>
              </a:rPr>
              <a:t> "código del pacto" </a:t>
            </a:r>
          </a:p>
          <a:p>
            <a:pPr algn="ctr"/>
            <a:r>
              <a:rPr lang="es-ES" sz="3200">
                <a:latin typeface="Bahnschrift SemiCondensed" panose="020B0502040204020203" pitchFamily="34" charset="0"/>
              </a:rPr>
              <a:t>y por qué se dio?</a:t>
            </a:r>
            <a:endParaRPr lang="es-DO" sz="32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1A4F04D3-FE70-8A37-E094-89734EC7D0EC}"/>
              </a:ext>
            </a:extLst>
          </p:cNvPr>
          <p:cNvSpPr txBox="1"/>
          <p:nvPr/>
        </p:nvSpPr>
        <p:spPr>
          <a:xfrm>
            <a:off x="7617124" y="1166842"/>
            <a:ext cx="4209691" cy="4524315"/>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Son leyes </a:t>
            </a:r>
          </a:p>
          <a:p>
            <a:pPr algn="ctr"/>
            <a:r>
              <a:rPr lang="es-ES" sz="3600" dirty="0">
                <a:solidFill>
                  <a:schemeClr val="bg1"/>
                </a:solidFill>
                <a:latin typeface="Bahnschrift SemiCondensed" panose="020B0502040204020203" pitchFamily="34" charset="0"/>
              </a:rPr>
              <a:t>adicionales dadas</a:t>
            </a:r>
          </a:p>
          <a:p>
            <a:pPr algn="ctr"/>
            <a:r>
              <a:rPr lang="es-ES" sz="3600" dirty="0">
                <a:solidFill>
                  <a:schemeClr val="bg1"/>
                </a:solidFill>
                <a:latin typeface="Bahnschrift SemiCondensed" panose="020B0502040204020203" pitchFamily="34" charset="0"/>
              </a:rPr>
              <a:t> por Dios para que el pueblo hebreo pudiera aplicar los principios de los Diez Mandamientos en su vida diaria.</a:t>
            </a:r>
          </a:p>
        </p:txBody>
      </p:sp>
      <p:sp>
        <p:nvSpPr>
          <p:cNvPr id="6" name="Diagrama de flujo: conector 5">
            <a:extLst>
              <a:ext uri="{FF2B5EF4-FFF2-40B4-BE49-F238E27FC236}">
                <a16:creationId xmlns:a16="http://schemas.microsoft.com/office/drawing/2014/main" id="{64122C08-ED6E-65CE-B828-358CCEED8DDA}"/>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7" name="CuadroTexto 6">
            <a:extLst>
              <a:ext uri="{FF2B5EF4-FFF2-40B4-BE49-F238E27FC236}">
                <a16:creationId xmlns:a16="http://schemas.microsoft.com/office/drawing/2014/main" id="{E921230A-8966-E16B-C0C8-7765B0CCE728}"/>
              </a:ext>
            </a:extLst>
          </p:cNvPr>
          <p:cNvSpPr txBox="1"/>
          <p:nvPr/>
        </p:nvSpPr>
        <p:spPr>
          <a:xfrm>
            <a:off x="396813" y="311352"/>
            <a:ext cx="508959" cy="369332"/>
          </a:xfrm>
          <a:prstGeom prst="rect">
            <a:avLst/>
          </a:prstGeom>
          <a:noFill/>
        </p:spPr>
        <p:txBody>
          <a:bodyPr wrap="square" rtlCol="0">
            <a:spAutoFit/>
          </a:bodyPr>
          <a:lstStyle/>
          <a:p>
            <a:pPr algn="ctr"/>
            <a:r>
              <a:rPr lang="es-DO" dirty="0"/>
              <a:t>1</a:t>
            </a:r>
          </a:p>
        </p:txBody>
      </p:sp>
    </p:spTree>
    <p:extLst>
      <p:ext uri="{BB962C8B-B14F-4D97-AF65-F5344CB8AC3E}">
        <p14:creationId xmlns:p14="http://schemas.microsoft.com/office/powerpoint/2010/main" val="284021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4">
            <a:extLst>
              <a:ext uri="{FF2B5EF4-FFF2-40B4-BE49-F238E27FC236}">
                <a16:creationId xmlns:a16="http://schemas.microsoft.com/office/drawing/2014/main" id="{987A728D-ADB3-E964-567E-4551CA55382A}"/>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320C0FD2-C2C0-14AE-BD18-480B746C8884}"/>
              </a:ext>
            </a:extLst>
          </p:cNvPr>
          <p:cNvSpPr txBox="1"/>
          <p:nvPr/>
        </p:nvSpPr>
        <p:spPr>
          <a:xfrm>
            <a:off x="3481137" y="0"/>
            <a:ext cx="7940842" cy="6186309"/>
          </a:xfrm>
          <a:prstGeom prst="rect">
            <a:avLst/>
          </a:prstGeom>
          <a:noFill/>
        </p:spPr>
        <p:txBody>
          <a:bodyPr wrap="square" rtlCol="0">
            <a:spAutoFit/>
          </a:bodyPr>
          <a:lstStyle/>
          <a:p>
            <a:pPr algn="ctr"/>
            <a:r>
              <a:rPr lang="es-ES" sz="4400" dirty="0">
                <a:solidFill>
                  <a:schemeClr val="bg1"/>
                </a:solidFill>
                <a:latin typeface="Bahnschrift SemiCondensed" panose="020B0502040204020203" pitchFamily="34" charset="0"/>
              </a:rPr>
              <a:t>1 »Estas son las </a:t>
            </a:r>
            <a:r>
              <a:rPr lang="es-ES" sz="4400" dirty="0">
                <a:solidFill>
                  <a:schemeClr val="accent6"/>
                </a:solidFill>
                <a:latin typeface="Bahnschrift SemiCondensed" panose="020B0502040204020203" pitchFamily="34" charset="0"/>
              </a:rPr>
              <a:t>leyes [</a:t>
            </a:r>
            <a:r>
              <a:rPr lang="es-ES" sz="4400" dirty="0" err="1">
                <a:solidFill>
                  <a:schemeClr val="accent6"/>
                </a:solidFill>
                <a:latin typeface="Bahnschrift SemiCondensed" panose="020B0502040204020203" pitchFamily="34" charset="0"/>
              </a:rPr>
              <a:t>mishpatim</a:t>
            </a:r>
            <a:r>
              <a:rPr lang="es-ES" sz="4400" dirty="0">
                <a:solidFill>
                  <a:schemeClr val="accent6"/>
                </a:solidFill>
                <a:latin typeface="Bahnschrift SemiCondensed" panose="020B0502040204020203" pitchFamily="34" charset="0"/>
              </a:rPr>
              <a:t>, ordenanzas]</a:t>
            </a:r>
            <a:r>
              <a:rPr lang="es-ES" sz="4400" dirty="0">
                <a:solidFill>
                  <a:schemeClr val="bg1"/>
                </a:solidFill>
                <a:latin typeface="Bahnschrift SemiCondensed" panose="020B0502040204020203" pitchFamily="34" charset="0"/>
              </a:rPr>
              <a:t> que tú les expondrás: 2 »Si alguien compra un esclavo hebreo, este le servirá durante seis años, pero en el séptimo año recobrará su libertad sin pagar nada a cambio.</a:t>
            </a:r>
          </a:p>
          <a:p>
            <a:pPr algn="ctr"/>
            <a:r>
              <a:rPr lang="es-ES" sz="4400" dirty="0">
                <a:solidFill>
                  <a:schemeClr val="bg1"/>
                </a:solidFill>
                <a:latin typeface="Bahnschrift SemiCondensed" panose="020B0502040204020203" pitchFamily="34" charset="0"/>
              </a:rPr>
              <a:t>12 »El que hiera a otro y lo mate será condenado a muerte.</a:t>
            </a:r>
            <a:endParaRPr lang="es-DO" sz="44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25F0765B-4B3A-D371-3D15-9A90044AEA28}"/>
              </a:ext>
            </a:extLst>
          </p:cNvPr>
          <p:cNvSpPr txBox="1"/>
          <p:nvPr/>
        </p:nvSpPr>
        <p:spPr>
          <a:xfrm>
            <a:off x="770021" y="1540042"/>
            <a:ext cx="2326105" cy="954107"/>
          </a:xfrm>
          <a:prstGeom prst="rect">
            <a:avLst/>
          </a:prstGeom>
          <a:noFill/>
        </p:spPr>
        <p:txBody>
          <a:bodyPr wrap="square" rtlCol="0">
            <a:spAutoFit/>
          </a:bodyPr>
          <a:lstStyle/>
          <a:p>
            <a:pPr algn="ctr"/>
            <a:r>
              <a:rPr lang="es-DO" sz="2800">
                <a:solidFill>
                  <a:schemeClr val="accent2"/>
                </a:solidFill>
              </a:rPr>
              <a:t>Éx. 21: 1-2, 12 NVI </a:t>
            </a:r>
            <a:endParaRPr lang="es-DO" sz="2800" dirty="0" err="1">
              <a:solidFill>
                <a:schemeClr val="accent2"/>
              </a:solidFill>
            </a:endParaRPr>
          </a:p>
        </p:txBody>
      </p:sp>
    </p:spTree>
    <p:extLst>
      <p:ext uri="{BB962C8B-B14F-4D97-AF65-F5344CB8AC3E}">
        <p14:creationId xmlns:p14="http://schemas.microsoft.com/office/powerpoint/2010/main" val="377628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285E3B-B96B-FFEE-737A-CB36DFF1F6EA}"/>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C2E53B35-C3DC-5DB0-8C90-F22D8A7A96F7}"/>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B5FFF8A9-B13B-B15B-4074-261660078ED4}"/>
              </a:ext>
            </a:extLst>
          </p:cNvPr>
          <p:cNvSpPr txBox="1"/>
          <p:nvPr/>
        </p:nvSpPr>
        <p:spPr>
          <a:xfrm>
            <a:off x="3481136" y="0"/>
            <a:ext cx="8133347" cy="6186309"/>
          </a:xfrm>
          <a:prstGeom prst="rect">
            <a:avLst/>
          </a:prstGeom>
          <a:noFill/>
        </p:spPr>
        <p:txBody>
          <a:bodyPr wrap="square" rtlCol="0">
            <a:spAutoFit/>
          </a:bodyPr>
          <a:lstStyle/>
          <a:p>
            <a:pPr algn="ctr"/>
            <a:r>
              <a:rPr lang="es-ES" sz="4400" dirty="0">
                <a:solidFill>
                  <a:schemeClr val="bg1"/>
                </a:solidFill>
                <a:latin typeface="Bahnschrift SemiCondensed" panose="020B0502040204020203" pitchFamily="34" charset="0"/>
              </a:rPr>
              <a:t>16 »El que secuestre a otro y lo venda, o al ser descubierto lo tenga aún en su poder, será condenado a muerte. 17 »El que maldiga a su padre o a su madre será condenado a muerte.33 »Si alguien deja abierto un pozo o cava un pozo y no lo tapa, y llegan a caerse en él un buey o un asno,</a:t>
            </a:r>
            <a:endParaRPr lang="es-DO" sz="44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11C6F4E2-BEFB-E001-4758-8716F7576C54}"/>
              </a:ext>
            </a:extLst>
          </p:cNvPr>
          <p:cNvSpPr txBox="1"/>
          <p:nvPr/>
        </p:nvSpPr>
        <p:spPr>
          <a:xfrm>
            <a:off x="770021" y="1380022"/>
            <a:ext cx="2326105" cy="954107"/>
          </a:xfrm>
          <a:prstGeom prst="rect">
            <a:avLst/>
          </a:prstGeom>
          <a:noFill/>
        </p:spPr>
        <p:txBody>
          <a:bodyPr wrap="square" rtlCol="0">
            <a:spAutoFit/>
          </a:bodyPr>
          <a:lstStyle/>
          <a:p>
            <a:pPr algn="ctr"/>
            <a:r>
              <a:rPr lang="es-DO" sz="2800">
                <a:solidFill>
                  <a:schemeClr val="accent2"/>
                </a:solidFill>
              </a:rPr>
              <a:t>Éx. 21: 16-17, 33 NVI </a:t>
            </a:r>
            <a:endParaRPr lang="es-DO" sz="2800" dirty="0" err="1">
              <a:solidFill>
                <a:schemeClr val="accent2"/>
              </a:solidFill>
            </a:endParaRPr>
          </a:p>
        </p:txBody>
      </p:sp>
    </p:spTree>
    <p:extLst>
      <p:ext uri="{BB962C8B-B14F-4D97-AF65-F5344CB8AC3E}">
        <p14:creationId xmlns:p14="http://schemas.microsoft.com/office/powerpoint/2010/main" val="1699189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5">
            <a:extLst>
              <a:ext uri="{FF2B5EF4-FFF2-40B4-BE49-F238E27FC236}">
                <a16:creationId xmlns:a16="http://schemas.microsoft.com/office/drawing/2014/main" id="{1EB67562-EF47-B412-C4A2-BFB6E886B420}"/>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FA10E3F5-07ED-A5D1-A70E-1579BE642D4D}"/>
              </a:ext>
            </a:extLst>
          </p:cNvPr>
          <p:cNvSpPr txBox="1"/>
          <p:nvPr/>
        </p:nvSpPr>
        <p:spPr>
          <a:xfrm>
            <a:off x="3648973" y="69011"/>
            <a:ext cx="7755147" cy="5786199"/>
          </a:xfrm>
          <a:prstGeom prst="rect">
            <a:avLst/>
          </a:prstGeom>
          <a:noFill/>
        </p:spPr>
        <p:txBody>
          <a:bodyPr wrap="square" rtlCol="0">
            <a:spAutoFit/>
          </a:bodyPr>
          <a:lstStyle/>
          <a:p>
            <a:pPr algn="ctr"/>
            <a:r>
              <a:rPr lang="es-ES" sz="3700" dirty="0">
                <a:solidFill>
                  <a:schemeClr val="bg1"/>
                </a:solidFill>
                <a:latin typeface="Bahnschrift SemiCondensed" panose="020B0502040204020203" pitchFamily="34" charset="0"/>
              </a:rPr>
              <a:t>Además de la Ley moral, también conocida como Decálogo, los Diez Mandamientos, o las Diez Promesas de Dios, el Señor también dio a Moisés los </a:t>
            </a:r>
            <a:r>
              <a:rPr lang="es-ES" sz="3700" dirty="0" err="1">
                <a:solidFill>
                  <a:schemeClr val="bg1"/>
                </a:solidFill>
                <a:latin typeface="Bahnschrift SemiCondensed" panose="020B0502040204020203" pitchFamily="34" charset="0"/>
              </a:rPr>
              <a:t>mishpatim</a:t>
            </a:r>
            <a:r>
              <a:rPr lang="es-ES" sz="3700" dirty="0">
                <a:solidFill>
                  <a:schemeClr val="bg1"/>
                </a:solidFill>
                <a:latin typeface="Bahnschrift SemiCondensed" panose="020B0502040204020203" pitchFamily="34" charset="0"/>
              </a:rPr>
              <a:t>, palabra que significa literalmente "juicios" y que también es traducida como ordenanzas, reglas, leyes o reglamentos. Estas leyes aplicaban los principios del Decálogo a la vida cotidiana de los israelitas. </a:t>
            </a:r>
            <a:endParaRPr lang="es-DO" sz="37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40BB6F0-0405-5908-BC50-E2DF3FAC329F}"/>
              </a:ext>
            </a:extLst>
          </p:cNvPr>
          <p:cNvSpPr txBox="1"/>
          <p:nvPr/>
        </p:nvSpPr>
        <p:spPr>
          <a:xfrm>
            <a:off x="586597" y="1483744"/>
            <a:ext cx="2691440" cy="830997"/>
          </a:xfrm>
          <a:prstGeom prst="rect">
            <a:avLst/>
          </a:prstGeom>
          <a:noFill/>
        </p:spPr>
        <p:txBody>
          <a:bodyPr wrap="square" rtlCol="0">
            <a:spAutoFit/>
          </a:bodyPr>
          <a:lstStyle/>
          <a:p>
            <a:pPr algn="ctr"/>
            <a:r>
              <a:rPr lang="es-ES" sz="2400">
                <a:solidFill>
                  <a:schemeClr val="accent2"/>
                </a:solidFill>
                <a:latin typeface="Bahnschrift SemiCondensed" panose="020B0502040204020203" pitchFamily="34" charset="0"/>
              </a:rPr>
              <a:t>Material para el maestro.</a:t>
            </a:r>
            <a:endParaRPr lang="es-DO" sz="2400" dirty="0">
              <a:solidFill>
                <a:schemeClr val="accent2"/>
              </a:solidFill>
              <a:latin typeface="Bahnschrift SemiCondensed" panose="020B0502040204020203" pitchFamily="34" charset="0"/>
            </a:endParaRPr>
          </a:p>
        </p:txBody>
      </p:sp>
      <p:sp>
        <p:nvSpPr>
          <p:cNvPr id="6" name="CuadroTexto 5">
            <a:extLst>
              <a:ext uri="{FF2B5EF4-FFF2-40B4-BE49-F238E27FC236}">
                <a16:creationId xmlns:a16="http://schemas.microsoft.com/office/drawing/2014/main" id="{900C6B34-E4FB-229F-0C67-06E0C666C25A}"/>
              </a:ext>
            </a:extLst>
          </p:cNvPr>
          <p:cNvSpPr txBox="1"/>
          <p:nvPr/>
        </p:nvSpPr>
        <p:spPr>
          <a:xfrm>
            <a:off x="163902" y="69011"/>
            <a:ext cx="646981" cy="369332"/>
          </a:xfrm>
          <a:prstGeom prst="rect">
            <a:avLst/>
          </a:prstGeom>
          <a:noFill/>
        </p:spPr>
        <p:txBody>
          <a:bodyPr wrap="square" rtlCol="0">
            <a:spAutoFit/>
          </a:bodyPr>
          <a:lstStyle/>
          <a:p>
            <a:r>
              <a:rPr lang="es-DO" dirty="0">
                <a:solidFill>
                  <a:schemeClr val="accent2">
                    <a:lumMod val="50000"/>
                  </a:schemeClr>
                </a:solidFill>
              </a:rPr>
              <a:t>A</a:t>
            </a:r>
          </a:p>
        </p:txBody>
      </p:sp>
    </p:spTree>
    <p:extLst>
      <p:ext uri="{BB962C8B-B14F-4D97-AF65-F5344CB8AC3E}">
        <p14:creationId xmlns:p14="http://schemas.microsoft.com/office/powerpoint/2010/main" val="3829872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47766-4EF6-3C63-C54B-8A6EA0CB8F55}"/>
            </a:ext>
          </a:extLst>
        </p:cNvPr>
        <p:cNvGrpSpPr/>
        <p:nvPr/>
      </p:nvGrpSpPr>
      <p:grpSpPr>
        <a:xfrm>
          <a:off x="0" y="0"/>
          <a:ext cx="0" cy="0"/>
          <a:chOff x="0" y="0"/>
          <a:chExt cx="0" cy="0"/>
        </a:xfrm>
      </p:grpSpPr>
      <p:pic>
        <p:nvPicPr>
          <p:cNvPr id="3" name="Imagen 2" descr="3">
            <a:extLst>
              <a:ext uri="{FF2B5EF4-FFF2-40B4-BE49-F238E27FC236}">
                <a16:creationId xmlns:a16="http://schemas.microsoft.com/office/drawing/2014/main" id="{A88A42A8-2073-3F53-9B7B-5A888BEF2F6F}"/>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DFE132A5-AE00-5B0A-134C-D68BBB08E604}"/>
              </a:ext>
            </a:extLst>
          </p:cNvPr>
          <p:cNvSpPr txBox="1"/>
          <p:nvPr/>
        </p:nvSpPr>
        <p:spPr>
          <a:xfrm>
            <a:off x="3657600" y="3010619"/>
            <a:ext cx="3183147" cy="2308324"/>
          </a:xfrm>
          <a:prstGeom prst="rect">
            <a:avLst/>
          </a:prstGeom>
          <a:noFill/>
        </p:spPr>
        <p:txBody>
          <a:bodyPr wrap="square" rtlCol="0">
            <a:spAutoFit/>
          </a:bodyPr>
          <a:lstStyle/>
          <a:p>
            <a:pPr algn="ctr"/>
            <a:r>
              <a:rPr lang="es-ES" sz="3600">
                <a:latin typeface="Bahnschrift SemiCondensed" panose="020B0502040204020203" pitchFamily="34" charset="0"/>
              </a:rPr>
              <a:t>¿Qué otros temas</a:t>
            </a:r>
          </a:p>
          <a:p>
            <a:pPr algn="ctr"/>
            <a:r>
              <a:rPr lang="es-ES" sz="3600">
                <a:latin typeface="Bahnschrift SemiCondensed" panose="020B0502040204020203" pitchFamily="34" charset="0"/>
              </a:rPr>
              <a:t> abarcaban las</a:t>
            </a:r>
          </a:p>
          <a:p>
            <a:pPr algn="ctr"/>
            <a:r>
              <a:rPr lang="es-ES" sz="3600">
                <a:latin typeface="Bahnschrift SemiCondensed" panose="020B0502040204020203" pitchFamily="34" charset="0"/>
              </a:rPr>
              <a:t> ordenanzas?</a:t>
            </a:r>
            <a:endParaRPr lang="es-DO" sz="3600" dirty="0">
              <a:latin typeface="Bahnschrift SemiCondensed" panose="020B0502040204020203" pitchFamily="34" charset="0"/>
            </a:endParaRPr>
          </a:p>
        </p:txBody>
      </p:sp>
      <p:sp>
        <p:nvSpPr>
          <p:cNvPr id="5" name="CuadroTexto 4">
            <a:extLst>
              <a:ext uri="{FF2B5EF4-FFF2-40B4-BE49-F238E27FC236}">
                <a16:creationId xmlns:a16="http://schemas.microsoft.com/office/drawing/2014/main" id="{6A23330A-91C7-4C9F-157C-D0A5C63BFDCC}"/>
              </a:ext>
            </a:extLst>
          </p:cNvPr>
          <p:cNvSpPr txBox="1"/>
          <p:nvPr/>
        </p:nvSpPr>
        <p:spPr>
          <a:xfrm>
            <a:off x="7625751" y="1224951"/>
            <a:ext cx="4209691" cy="4524315"/>
          </a:xfrm>
          <a:prstGeom prst="rect">
            <a:avLst/>
          </a:prstGeom>
          <a:noFill/>
        </p:spPr>
        <p:txBody>
          <a:bodyPr wrap="square" rtlCol="0">
            <a:spAutoFit/>
          </a:bodyPr>
          <a:lstStyle/>
          <a:p>
            <a:pPr algn="ctr"/>
            <a:r>
              <a:rPr lang="es-ES" sz="3600" dirty="0">
                <a:solidFill>
                  <a:schemeClr val="bg1"/>
                </a:solidFill>
                <a:latin typeface="Bahnschrift SemiCondensed" panose="020B0502040204020203" pitchFamily="34" charset="0"/>
              </a:rPr>
              <a:t>Por ejemplo, </a:t>
            </a:r>
          </a:p>
          <a:p>
            <a:pPr algn="ctr"/>
            <a:r>
              <a:rPr lang="es-ES" sz="3600" dirty="0">
                <a:solidFill>
                  <a:schemeClr val="bg1"/>
                </a:solidFill>
                <a:latin typeface="Bahnschrift SemiCondensed" panose="020B0502040204020203" pitchFamily="34" charset="0"/>
              </a:rPr>
              <a:t> la promoción de buenas relaciones interpersonales,  la forma de guardar el sábado y las festividades religiosas.</a:t>
            </a:r>
          </a:p>
        </p:txBody>
      </p:sp>
      <p:sp>
        <p:nvSpPr>
          <p:cNvPr id="2" name="Diagrama de flujo: conector 1">
            <a:extLst>
              <a:ext uri="{FF2B5EF4-FFF2-40B4-BE49-F238E27FC236}">
                <a16:creationId xmlns:a16="http://schemas.microsoft.com/office/drawing/2014/main" id="{D3DB29A6-AAF5-B6A6-DA88-7CA639FB1DB7}"/>
              </a:ext>
            </a:extLst>
          </p:cNvPr>
          <p:cNvSpPr/>
          <p:nvPr/>
        </p:nvSpPr>
        <p:spPr>
          <a:xfrm>
            <a:off x="310550" y="163902"/>
            <a:ext cx="681487" cy="664233"/>
          </a:xfrm>
          <a:prstGeom prst="flowChartConnector">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s-DO"/>
          </a:p>
        </p:txBody>
      </p:sp>
      <p:sp>
        <p:nvSpPr>
          <p:cNvPr id="6" name="CuadroTexto 5">
            <a:extLst>
              <a:ext uri="{FF2B5EF4-FFF2-40B4-BE49-F238E27FC236}">
                <a16:creationId xmlns:a16="http://schemas.microsoft.com/office/drawing/2014/main" id="{D39EC747-1868-FE3F-D0EA-F037ED0AB16B}"/>
              </a:ext>
            </a:extLst>
          </p:cNvPr>
          <p:cNvSpPr txBox="1"/>
          <p:nvPr/>
        </p:nvSpPr>
        <p:spPr>
          <a:xfrm>
            <a:off x="427006" y="265185"/>
            <a:ext cx="448574" cy="461665"/>
          </a:xfrm>
          <a:prstGeom prst="rect">
            <a:avLst/>
          </a:prstGeom>
          <a:noFill/>
        </p:spPr>
        <p:txBody>
          <a:bodyPr wrap="square" rtlCol="0">
            <a:spAutoFit/>
          </a:bodyPr>
          <a:lstStyle/>
          <a:p>
            <a:pPr algn="ctr"/>
            <a:r>
              <a:rPr lang="es-DO" sz="2400" dirty="0"/>
              <a:t>2</a:t>
            </a:r>
          </a:p>
        </p:txBody>
      </p:sp>
    </p:spTree>
    <p:extLst>
      <p:ext uri="{BB962C8B-B14F-4D97-AF65-F5344CB8AC3E}">
        <p14:creationId xmlns:p14="http://schemas.microsoft.com/office/powerpoint/2010/main" val="549290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4F299E-6656-955D-3BF5-172C965512BC}"/>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0166FD41-D656-4921-AC07-0B66B2A059F3}"/>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0CB03136-C223-9F59-EC78-4530967E4E40}"/>
              </a:ext>
            </a:extLst>
          </p:cNvPr>
          <p:cNvSpPr txBox="1"/>
          <p:nvPr/>
        </p:nvSpPr>
        <p:spPr>
          <a:xfrm>
            <a:off x="3433011" y="151179"/>
            <a:ext cx="7932821" cy="5632311"/>
          </a:xfrm>
          <a:prstGeom prst="rect">
            <a:avLst/>
          </a:prstGeom>
          <a:noFill/>
        </p:spPr>
        <p:txBody>
          <a:bodyPr wrap="square" rtlCol="0">
            <a:spAutoFit/>
          </a:bodyPr>
          <a:lstStyle/>
          <a:p>
            <a:pPr algn="ctr"/>
            <a:r>
              <a:rPr lang="es-ES" sz="4000" dirty="0">
                <a:solidFill>
                  <a:schemeClr val="bg1"/>
                </a:solidFill>
                <a:latin typeface="Bahnschrift SemiCondensed" panose="020B0502040204020203" pitchFamily="34" charset="0"/>
              </a:rPr>
              <a:t>16 »Si alguien seduce a una mujer virgen que no esté comprometida para casarse, y se acuesta con ella, deberá pagarle su precio al padre y tomarla por esposa.21 »No maltrates ni oprimas a los extranjeros, pues también tú y tu pueblo fueron extranjeros en Egipto. 22 »No explotes a las viudas ni a los huérfanos,</a:t>
            </a:r>
            <a:endParaRPr lang="es-DO" sz="4000" dirty="0">
              <a:solidFill>
                <a:schemeClr val="accent6"/>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57FCDA05-75A8-D815-9DB2-82E66108D024}"/>
              </a:ext>
            </a:extLst>
          </p:cNvPr>
          <p:cNvSpPr txBox="1"/>
          <p:nvPr/>
        </p:nvSpPr>
        <p:spPr>
          <a:xfrm>
            <a:off x="577516" y="1219203"/>
            <a:ext cx="2695073" cy="1200329"/>
          </a:xfrm>
          <a:prstGeom prst="rect">
            <a:avLst/>
          </a:prstGeom>
          <a:noFill/>
        </p:spPr>
        <p:txBody>
          <a:bodyPr wrap="square" rtlCol="0">
            <a:spAutoFit/>
          </a:bodyPr>
          <a:lstStyle/>
          <a:p>
            <a:pPr algn="ctr"/>
            <a:r>
              <a:rPr lang="es-DO" sz="3600">
                <a:solidFill>
                  <a:schemeClr val="accent2"/>
                </a:solidFill>
              </a:rPr>
              <a:t>Éx 22: 16, 21-22 NVI</a:t>
            </a:r>
            <a:endParaRPr lang="es-DO" sz="3600" dirty="0">
              <a:solidFill>
                <a:schemeClr val="accent2"/>
              </a:solidFill>
            </a:endParaRPr>
          </a:p>
        </p:txBody>
      </p:sp>
    </p:spTree>
    <p:extLst>
      <p:ext uri="{BB962C8B-B14F-4D97-AF65-F5344CB8AC3E}">
        <p14:creationId xmlns:p14="http://schemas.microsoft.com/office/powerpoint/2010/main" val="726628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74B62-A17C-44D9-298D-4B50942BC7EB}"/>
            </a:ext>
          </a:extLst>
        </p:cNvPr>
        <p:cNvGrpSpPr/>
        <p:nvPr/>
      </p:nvGrpSpPr>
      <p:grpSpPr>
        <a:xfrm>
          <a:off x="0" y="0"/>
          <a:ext cx="0" cy="0"/>
          <a:chOff x="0" y="0"/>
          <a:chExt cx="0" cy="0"/>
        </a:xfrm>
      </p:grpSpPr>
      <p:pic>
        <p:nvPicPr>
          <p:cNvPr id="3" name="Imagen 2" descr="4">
            <a:extLst>
              <a:ext uri="{FF2B5EF4-FFF2-40B4-BE49-F238E27FC236}">
                <a16:creationId xmlns:a16="http://schemas.microsoft.com/office/drawing/2014/main" id="{3FE9026B-32C8-4A17-AA51-644AC2061ED6}"/>
              </a:ext>
            </a:extLst>
          </p:cNvPr>
          <p:cNvPicPr>
            <a:picLocks noGrp="1" noChangeAspect="1"/>
          </p:cNvPicPr>
          <p:nvPr isPhoto="1"/>
        </p:nvPicPr>
        <p:blipFill>
          <a:blip r:embed="rId2">
            <a:lum/>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CuadroTexto 3">
            <a:extLst>
              <a:ext uri="{FF2B5EF4-FFF2-40B4-BE49-F238E27FC236}">
                <a16:creationId xmlns:a16="http://schemas.microsoft.com/office/drawing/2014/main" id="{554C9653-E3E2-AF78-326B-78DC67E6F922}"/>
              </a:ext>
            </a:extLst>
          </p:cNvPr>
          <p:cNvSpPr txBox="1"/>
          <p:nvPr/>
        </p:nvSpPr>
        <p:spPr>
          <a:xfrm>
            <a:off x="3649580" y="72189"/>
            <a:ext cx="7708232" cy="6324808"/>
          </a:xfrm>
          <a:prstGeom prst="rect">
            <a:avLst/>
          </a:prstGeom>
          <a:noFill/>
        </p:spPr>
        <p:txBody>
          <a:bodyPr wrap="square" rtlCol="0">
            <a:spAutoFit/>
          </a:bodyPr>
          <a:lstStyle/>
          <a:p>
            <a:pPr algn="ctr"/>
            <a:r>
              <a:rPr lang="es-ES" sz="2700" dirty="0">
                <a:solidFill>
                  <a:schemeClr val="bg1"/>
                </a:solidFill>
                <a:latin typeface="Bahnschrift SemiCondensed" panose="020B0502040204020203" pitchFamily="34" charset="0"/>
              </a:rPr>
              <a:t>12 »Seis días trabajarás, pero </a:t>
            </a:r>
            <a:r>
              <a:rPr lang="es-ES" sz="2700" dirty="0">
                <a:solidFill>
                  <a:schemeClr val="accent6"/>
                </a:solidFill>
                <a:latin typeface="Bahnschrift SemiCondensed" panose="020B0502040204020203" pitchFamily="34" charset="0"/>
              </a:rPr>
              <a:t>el día séptimo descansarán </a:t>
            </a:r>
            <a:r>
              <a:rPr lang="es-ES" sz="2700" dirty="0">
                <a:solidFill>
                  <a:schemeClr val="bg1"/>
                </a:solidFill>
                <a:latin typeface="Bahnschrift SemiCondensed" panose="020B0502040204020203" pitchFamily="34" charset="0"/>
              </a:rPr>
              <a:t>tus bueyes y tus asnos, y recobrarán sus fuerzas los esclavos nacidos en casa y los extranjeros. 13 »</a:t>
            </a:r>
            <a:r>
              <a:rPr lang="es-ES" sz="2700" dirty="0">
                <a:solidFill>
                  <a:schemeClr val="accent6"/>
                </a:solidFill>
                <a:latin typeface="Bahnschrift SemiCondensed" panose="020B0502040204020203" pitchFamily="34" charset="0"/>
              </a:rPr>
              <a:t>Cumplan</a:t>
            </a:r>
            <a:r>
              <a:rPr lang="es-ES" sz="2700" dirty="0">
                <a:solidFill>
                  <a:schemeClr val="bg1"/>
                </a:solidFill>
                <a:latin typeface="Bahnschrift SemiCondensed" panose="020B0502040204020203" pitchFamily="34" charset="0"/>
              </a:rPr>
              <a:t> con todo lo que he ordenado. »No invoquen los nombres de otros dioses. Jamás los </a:t>
            </a:r>
            <a:r>
              <a:rPr lang="es-ES" sz="2700" dirty="0" err="1">
                <a:solidFill>
                  <a:schemeClr val="bg1"/>
                </a:solidFill>
                <a:latin typeface="Bahnschrift SemiCondensed" panose="020B0502040204020203" pitchFamily="34" charset="0"/>
              </a:rPr>
              <a:t>pronuncien</a:t>
            </a:r>
            <a:r>
              <a:rPr lang="es-ES" sz="2700" dirty="0" err="1">
                <a:solidFill>
                  <a:schemeClr val="accent6"/>
                </a:solidFill>
                <a:latin typeface="Bahnschrift SemiCondensed" panose="020B0502040204020203" pitchFamily="34" charset="0"/>
              </a:rPr>
              <a:t>.Las</a:t>
            </a:r>
            <a:r>
              <a:rPr lang="es-ES" sz="2700" dirty="0">
                <a:solidFill>
                  <a:schemeClr val="accent6"/>
                </a:solidFill>
                <a:latin typeface="Bahnschrift SemiCondensed" panose="020B0502040204020203" pitchFamily="34" charset="0"/>
              </a:rPr>
              <a:t> tres fiestas anuales</a:t>
            </a:r>
            <a:r>
              <a:rPr lang="es-ES" sz="2700" dirty="0">
                <a:solidFill>
                  <a:schemeClr val="bg1"/>
                </a:solidFill>
                <a:latin typeface="Bahnschrift SemiCondensed" panose="020B0502040204020203" pitchFamily="34" charset="0"/>
              </a:rPr>
              <a:t>14 »Tres veces al año harás fiesta en mi honor. 15 »La </a:t>
            </a:r>
            <a:r>
              <a:rPr lang="es-ES" sz="2700" dirty="0">
                <a:solidFill>
                  <a:schemeClr val="accent6"/>
                </a:solidFill>
                <a:latin typeface="Bahnschrift SemiCondensed" panose="020B0502040204020203" pitchFamily="34" charset="0"/>
              </a:rPr>
              <a:t>fiesta de los Panes sin levadura </a:t>
            </a:r>
            <a:r>
              <a:rPr lang="es-ES" sz="2700" dirty="0">
                <a:solidFill>
                  <a:schemeClr val="bg1"/>
                </a:solidFill>
                <a:latin typeface="Bahnschrift SemiCondensed" panose="020B0502040204020203" pitchFamily="34" charset="0"/>
              </a:rPr>
              <a:t>la celebrarás en el mes de </a:t>
            </a:r>
            <a:r>
              <a:rPr lang="es-ES" sz="2700" dirty="0" err="1">
                <a:solidFill>
                  <a:schemeClr val="bg1"/>
                </a:solidFill>
                <a:latin typeface="Bahnschrift SemiCondensed" panose="020B0502040204020203" pitchFamily="34" charset="0"/>
              </a:rPr>
              <a:t>aviv</a:t>
            </a:r>
            <a:r>
              <a:rPr lang="es-ES" sz="2700" dirty="0">
                <a:solidFill>
                  <a:schemeClr val="bg1"/>
                </a:solidFill>
                <a:latin typeface="Bahnschrift SemiCondensed" panose="020B0502040204020203" pitchFamily="34" charset="0"/>
              </a:rPr>
              <a:t>, que es la fecha establecida. Fue en ese mes cuando ustedes salieron de Egipto. De acuerdo con mis instrucciones, siete días comerán pan sin levadura. »Nadie se presentará ante mí con las manos vacías. 16 »</a:t>
            </a:r>
            <a:r>
              <a:rPr lang="es-ES" sz="2700" dirty="0">
                <a:solidFill>
                  <a:schemeClr val="accent6"/>
                </a:solidFill>
                <a:latin typeface="Bahnschrift SemiCondensed" panose="020B0502040204020203" pitchFamily="34" charset="0"/>
              </a:rPr>
              <a:t>La fiesta de la cosecha </a:t>
            </a:r>
            <a:r>
              <a:rPr lang="es-ES" sz="2700" dirty="0">
                <a:solidFill>
                  <a:schemeClr val="bg1"/>
                </a:solidFill>
                <a:latin typeface="Bahnschrift SemiCondensed" panose="020B0502040204020203" pitchFamily="34" charset="0"/>
              </a:rPr>
              <a:t>la celebrarás cuando recojas las primicias de tus siembras. »</a:t>
            </a:r>
            <a:r>
              <a:rPr lang="es-ES" sz="2700" dirty="0">
                <a:solidFill>
                  <a:schemeClr val="accent6"/>
                </a:solidFill>
                <a:latin typeface="Bahnschrift SemiCondensed" panose="020B0502040204020203" pitchFamily="34" charset="0"/>
              </a:rPr>
              <a:t>La fiesta de recolección de fin de año </a:t>
            </a:r>
            <a:r>
              <a:rPr lang="es-ES" sz="2700" dirty="0">
                <a:solidFill>
                  <a:schemeClr val="bg1"/>
                </a:solidFill>
                <a:latin typeface="Bahnschrift SemiCondensed" panose="020B0502040204020203" pitchFamily="34" charset="0"/>
              </a:rPr>
              <a:t>la celebrarás cuando recojas tus cosechas.</a:t>
            </a:r>
            <a:endParaRPr lang="es-DO" sz="2700" dirty="0">
              <a:solidFill>
                <a:schemeClr val="bg1"/>
              </a:solidFill>
              <a:latin typeface="Bahnschrift SemiCondensed" panose="020B0502040204020203" pitchFamily="34" charset="0"/>
            </a:endParaRPr>
          </a:p>
        </p:txBody>
      </p:sp>
      <p:sp>
        <p:nvSpPr>
          <p:cNvPr id="5" name="CuadroTexto 4">
            <a:extLst>
              <a:ext uri="{FF2B5EF4-FFF2-40B4-BE49-F238E27FC236}">
                <a16:creationId xmlns:a16="http://schemas.microsoft.com/office/drawing/2014/main" id="{ADC71E6D-91BA-82A8-7425-9D6F2D00A1C3}"/>
              </a:ext>
            </a:extLst>
          </p:cNvPr>
          <p:cNvSpPr txBox="1"/>
          <p:nvPr/>
        </p:nvSpPr>
        <p:spPr>
          <a:xfrm>
            <a:off x="569496" y="1211181"/>
            <a:ext cx="2807368" cy="1077218"/>
          </a:xfrm>
          <a:prstGeom prst="rect">
            <a:avLst/>
          </a:prstGeom>
          <a:noFill/>
        </p:spPr>
        <p:txBody>
          <a:bodyPr wrap="square" rtlCol="0">
            <a:spAutoFit/>
          </a:bodyPr>
          <a:lstStyle/>
          <a:p>
            <a:pPr algn="ctr"/>
            <a:r>
              <a:rPr lang="es-ES" sz="3200">
                <a:solidFill>
                  <a:schemeClr val="accent2"/>
                </a:solidFill>
              </a:rPr>
              <a:t>Éx. 23: 12-16 NVI </a:t>
            </a:r>
            <a:endParaRPr lang="es-ES" sz="3200" dirty="0">
              <a:solidFill>
                <a:schemeClr val="accent2"/>
              </a:solidFill>
            </a:endParaRPr>
          </a:p>
        </p:txBody>
      </p:sp>
    </p:spTree>
    <p:extLst>
      <p:ext uri="{BB962C8B-B14F-4D97-AF65-F5344CB8AC3E}">
        <p14:creationId xmlns:p14="http://schemas.microsoft.com/office/powerpoint/2010/main" val="30046794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255</TotalTime>
  <Words>1188</Words>
  <Application>Microsoft Office PowerPoint</Application>
  <PresentationFormat>Panorámica</PresentationFormat>
  <Paragraphs>59</Paragraphs>
  <Slides>17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Aptos</vt:lpstr>
      <vt:lpstr>Aptos Display</vt:lpstr>
      <vt:lpstr>Arial</vt:lpstr>
      <vt:lpstr>Bahnschrift SemiCondensed</vt:lpstr>
      <vt:lpstr>Browallia New</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dc:creator>
  <cp:lastModifiedBy>admin</cp:lastModifiedBy>
  <cp:revision>12</cp:revision>
  <dcterms:created xsi:type="dcterms:W3CDTF">2025-06-28T11:27:27Z</dcterms:created>
  <dcterms:modified xsi:type="dcterms:W3CDTF">2025-08-23T02:54:34Z</dcterms:modified>
</cp:coreProperties>
</file>