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89" r:id="rId6"/>
    <p:sldId id="261" r:id="rId7"/>
    <p:sldId id="263" r:id="rId8"/>
    <p:sldId id="270" r:id="rId9"/>
    <p:sldId id="283" r:id="rId10"/>
    <p:sldId id="287" r:id="rId11"/>
    <p:sldId id="264" r:id="rId12"/>
    <p:sldId id="265" r:id="rId13"/>
    <p:sldId id="273" r:id="rId14"/>
    <p:sldId id="285" r:id="rId15"/>
    <p:sldId id="266" r:id="rId16"/>
    <p:sldId id="267" r:id="rId17"/>
    <p:sldId id="275" r:id="rId18"/>
    <p:sldId id="290" r:id="rId19"/>
    <p:sldId id="268" r:id="rId20"/>
    <p:sldId id="262" r:id="rId21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9ED0-1963-497B-C18F-CA8026B8B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77E50-3830-7227-6273-1C70AF952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54D95-4E07-C8E4-5D0E-B4D232B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CA345-C0EF-2A5D-5989-851D915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FB98-56AF-9DE8-6ED6-C4DB11A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902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16E4-8FAE-E36A-951A-18C45FDD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E8A4C-224B-F100-AAA7-136F4973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C22E1-36A0-D399-B16C-C675A9B9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B5613B-6249-1534-DB62-E9133BCC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65213-E80F-AA77-CE95-EEF9A234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C33EC-5DEA-8A89-E091-B4931FA7F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DCED44-3E65-83B9-70A4-AABD7C92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1374-BB85-17C0-4E12-7263D620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3C46C-3CB0-CFF6-4E95-65F95D62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95234-A6B6-B071-55B0-76E8228D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07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94A1-2F42-5D55-81E2-A8CEC277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CA4AA-DA2E-D9B2-2974-604F6F25B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E52F-E007-236D-9F31-61C65BDD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7F073-8FEE-C968-B2A3-21318A52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C7C5D-10C5-1788-9E09-7E36E5D5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935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C7ED-3CB2-8659-1ED9-0D9F1C30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2D099F-B27C-3A35-958D-95E5A721A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BD12A-67B0-34E1-9B5F-4C2DA0C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F6EFC-A21D-A3E5-E234-A2EA9322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00348-815B-F26F-42A8-898115B1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804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040D-0E06-E8D2-C428-08A9FBC9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B5283-25E3-62C1-EADF-9541D15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BE6EB-E9E8-CFED-7F80-BA2DC704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47898E-E21C-EB60-49CF-8ABD3AF8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2868A-76B2-4DE6-C807-BDEB9D3C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8F9295-8AA9-2FFA-32A9-D6C1C03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152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6DD13-6CC0-CC4A-E641-92173BBF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1905F-5932-9873-2339-6AFBEB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158640-B7A0-DA36-F39F-EC77205D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8DEF-F0DD-10CD-8AC1-FE6AE98A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525E27-5F29-FFA1-86D9-93F9293E4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73A387-0C56-69EA-F77B-DB408CD9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450510-44DC-906E-7D49-EBD03E1D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5CCAA9-5E9C-F4E0-BB63-00A32AF4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22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5758-4671-7B29-8BC2-E71E90D8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39ADAB-9A2F-200C-585A-DDB370C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DEDC23-6132-D27E-F268-F37420D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543C1-4841-9FA6-4167-8B8434F8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02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52F65F-43CD-7292-84C7-E00EF56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1945F5-7A96-A2A9-331D-B1C8B7D5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EB328-D54E-8F49-6B5D-CE13069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914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A899-745C-639D-BB03-09A2D0CD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5BB6F-B950-DD0D-F247-62CA1DC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79163-4ED1-7384-9EF8-6A11A6765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0788F-B395-12B1-E805-88779576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1B3E14-B6B6-44D8-B091-6F6EE37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32495-7954-B315-378F-179B13F5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13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0FD88-E7A3-A5D7-8594-ACF18747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975256-E169-9212-B514-6EC1483E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06D59-9A89-7FF7-BA2C-59C01527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BDE2A-4949-8864-002C-32814D3E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448B7-EC9E-8DDA-017C-B05C84A3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32B2A3-1428-9BAE-EC98-7770E21E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024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A4403-138C-0BF5-D569-59325CF1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6E25F-C869-37F6-10BA-4A858BE01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A5F5-00A5-198C-BAED-279E32F1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1DF11-D47D-4810-93E5-6E6F26962179}" type="datetimeFigureOut">
              <a:rPr lang="es-DO" smtClean="0"/>
              <a:t>16/8/2025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5F6A-B36F-174B-CED6-2DB54B5B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FEB5-0A71-F2A3-3990-973E3135A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70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A2425A13-BAD8-257F-D1A0-078C89F382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3F56B6-D52D-B56B-156E-47183439960D}"/>
              </a:ext>
            </a:extLst>
          </p:cNvPr>
          <p:cNvSpPr txBox="1"/>
          <p:nvPr/>
        </p:nvSpPr>
        <p:spPr>
          <a:xfrm>
            <a:off x="345057" y="336429"/>
            <a:ext cx="147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Lección 08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A9E68D-C083-3785-2307-69E4D703A53D}"/>
              </a:ext>
            </a:extLst>
          </p:cNvPr>
          <p:cNvSpPr txBox="1"/>
          <p:nvPr/>
        </p:nvSpPr>
        <p:spPr>
          <a:xfrm>
            <a:off x="431321" y="1940943"/>
            <a:ext cx="579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>
                <a:solidFill>
                  <a:schemeClr val="accent4">
                    <a:lumMod val="50000"/>
                  </a:schemeClr>
                </a:solidFill>
                <a:latin typeface="Bahnschrift SemiCondensed" panose="020B0502040204020203" pitchFamily="34" charset="0"/>
              </a:rPr>
              <a:t>EL PACTO EN EL SINAÍ</a:t>
            </a:r>
            <a:endParaRPr lang="es-DO" sz="2800" dirty="0">
              <a:solidFill>
                <a:schemeClr val="accent4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50FB9A-696B-556F-1572-A83C04D6A11B}"/>
              </a:ext>
            </a:extLst>
          </p:cNvPr>
          <p:cNvSpPr txBox="1"/>
          <p:nvPr/>
        </p:nvSpPr>
        <p:spPr>
          <a:xfrm>
            <a:off x="345057" y="2674189"/>
            <a:ext cx="6021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>
                <a:solidFill>
                  <a:schemeClr val="bg1"/>
                </a:solidFill>
                <a:latin typeface="Bahnschrift SemiCondensed" panose="020B0502040204020203" pitchFamily="34" charset="0"/>
              </a:rPr>
              <a:t>“Ustedes vieron lo que hice a los egipcios, y cómo los tomé sobre alas de águila, y los he traído a mí. Ahora pues, si en verdad escuchan mi voz y guardan mi pacto, ustedes serán mi especial tesoro entre todos los pueblos, porque mía es toda la tierra. Y ustedes serán mi reino de sacerdotes y gente santa” </a:t>
            </a:r>
          </a:p>
          <a:p>
            <a:pPr algn="just"/>
            <a:r>
              <a:rPr lang="es-ES" sz="2800">
                <a:solidFill>
                  <a:schemeClr val="bg1"/>
                </a:solidFill>
                <a:latin typeface="Bahnschrift SemiCondensed" panose="020B0502040204020203" pitchFamily="34" charset="0"/>
              </a:rPr>
              <a:t>(Éxo. 19:4-6).</a:t>
            </a:r>
            <a:endParaRPr lang="es-DO" sz="2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7DE6C-6673-216E-D36E-90A2612FC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B0F3F44C-B941-8EC9-AE84-A4AE2C3C81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EB77126-8FDC-A3D0-84E1-76FB7911E118}"/>
              </a:ext>
            </a:extLst>
          </p:cNvPr>
          <p:cNvSpPr txBox="1"/>
          <p:nvPr/>
        </p:nvSpPr>
        <p:spPr>
          <a:xfrm>
            <a:off x="3505202" y="48126"/>
            <a:ext cx="8189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10 El amor no hace mal al prójimo; así que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cumplimiento de la ley es el amor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7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40260E-D64C-EFED-8089-1E39A0DB4B81}"/>
              </a:ext>
            </a:extLst>
          </p:cNvPr>
          <p:cNvSpPr txBox="1"/>
          <p:nvPr/>
        </p:nvSpPr>
        <p:spPr>
          <a:xfrm>
            <a:off x="689811" y="1475874"/>
            <a:ext cx="28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accent2"/>
                </a:solidFill>
              </a:rPr>
              <a:t>Ro. 13: 10 </a:t>
            </a:r>
            <a:endParaRPr lang="es-DO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5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CF8FE-FCEF-4848-5C8B-7B001C89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ACE559-55D4-DF76-397B-54B94A263B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6B649E-601D-6C27-0F18-CC0A1194270C}"/>
              </a:ext>
            </a:extLst>
          </p:cNvPr>
          <p:cNvSpPr txBox="1"/>
          <p:nvPr/>
        </p:nvSpPr>
        <p:spPr>
          <a:xfrm>
            <a:off x="3623094" y="25879"/>
            <a:ext cx="775514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El Decálogo no comienza con los mandamientos, sino con la acción misericordiosa de Dios en favor de su pueblo: “Yo soy el Señor tu Dios, que te saqué de Egipto, de casa de servidumbre” (</a:t>
            </a:r>
            <a:r>
              <a:rPr lang="es-ES" sz="34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20:2). El Señor muestra primero su gracia dando libertad y salvación a Israel, y solo después revela su voluntad. Los mandamientos (Éx. 20: 3-17) debían ser observados como una expresión de amor y gratitud por lo que Dios había hecho por ellos. </a:t>
            </a:r>
            <a:endParaRPr lang="es-DO" sz="34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8E5F0C7-9090-9023-48D4-A2E33AF76162}"/>
              </a:ext>
            </a:extLst>
          </p:cNvPr>
          <p:cNvSpPr txBox="1"/>
          <p:nvPr/>
        </p:nvSpPr>
        <p:spPr>
          <a:xfrm>
            <a:off x="586597" y="1483744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martes.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BADB8-7016-59E5-8E6B-790BBE322A2E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8284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15F5-1272-0309-217E-3CB589CFB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CD375DE-797E-A6CA-2E57-09C7968E9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D89683A-DAF3-786C-884A-72AD0A3C8DBD}"/>
              </a:ext>
            </a:extLst>
          </p:cNvPr>
          <p:cNvSpPr txBox="1"/>
          <p:nvPr/>
        </p:nvSpPr>
        <p:spPr>
          <a:xfrm>
            <a:off x="3657600" y="3010619"/>
            <a:ext cx="3183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latin typeface="Bahnschrift SemiCondensed" panose="020B0502040204020203" pitchFamily="34" charset="0"/>
              </a:rPr>
              <a:t>¿Qué función tiene la Ley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 de Dios si no puede salvarnos?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4D1010-1AE1-9C28-ECAA-7C6353B7A32A}"/>
              </a:ext>
            </a:extLst>
          </p:cNvPr>
          <p:cNvSpPr txBox="1"/>
          <p:nvPr/>
        </p:nvSpPr>
        <p:spPr>
          <a:xfrm>
            <a:off x="7625751" y="1224951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Ley es 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santa, justa y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buena, y nos ayuda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 alejarnos del mal. Sirve como un espejo que revela nuestros defectos, pero no los elimina.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F6EC1B3-7137-0AB5-F843-44365A082A1C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7B8CEE-7DC1-0A8C-2A10-6935622A41C6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5846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904F2-8518-9117-D228-F4D991B4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1A794076-A0CC-0BBF-5B5F-485EA9AE33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8287C-6A98-2E5A-D2E3-19AFE85435FA}"/>
              </a:ext>
            </a:extLst>
          </p:cNvPr>
          <p:cNvSpPr txBox="1"/>
          <p:nvPr/>
        </p:nvSpPr>
        <p:spPr>
          <a:xfrm>
            <a:off x="3641558" y="0"/>
            <a:ext cx="7940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12 De manera que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la ley a la verdad es santa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mandamiento santo, justo y bueno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72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A916C0-085F-51E1-2543-F61DF8B47233}"/>
              </a:ext>
            </a:extLst>
          </p:cNvPr>
          <p:cNvSpPr txBox="1"/>
          <p:nvPr/>
        </p:nvSpPr>
        <p:spPr>
          <a:xfrm>
            <a:off x="609600" y="1347536"/>
            <a:ext cx="2679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Ro. 7: 12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9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77A1C-6FF9-7C2D-EBF0-857EFC992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CC0CD5C7-575D-F522-8E3B-077F8424376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C26D4AE-8BA4-6BD3-6BDE-F05E01E4981A}"/>
              </a:ext>
            </a:extLst>
          </p:cNvPr>
          <p:cNvSpPr txBox="1"/>
          <p:nvPr/>
        </p:nvSpPr>
        <p:spPr>
          <a:xfrm>
            <a:off x="3721768" y="128336"/>
            <a:ext cx="771625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23 El que 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escucha la palabra, pero no la pone en práctica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es como el que se mira el rostro en un espejo 24 y después de mirarse, se va y se olvida enseguida de cómo es. 25 Pero quien 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fija atentamente en la ley perfecta que da libertad y persevera en ella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no olvidando lo que ha oído, sino haciéndolo, 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recibirá bendición al practicarla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40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6BDA825-43CB-191A-CEA1-165E8B35FD1B}"/>
              </a:ext>
            </a:extLst>
          </p:cNvPr>
          <p:cNvSpPr txBox="1"/>
          <p:nvPr/>
        </p:nvSpPr>
        <p:spPr>
          <a:xfrm>
            <a:off x="641684" y="1106904"/>
            <a:ext cx="2679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Santiago 1: 23-25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13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39E63-543F-9DDD-AB9A-23F9CF66B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983B2630-1D99-AE10-3D20-E7B069F98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0C236C7-D203-7559-F66E-C9962E98EB71}"/>
              </a:ext>
            </a:extLst>
          </p:cNvPr>
          <p:cNvSpPr txBox="1"/>
          <p:nvPr/>
        </p:nvSpPr>
        <p:spPr>
          <a:xfrm>
            <a:off x="3648973" y="163901"/>
            <a:ext cx="77551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Puesto que somos salvados por medio de nuestra fe, no por las obras, ni siquiera las de la Ley, algunos cristianos afirman que esta fue abolida y que ya no tenemos que obedecerla. Eso es un grave error de interpretación de la relación entre la Ley y el evangelio en vista de la siguiente afirmación de Pablo: “Yo no hubiera conocido el pecado sino por medio de la ley” (Rom. 7:7). La existencia de la Ley es precisamente la razón por la que necesitamos el evangelio. </a:t>
            </a:r>
            <a:endParaRPr lang="es-DO" sz="3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C64FF-9F97-F246-BECE-3E426A2E17E9}"/>
              </a:ext>
            </a:extLst>
          </p:cNvPr>
          <p:cNvSpPr txBox="1"/>
          <p:nvPr/>
        </p:nvSpPr>
        <p:spPr>
          <a:xfrm>
            <a:off x="577970" y="1337095"/>
            <a:ext cx="2691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miércoles.</a:t>
            </a:r>
            <a:endParaRPr lang="es-DO" sz="20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B8F806-0A66-D022-419B-8EB7D8350231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32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FD0D-36F5-5369-D34D-E33B2955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CDC4F843-AF02-D0F4-9787-81E9EB9E07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64D5FA6-2BDE-EFC0-ACF8-DE25B400E98B}"/>
              </a:ext>
            </a:extLst>
          </p:cNvPr>
          <p:cNvSpPr txBox="1"/>
          <p:nvPr/>
        </p:nvSpPr>
        <p:spPr>
          <a:xfrm>
            <a:off x="3657600" y="2958861"/>
            <a:ext cx="31831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>
                <a:latin typeface="Bahnschrift SemiCondensed" panose="020B0502040204020203" pitchFamily="34" charset="0"/>
              </a:rPr>
              <a:t>¿Qué significa que Cristo </a:t>
            </a:r>
          </a:p>
          <a:p>
            <a:pPr algn="ctr"/>
            <a:r>
              <a:rPr lang="es-ES" sz="4000">
                <a:latin typeface="Bahnschrift SemiCondensed" panose="020B0502040204020203" pitchFamily="34" charset="0"/>
              </a:rPr>
              <a:t>sea el el fin o telos de la Ley?</a:t>
            </a:r>
            <a:endParaRPr lang="es-DO" sz="40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5C795A-DC3F-85F8-95E2-E44AEE02ADBB}"/>
              </a:ext>
            </a:extLst>
          </p:cNvPr>
          <p:cNvSpPr txBox="1"/>
          <p:nvPr/>
        </p:nvSpPr>
        <p:spPr>
          <a:xfrm>
            <a:off x="7625751" y="1224951"/>
            <a:ext cx="4209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Significa que Él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es su objetivo y su propósito, no que la eliminó. La Ley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señala a Cristo, revelándonos nuestra necesidad de Él.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39F90B44-C1FC-C75B-8515-0AA1472CDD2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5DA4B-8C4C-D55A-43EE-4429BFFCB5C3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57650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4E2C8-A5AA-0B38-E58E-18C0E066A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6FD5AE6D-E246-0D62-9FD4-D179968B03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AE2C339-C374-D643-D989-9EBA8CE77731}"/>
              </a:ext>
            </a:extLst>
          </p:cNvPr>
          <p:cNvSpPr txBox="1"/>
          <p:nvPr/>
        </p:nvSpPr>
        <p:spPr>
          <a:xfrm>
            <a:off x="3721768" y="128336"/>
            <a:ext cx="77162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4 porque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fin [</a:t>
            </a:r>
            <a:r>
              <a:rPr lang="es-ES" sz="7200" dirty="0" err="1">
                <a:solidFill>
                  <a:schemeClr val="accent6"/>
                </a:solidFill>
                <a:latin typeface="Bahnschrift SemiCondensed" panose="020B0502040204020203" pitchFamily="34" charset="0"/>
              </a:rPr>
              <a:t>telos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] 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de la ley es Cristo, para justicia a todo aquel que cree.</a:t>
            </a:r>
            <a:endParaRPr lang="es-DO" sz="72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D0F8E5-E711-31DA-E7E0-1A3BFC604764}"/>
              </a:ext>
            </a:extLst>
          </p:cNvPr>
          <p:cNvSpPr txBox="1"/>
          <p:nvPr/>
        </p:nvSpPr>
        <p:spPr>
          <a:xfrm>
            <a:off x="585536" y="1507958"/>
            <a:ext cx="267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200">
                <a:solidFill>
                  <a:schemeClr val="accent2"/>
                </a:solidFill>
              </a:rPr>
              <a:t>Ro. 10: 4 </a:t>
            </a:r>
            <a:endParaRPr lang="es-DO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58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B1842-F08A-45AD-81E1-6579C6195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C67A8BED-A20B-19FD-2AF7-D8BF43224D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2B6B638-75CC-74D7-B3C3-9A5A3E0333B8}"/>
              </a:ext>
            </a:extLst>
          </p:cNvPr>
          <p:cNvSpPr txBox="1"/>
          <p:nvPr/>
        </p:nvSpPr>
        <p:spPr>
          <a:xfrm>
            <a:off x="3721768" y="128336"/>
            <a:ext cx="77162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¿Luego por la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fe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invalidamos la ley? En ninguna manera, sino que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confirmamos la ley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72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1B9A616-4FC6-4334-1A3E-C2C8BAF37643}"/>
              </a:ext>
            </a:extLst>
          </p:cNvPr>
          <p:cNvSpPr txBox="1"/>
          <p:nvPr/>
        </p:nvSpPr>
        <p:spPr>
          <a:xfrm>
            <a:off x="585536" y="1507958"/>
            <a:ext cx="267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200">
                <a:solidFill>
                  <a:schemeClr val="accent2"/>
                </a:solidFill>
              </a:rPr>
              <a:t>Ro. 3: 31 </a:t>
            </a:r>
            <a:endParaRPr lang="es-DO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18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E20D2-E802-B5FB-632C-74A72BD10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04AA6733-0F84-DC59-9021-2FCF8A867C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06C93D-4886-33BB-7D8B-6AAF53984AFE}"/>
              </a:ext>
            </a:extLst>
          </p:cNvPr>
          <p:cNvSpPr txBox="1"/>
          <p:nvPr/>
        </p:nvSpPr>
        <p:spPr>
          <a:xfrm>
            <a:off x="3657600" y="253677"/>
            <a:ext cx="77551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Pablo afirma que Jesucristo es el </a:t>
            </a:r>
            <a:r>
              <a:rPr lang="es-ES" sz="4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telos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de la Ley, pero no en el sentido de que Cristo abrogó o eliminó la Ley. A diferencia de ello, la palabra en cuestión significa que Cristo es el objetivo y la intención de la Ley.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55703C-8E9A-2BED-24A2-FFF699F940C2}"/>
              </a:ext>
            </a:extLst>
          </p:cNvPr>
          <p:cNvSpPr txBox="1"/>
          <p:nvPr/>
        </p:nvSpPr>
        <p:spPr>
          <a:xfrm>
            <a:off x="586597" y="1337095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jueves.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12DEBA-6EC4-B752-9450-F278F6138CA5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486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EC7FFDD-C2F8-7BBE-4777-A9ED21A74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0316AE-495C-D571-16A8-02E93AC5CA42}"/>
              </a:ext>
            </a:extLst>
          </p:cNvPr>
          <p:cNvSpPr txBox="1"/>
          <p:nvPr/>
        </p:nvSpPr>
        <p:spPr>
          <a:xfrm>
            <a:off x="1377350" y="3256472"/>
            <a:ext cx="9437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>
                <a:solidFill>
                  <a:schemeClr val="bg1"/>
                </a:solidFill>
                <a:latin typeface="Bahnschrift SemiCondensed" panose="020B0502040204020203" pitchFamily="34" charset="0"/>
              </a:rPr>
              <a:t>Decálogo de amor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1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4AA9E871-8B59-CB9B-6BF3-FB4B957936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2E648A-19D7-6C71-29F5-AE457DE155E7}"/>
              </a:ext>
            </a:extLst>
          </p:cNvPr>
          <p:cNvSpPr txBox="1"/>
          <p:nvPr/>
        </p:nvSpPr>
        <p:spPr>
          <a:xfrm>
            <a:off x="5693434" y="724618"/>
            <a:ext cx="57883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rgbClr val="098D93"/>
                </a:solidFill>
                <a:latin typeface="Bahnschrift SemiCondensed" panose="020B0502040204020203" pitchFamily="34" charset="0"/>
              </a:rPr>
              <a:t>¿Aceptas que necesitamos el evangelio porque existen los diez mandamientos?</a:t>
            </a:r>
            <a:endParaRPr lang="es-DO" sz="4800" dirty="0">
              <a:solidFill>
                <a:srgbClr val="098D93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8BC5DAA1-B72F-4D30-82CF-2E506303B4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9844428-BB2E-C014-B130-21CECFA7E86F}"/>
              </a:ext>
            </a:extLst>
          </p:cNvPr>
          <p:cNvSpPr txBox="1"/>
          <p:nvPr/>
        </p:nvSpPr>
        <p:spPr>
          <a:xfrm>
            <a:off x="3631720" y="3312543"/>
            <a:ext cx="31831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>
                <a:latin typeface="Bahnschrift SemiCondensed" panose="020B0502040204020203" pitchFamily="34" charset="0"/>
              </a:rPr>
              <a:t>¿Cómo preparó Dios</a:t>
            </a:r>
          </a:p>
          <a:p>
            <a:pPr algn="ctr"/>
            <a:r>
              <a:rPr lang="es-ES" sz="2800">
                <a:latin typeface="Bahnschrift SemiCondensed" panose="020B0502040204020203" pitchFamily="34" charset="0"/>
              </a:rPr>
              <a:t> a Israel para recibir </a:t>
            </a:r>
          </a:p>
          <a:p>
            <a:pPr algn="ctr"/>
            <a:r>
              <a:rPr lang="es-ES" sz="2800">
                <a:latin typeface="Bahnschrift SemiCondensed" panose="020B0502040204020203" pitchFamily="34" charset="0"/>
              </a:rPr>
              <a:t>los diez mandamientos?</a:t>
            </a:r>
            <a:endParaRPr lang="es-DO" sz="28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4F04D3-FE70-8A37-E094-89734EC7D0EC}"/>
              </a:ext>
            </a:extLst>
          </p:cNvPr>
          <p:cNvSpPr txBox="1"/>
          <p:nvPr/>
        </p:nvSpPr>
        <p:spPr>
          <a:xfrm>
            <a:off x="7617124" y="1166842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Dios instruyó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al pueblo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para que se purificara externamente y se preparara para la manifestación de Su gloria.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64122C08-ED6E-65CE-B828-358CCEED8DD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21230A-8966-E16B-C0C8-7765B0CCE728}"/>
              </a:ext>
            </a:extLst>
          </p:cNvPr>
          <p:cNvSpPr txBox="1"/>
          <p:nvPr/>
        </p:nvSpPr>
        <p:spPr>
          <a:xfrm>
            <a:off x="396813" y="311352"/>
            <a:ext cx="5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02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987A728D-ADB3-E964-567E-4551CA5538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20C0FD2-C2C0-14AE-BD18-480B746C8884}"/>
              </a:ext>
            </a:extLst>
          </p:cNvPr>
          <p:cNvSpPr txBox="1"/>
          <p:nvPr/>
        </p:nvSpPr>
        <p:spPr>
          <a:xfrm>
            <a:off x="3481137" y="0"/>
            <a:ext cx="7940842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9 y el Señor dijo:—Voy a presentarme ante ti en medio de una densa nube, </a:t>
            </a:r>
            <a:r>
              <a:rPr lang="es-ES" sz="27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para que el pueblo me oiga hablar contigo y también tenga siempre confianza en ti</a:t>
            </a:r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Moisés refirió al Señor lo que el pueblo le había dicho 10 y el Señor dijo:—Ve y </a:t>
            </a:r>
            <a:r>
              <a:rPr lang="es-ES" sz="27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consagra al pueblo hoy y mañana</a:t>
            </a:r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Diles que </a:t>
            </a:r>
            <a:r>
              <a:rPr lang="es-ES" sz="27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laven sus ropas </a:t>
            </a:r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11 y que </a:t>
            </a:r>
            <a:r>
              <a:rPr lang="es-ES" sz="27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se preparen </a:t>
            </a:r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para el tercer día, porque en ese mismo día yo, el Señor, descenderé sobre el monte Sinaí, </a:t>
            </a:r>
            <a:r>
              <a:rPr lang="es-ES" sz="27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 la vista de todo el pueblo</a:t>
            </a:r>
            <a:r>
              <a:rPr lang="es-ES" sz="27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12 Pon límites alrededor del monte para que el pueblo no pase. Diles que no suban al monte, y que ni siquiera pongan un pie en él, pues cualquiera que lo toque será condenado a muerte. 13 Sea hombre o animal, no quedará con vida. Quien se atreva a tocarlo, morirá a pedradas o a flechazos. Solo podrán subir al monte cuando se oiga el toque largo de la trompeta de cuerno de carnero.</a:t>
            </a:r>
            <a:endParaRPr lang="es-DO" sz="27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F0765B-4B3A-D371-3D15-9A90044AEA28}"/>
              </a:ext>
            </a:extLst>
          </p:cNvPr>
          <p:cNvSpPr txBox="1"/>
          <p:nvPr/>
        </p:nvSpPr>
        <p:spPr>
          <a:xfrm>
            <a:off x="770021" y="1540042"/>
            <a:ext cx="2326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800">
                <a:solidFill>
                  <a:schemeClr val="accent2"/>
                </a:solidFill>
              </a:rPr>
              <a:t>Éx. 19: 9-13 NVI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85E3B-B96B-FFEE-737A-CB36DFF1F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C2E53B35-C3DC-5DB0-8C90-F22D8A7A96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5FFF8A9-B13B-B15B-4074-261660078ED4}"/>
              </a:ext>
            </a:extLst>
          </p:cNvPr>
          <p:cNvSpPr txBox="1"/>
          <p:nvPr/>
        </p:nvSpPr>
        <p:spPr>
          <a:xfrm>
            <a:off x="3481136" y="0"/>
            <a:ext cx="813334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16 En la madrugada del tercer día hubo truenos y relámpagos, y una densa nube se posó sobre el monte. Un toque muy fuerte de trompeta puso a temblar a todos los que estaban en el campamento. 17 Entonces Moisés sacó del campamento al pueblo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para que fuera a su encuentro con Dios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ellos se detuvieron al pie del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monte Sinaí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18 El monte estaba cubierto de humo, porque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Señor había descendido 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sobre él en medio de fuego. Era tanto el humo que salía del monte, que parecía un horno; todo el monte se sacudía violentamente, 19 y el sonido de la trompeta era cada vez más fuerte. Entonces habló Moisés y </a:t>
            </a:r>
            <a:r>
              <a:rPr lang="es-ES" sz="3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Dios le respondió </a:t>
            </a:r>
            <a:r>
              <a:rPr lang="es-ES" sz="3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 el trueno.</a:t>
            </a:r>
            <a:endParaRPr lang="es-DO" sz="3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1C6F4E2-BEFB-E001-4758-8716F7576C54}"/>
              </a:ext>
            </a:extLst>
          </p:cNvPr>
          <p:cNvSpPr txBox="1"/>
          <p:nvPr/>
        </p:nvSpPr>
        <p:spPr>
          <a:xfrm>
            <a:off x="770021" y="1540042"/>
            <a:ext cx="2326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800">
                <a:solidFill>
                  <a:schemeClr val="accent2"/>
                </a:solidFill>
              </a:rPr>
              <a:t>Éx. 19: 16-19 NVI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8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B67562-EF47-B412-C4A2-BFB6E886B4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A10E3F5-07ED-A5D1-A70E-1579BE642D4D}"/>
              </a:ext>
            </a:extLst>
          </p:cNvPr>
          <p:cNvSpPr txBox="1"/>
          <p:nvPr/>
        </p:nvSpPr>
        <p:spPr>
          <a:xfrm>
            <a:off x="3648973" y="69011"/>
            <a:ext cx="77551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El pueblo vio cómo Dios derrotó a las deidades egipcias y cuidó de ellos a través de las plagas y su salida de Egipto. Les dio luego su regalo más preciado, los Diez Mandamientos, para enseñarles a respetarlo y reverenciarlo como su Dios (</a:t>
            </a:r>
            <a:r>
              <a:rPr lang="es-ES" sz="43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43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20:20). </a:t>
            </a:r>
            <a:endParaRPr lang="es-DO" sz="43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0BB6F0-0405-5908-BC50-E2DF3FAC329F}"/>
              </a:ext>
            </a:extLst>
          </p:cNvPr>
          <p:cNvSpPr txBox="1"/>
          <p:nvPr/>
        </p:nvSpPr>
        <p:spPr>
          <a:xfrm>
            <a:off x="586597" y="1483744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Material para el maestro.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0C6B34-E4FB-229F-0C67-06E0C666C25A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2987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47766-4EF6-3C63-C54B-8A6EA0CB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88A42A8-2073-3F53-9B7B-5A888BEF2F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FE132A5-AE00-5B0A-134C-D68BBB08E604}"/>
              </a:ext>
            </a:extLst>
          </p:cNvPr>
          <p:cNvSpPr txBox="1"/>
          <p:nvPr/>
        </p:nvSpPr>
        <p:spPr>
          <a:xfrm>
            <a:off x="3657600" y="3010619"/>
            <a:ext cx="318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latin typeface="Bahnschrift SemiCondensed" panose="020B0502040204020203" pitchFamily="34" charset="0"/>
              </a:rPr>
              <a:t>¿Cómo se relaciona 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el Decálogo con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 el amor?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23330A-91C7-4C9F-157C-D0A5C63BFDCC}"/>
              </a:ext>
            </a:extLst>
          </p:cNvPr>
          <p:cNvSpPr txBox="1"/>
          <p:nvPr/>
        </p:nvSpPr>
        <p:spPr>
          <a:xfrm>
            <a:off x="7625751" y="1224951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Los primeros 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cuatro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mandamientos se centran en el amor a Dios, mientras que los siguientes seis se centran en el amor al prójimo.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D3DB29A6-AAF5-B6A6-DA88-7CA639FB1DB7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9EC747-1868-FE3F-D0EA-F037ED0AB16B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929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299E-6656-955D-3BF5-172C96551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166FD41-D656-4921-AC07-0B66B2A059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CB03136-C223-9F59-EC78-4530967E4E40}"/>
              </a:ext>
            </a:extLst>
          </p:cNvPr>
          <p:cNvSpPr txBox="1"/>
          <p:nvPr/>
        </p:nvSpPr>
        <p:spPr>
          <a:xfrm>
            <a:off x="3433011" y="151179"/>
            <a:ext cx="79328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5 Y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amarás a Jehová tu Dios 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de todo tu corazón, y de toda tu alma, y con todas tus fuerzas.</a:t>
            </a:r>
            <a:endParaRPr lang="es-DO" sz="7200" dirty="0">
              <a:solidFill>
                <a:schemeClr val="accent6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FCDA05-75A8-D815-9DB2-82E66108D024}"/>
              </a:ext>
            </a:extLst>
          </p:cNvPr>
          <p:cNvSpPr txBox="1"/>
          <p:nvPr/>
        </p:nvSpPr>
        <p:spPr>
          <a:xfrm>
            <a:off x="577516" y="1363581"/>
            <a:ext cx="269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Dt. 6: 5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28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74B62-A17C-44D9-298D-4B50942B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3FE9026B-32C8-4A17-AA51-644AC2061E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54C9653-E3E2-AF78-326B-78DC67E6F922}"/>
              </a:ext>
            </a:extLst>
          </p:cNvPr>
          <p:cNvSpPr txBox="1"/>
          <p:nvPr/>
        </p:nvSpPr>
        <p:spPr>
          <a:xfrm>
            <a:off x="3649580" y="96252"/>
            <a:ext cx="77082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18 No te vengarás, ni guardarás rencor a los hijos de tu pueblo, sino </a:t>
            </a:r>
            <a:r>
              <a:rPr lang="es-ES" sz="6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amarás a tu prójimo como a ti mismo</a:t>
            </a:r>
            <a:r>
              <a:rPr lang="es-ES" sz="6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Yo Jehová.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C71E6D-91BA-82A8-7425-9D6F2D00A1C3}"/>
              </a:ext>
            </a:extLst>
          </p:cNvPr>
          <p:cNvSpPr txBox="1"/>
          <p:nvPr/>
        </p:nvSpPr>
        <p:spPr>
          <a:xfrm>
            <a:off x="689811" y="1475874"/>
            <a:ext cx="28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accent2"/>
                </a:solidFill>
              </a:rPr>
              <a:t>Lv. 19: 18 </a:t>
            </a:r>
            <a:endParaRPr lang="es-DO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79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1138</Words>
  <Application>Microsoft Office PowerPoint</Application>
  <PresentationFormat>Panorámica</PresentationFormat>
  <Paragraphs>63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Bahnschrift SemiCondensed</vt:lpstr>
      <vt:lpstr>Browallia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11</cp:revision>
  <dcterms:created xsi:type="dcterms:W3CDTF">2025-06-28T11:27:27Z</dcterms:created>
  <dcterms:modified xsi:type="dcterms:W3CDTF">2025-08-16T10:01:12Z</dcterms:modified>
</cp:coreProperties>
</file>