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62" r:id="rId3"/>
    <p:sldId id="259" r:id="rId4"/>
    <p:sldId id="270" r:id="rId5"/>
    <p:sldId id="266" r:id="rId6"/>
    <p:sldId id="261" r:id="rId7"/>
    <p:sldId id="257" r:id="rId8"/>
    <p:sldId id="258" r:id="rId9"/>
    <p:sldId id="260" r:id="rId10"/>
    <p:sldId id="263" r:id="rId11"/>
    <p:sldId id="265" r:id="rId12"/>
    <p:sldId id="264" r:id="rId13"/>
    <p:sldId id="267" r:id="rId14"/>
    <p:sldId id="268" r:id="rId15"/>
    <p:sldId id="269" r:id="rId16"/>
    <p:sldId id="271" r:id="rId17"/>
    <p:sldId id="272" r:id="rId18"/>
    <p:sldId id="274" r:id="rId19"/>
    <p:sldId id="275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0" r:id="rId33"/>
    <p:sldId id="287" r:id="rId34"/>
    <p:sldId id="288" r:id="rId35"/>
    <p:sldId id="289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5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437BD-6E87-4BEC-8300-21E5F02711D9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9C626-AA1B-4783-BE16-DF87165E906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1953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9C626-AA1B-4783-BE16-DF87165E906E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5768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515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570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84832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5989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294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1521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7356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321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0024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81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4309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98E6B-74D0-4C69-83DE-8FCA6288DF20}" type="datetimeFigureOut">
              <a:rPr lang="es-MX" smtClean="0"/>
              <a:t>02/09/2026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BDE53-964F-44BA-B559-6AC9DCFCD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676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2D077E2-13E6-F394-BDFD-D8EE7FE95F77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“RAÍCES Y ALAS”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BA514DD-FCF2-4582-54AE-907B1C94B624}"/>
              </a:ext>
            </a:extLst>
          </p:cNvPr>
          <p:cNvSpPr txBox="1"/>
          <p:nvPr/>
        </p:nvSpPr>
        <p:spPr>
          <a:xfrm>
            <a:off x="1528763" y="5903893"/>
            <a:ext cx="6696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Arial Black" panose="020B0A04020102020204" pitchFamily="34" charset="0"/>
              </a:rPr>
              <a:t>ESCUELA SABÁTICA</a:t>
            </a:r>
          </a:p>
          <a:p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1A11BD4-844F-AFF2-C925-88035FA60B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857" y="584776"/>
            <a:ext cx="4574286" cy="53191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B56E8B2-C265-C7FA-A1AE-918CFB40062E}"/>
              </a:ext>
            </a:extLst>
          </p:cNvPr>
          <p:cNvSpPr txBox="1"/>
          <p:nvPr/>
        </p:nvSpPr>
        <p:spPr>
          <a:xfrm>
            <a:off x="2514600" y="5186362"/>
            <a:ext cx="4129088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6149514-5174-AFE2-A860-246375462810}"/>
              </a:ext>
            </a:extLst>
          </p:cNvPr>
          <p:cNvSpPr txBox="1"/>
          <p:nvPr/>
        </p:nvSpPr>
        <p:spPr>
          <a:xfrm>
            <a:off x="2284857" y="628647"/>
            <a:ext cx="4574286" cy="369332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8F3F9E1-0189-F81D-3208-3005D0A16D92}"/>
              </a:ext>
            </a:extLst>
          </p:cNvPr>
          <p:cNvSpPr txBox="1"/>
          <p:nvPr/>
        </p:nvSpPr>
        <p:spPr>
          <a:xfrm>
            <a:off x="0" y="584774"/>
            <a:ext cx="2284857" cy="531911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C4D7BC5-7AB8-0789-F93D-2795B43E47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472" y="5903891"/>
            <a:ext cx="1066892" cy="951058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1847DC32-E8ED-5627-1D76-9C57F7364085}"/>
              </a:ext>
            </a:extLst>
          </p:cNvPr>
          <p:cNvSpPr txBox="1"/>
          <p:nvPr/>
        </p:nvSpPr>
        <p:spPr>
          <a:xfrm>
            <a:off x="6859143" y="585783"/>
            <a:ext cx="2277433" cy="53181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AB6A040-B8BE-E9CF-66B7-4874E5ED4097}"/>
              </a:ext>
            </a:extLst>
          </p:cNvPr>
          <p:cNvSpPr txBox="1"/>
          <p:nvPr/>
        </p:nvSpPr>
        <p:spPr>
          <a:xfrm>
            <a:off x="2284857" y="574209"/>
            <a:ext cx="456686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MÁS CERCA DE LA IGLESIA</a:t>
            </a:r>
          </a:p>
        </p:txBody>
      </p:sp>
    </p:spTree>
    <p:extLst>
      <p:ext uri="{BB962C8B-B14F-4D97-AF65-F5344CB8AC3E}">
        <p14:creationId xmlns:p14="http://schemas.microsoft.com/office/powerpoint/2010/main" val="397245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8198E4F-8DEF-F881-6D02-00200E3D9908}"/>
              </a:ext>
            </a:extLst>
          </p:cNvPr>
          <p:cNvSpPr txBox="1"/>
          <p:nvPr/>
        </p:nvSpPr>
        <p:spPr>
          <a:xfrm>
            <a:off x="0" y="5086261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Al revisar la historia de los Valdenses, iremos recordando como la fidelidad se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transmite a través de las generaciones,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y esto nos da raíces y alas.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E6621F1-B58D-5E97-2F5D-2632E38B2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8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5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37EA3FD-C2E8-8EBA-80CC-89FEB37D9F78}"/>
              </a:ext>
            </a:extLst>
          </p:cNvPr>
          <p:cNvSpPr txBox="1"/>
          <p:nvPr/>
        </p:nvSpPr>
        <p:spPr>
          <a:xfrm>
            <a:off x="5355772" y="601515"/>
            <a:ext cx="364127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“Los valdenses fueron uno de los primeros grupos en Europa en poseer traducciones de la Biblia a su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propio idioma, mucho antes de la Reforma Protestante.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Su dedicación a la lectura y estudio de las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Escrituras llevó a la creación de traducciones manuscritas en lengua vernácula, a diferencia de la Biblia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latina que se usaba comúnmente”. CS Cap.4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53A1D8E-6E34-118C-7EF1-C270771C7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159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18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030B87-0212-0B95-89F1-BA069365D825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DE ALABANZA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BCC210-BBE5-F887-C39F-BA5FDA388A88}"/>
              </a:ext>
            </a:extLst>
          </p:cNvPr>
          <p:cNvSpPr txBox="1"/>
          <p:nvPr/>
        </p:nvSpPr>
        <p:spPr>
          <a:xfrm>
            <a:off x="0" y="523220"/>
            <a:ext cx="9144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 326 “Más allá del sol”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62BDF7C-417E-58C5-1EC7-1327C6B94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884"/>
            <a:ext cx="9144000" cy="587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126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044173C-DCD7-5E1A-2E20-70FBD05E19C1}"/>
              </a:ext>
            </a:extLst>
          </p:cNvPr>
          <p:cNvSpPr txBox="1"/>
          <p:nvPr/>
        </p:nvSpPr>
        <p:spPr>
          <a:xfrm>
            <a:off x="4767943" y="612844"/>
            <a:ext cx="437605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“Pura, sencilla y ferviente fue la piedad de estos discípulos de Cristo. Apreciaban los principios de verdad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más que las casas, las tierras, los amigos y parientes,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más que la vida misma. Trataban ansiosamente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inculcar estos principios en los corazones de los jóvenes. Desde su más tierna edad, estos recibían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instrucción en las Sagradas Escrituras y se les enseñaba a considerar sagrados los requerimientos de la ley de Dios.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A07FFAE-1802-317B-C884-76C1EF210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67943" cy="732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83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6C1EFD8-717A-FC67-44A7-36B431D4111D}"/>
              </a:ext>
            </a:extLst>
          </p:cNvPr>
          <p:cNvSpPr txBox="1"/>
          <p:nvPr/>
        </p:nvSpPr>
        <p:spPr>
          <a:xfrm>
            <a:off x="0" y="3924238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ejemplares de la Biblia eran raros; por eso se aprendían de memoria sus preciosas palabras. Muchos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podían recitar grandes porciones del Antiguo Testamento y del Nuevo. Los pensamientos referentes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Dios se asociaban con las escenas sublimes de la naturaleza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y con las humildes bendiciones de la vida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cotidiana. Los niños aprendían a ser agradecidos a Dios como al dispensador de todos los favores y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todos los consuelos”. CS Cap.4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347218-AAD4-6595-6BEE-9A0DF7DE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392423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8E8CB40-3DA7-A56A-6360-FA8385D711B6}"/>
              </a:ext>
            </a:extLst>
          </p:cNvPr>
          <p:cNvSpPr txBox="1"/>
          <p:nvPr/>
        </p:nvSpPr>
        <p:spPr>
          <a:xfrm>
            <a:off x="0" y="-1"/>
            <a:ext cx="2596243" cy="440871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650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68EAEB4-EE18-8458-E193-D8F55A3679C0}"/>
              </a:ext>
            </a:extLst>
          </p:cNvPr>
          <p:cNvSpPr txBox="1"/>
          <p:nvPr/>
        </p:nvSpPr>
        <p:spPr>
          <a:xfrm>
            <a:off x="0" y="5074020"/>
            <a:ext cx="9144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La verdadera educación espiritual crea discípulos que transmiten la fe con fidelidad de generación en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generación. La semilla que se siembra con fidelidad dará sin duda fruto a su tiempo.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1B68AA6-D29F-CAE9-23CC-81EB9175B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7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350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D29B737-4203-822F-A17D-6F6A4A585672}"/>
              </a:ext>
            </a:extLst>
          </p:cNvPr>
          <p:cNvSpPr txBox="1"/>
          <p:nvPr/>
        </p:nvSpPr>
        <p:spPr>
          <a:xfrm>
            <a:off x="0" y="4398139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“Como padres tiernos y afectuosos, amaban a sus hijos con demasiada inteligencia para acostumbrarlos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complacencia de los apetitos. Les esperaba una vida de pruebas y privaciones y tal vez el martirio.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Desde niños se les acostumbraba a sufrir penurias, a ser sumisos y, sin embargo, capaces de pensar y obrar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por sí mismos.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8E8F2E-DDD2-D52E-DB49-7C34F7852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39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33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08C790-0579-1CBB-CDEB-3CDCE76AE554}"/>
              </a:ext>
            </a:extLst>
          </p:cNvPr>
          <p:cNvSpPr txBox="1"/>
          <p:nvPr/>
        </p:nvSpPr>
        <p:spPr>
          <a:xfrm>
            <a:off x="-1" y="458956"/>
            <a:ext cx="4049486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Desde temprano se les enseñaba a llevar responsabilidades,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hablar con prudencia y a apreciar el valor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del silencio. Una palabra indiscreta que llegara a oídos del enemigo podía no solo hacer peligrar la vida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del que la profería, sino la de centenares de sus hermanos; porque, así como los lobos acometen su presa,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enemigos de la verdad perseguían a los que se atrevían a abogar por la libertad de la fe religiosa.”  CS Cap.4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B51B92-1EC2-267E-293B-263292C62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485" y="0"/>
            <a:ext cx="50945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75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D85C1EF-3A50-128A-148E-3BA5F4B7DECA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NUEVO</a:t>
            </a:r>
            <a:r>
              <a:rPr lang="es-MX" sz="3600" b="1" dirty="0">
                <a:latin typeface="Arial Black" panose="020B0A04020102020204" pitchFamily="34" charset="0"/>
              </a:rPr>
              <a:t> </a:t>
            </a:r>
            <a:r>
              <a:rPr lang="es-MX" sz="3600" b="1" dirty="0">
                <a:solidFill>
                  <a:srgbClr val="FFFF00"/>
                </a:solidFill>
                <a:latin typeface="Arial Black" panose="020B0A04020102020204" pitchFamily="34" charset="0"/>
              </a:rPr>
              <a:t>HORIZONTE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4EAD2F4-EAA8-5E25-11BF-EE92164A9330}"/>
              </a:ext>
            </a:extLst>
          </p:cNvPr>
          <p:cNvSpPr txBox="1"/>
          <p:nvPr/>
        </p:nvSpPr>
        <p:spPr>
          <a:xfrm>
            <a:off x="0" y="646331"/>
            <a:ext cx="914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EVANGELISMO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F9E868D-9280-A982-9F96-8C35E8854787}"/>
              </a:ext>
            </a:extLst>
          </p:cNvPr>
          <p:cNvSpPr txBox="1"/>
          <p:nvPr/>
        </p:nvSpPr>
        <p:spPr>
          <a:xfrm>
            <a:off x="0" y="6334780"/>
            <a:ext cx="9143999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Uno es </a:t>
            </a:r>
            <a:r>
              <a:rPr lang="es-MX" sz="2800" b="1" dirty="0" err="1">
                <a:latin typeface="Arial Black" panose="020B0A04020102020204" pitchFamily="34" charset="0"/>
              </a:rPr>
              <a:t>eI</a:t>
            </a:r>
            <a:r>
              <a:rPr lang="es-MX" sz="2800" b="1" dirty="0">
                <a:latin typeface="Arial Black" panose="020B0A04020102020204" pitchFamily="34" charset="0"/>
              </a:rPr>
              <a:t> que siembra 	y el otro el que siega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8A52F1D-8DFF-04EF-DFD4-B8E09BDBC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40652"/>
            <a:ext cx="9138699" cy="519412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98CD09B-DDB8-7436-C509-C66670C737BC}"/>
              </a:ext>
            </a:extLst>
          </p:cNvPr>
          <p:cNvSpPr txBox="1"/>
          <p:nvPr/>
        </p:nvSpPr>
        <p:spPr>
          <a:xfrm>
            <a:off x="5302" y="5717347"/>
            <a:ext cx="2362341" cy="494321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20209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B16C280-AF3B-4640-C638-90BD80059D94}"/>
              </a:ext>
            </a:extLst>
          </p:cNvPr>
          <p:cNvSpPr txBox="1"/>
          <p:nvPr/>
        </p:nvSpPr>
        <p:spPr>
          <a:xfrm>
            <a:off x="0" y="3824222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“Aprovechaban cuidadosamente todo pedazo de suelo cultivable entre las montañas, y hacían producir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valles y a las faldas de los cerros menos fértiles.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economía y la abnegación más rigurosa formaban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parte de la educación que recibían los niños como único legado. Se les enseñaba que Dios había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determinado que la vida fuese una disciplina y que sus necesidades solo podían ser satisfechas mediante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trabajo personal, la previsión, el cuidado y la fe.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9F5A75B-42FA-EED8-F62E-FFA48B86F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82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0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AA13022-A2E0-F80B-B17F-8EBD7327D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64994"/>
            <a:ext cx="9144000" cy="98100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A3B8F4-37CD-FA58-4DF7-0A37679C96E3}"/>
              </a:ext>
            </a:extLst>
          </p:cNvPr>
          <p:cNvSpPr txBox="1"/>
          <p:nvPr/>
        </p:nvSpPr>
        <p:spPr>
          <a:xfrm>
            <a:off x="0" y="4300538"/>
            <a:ext cx="35147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15726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3EE5EFC-AAFF-46AE-BD95-731D28574CDA}"/>
              </a:ext>
            </a:extLst>
          </p:cNvPr>
          <p:cNvSpPr txBox="1"/>
          <p:nvPr/>
        </p:nvSpPr>
        <p:spPr>
          <a:xfrm>
            <a:off x="0" y="3895662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Este procedimiento era laborioso y fatigoso, pero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saludable. Es precisamente lo que necesita el hombre en su condición caída, la escuela que Dios le proveyó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para su educación y desarrollo. Mientras que se acostumbraba a los jóvenes al trabajo y a las privaciones,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no se descuidaba la cultura de su inteligencia. Se les enseñaba que todas sus facultades pertenecían a Dios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y que todas debían ser aprovechadas y desarrolladas para servirle.” CS Cap.4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C548DDC-B1A0-4B39-A0F5-F760DACE7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389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24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C74C3E3-943E-C61D-BF2A-F285CC99B4DE}"/>
              </a:ext>
            </a:extLst>
          </p:cNvPr>
          <p:cNvSpPr txBox="1"/>
          <p:nvPr/>
        </p:nvSpPr>
        <p:spPr>
          <a:xfrm>
            <a:off x="0" y="4818992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tema de hoy nos recuerda que una iglesia sólida se edifica sobre raíces profundas: la Palabra, la historia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fe, y la obediencia a Dios. Pero esas raíces también nos impulsan hacia nuevos horizontes: llevar el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evangelio más allá de nuestras fronteras, crecer en unidad y prepararnos para el regreso de Cristo.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E019D07-BE87-24B2-47FB-7F3B10208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1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51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163AEA2-A88E-F70F-3DB9-883593D52465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DE ALABANZA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C01F4A-C235-9F7A-50CC-363BF5F1B303}"/>
              </a:ext>
            </a:extLst>
          </p:cNvPr>
          <p:cNvSpPr txBox="1"/>
          <p:nvPr/>
        </p:nvSpPr>
        <p:spPr>
          <a:xfrm>
            <a:off x="0" y="523219"/>
            <a:ext cx="914400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#412 “DULCE ORACIÓN”.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59A412-E1CB-6A32-D772-C69D3A100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328"/>
            <a:ext cx="9144000" cy="593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14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F4870D-B47C-5743-400D-D5F3605EF1B7}"/>
              </a:ext>
            </a:extLst>
          </p:cNvPr>
          <p:cNvSpPr txBox="1"/>
          <p:nvPr/>
        </p:nvSpPr>
        <p:spPr>
          <a:xfrm>
            <a:off x="3686175" y="1225689"/>
            <a:ext cx="5457825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“Si bien los valdenses consideraban el temor de Dios como el principio de la sabiduría, no dejaban de ver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 importante que es tratar con el mundo, conocer a los hombres y llevar una vida activa para desarrollar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inteligencia y para despertar las percepciones.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sus escuelas en las montañas enviaban a jóvenes a las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instituciones de saber de las ciudades de Francia e Italia, donde encontraban un campo más vasto para estudiar, pensar y observar, que el que encontraban en los Alpes de su tierra.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0A5BD23-3F52-89DF-7F0B-D5DC7CCE8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86175" cy="948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55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723E99-01DE-7AAA-C18A-C24488F4F191}"/>
              </a:ext>
            </a:extLst>
          </p:cNvPr>
          <p:cNvSpPr txBox="1"/>
          <p:nvPr/>
        </p:nvSpPr>
        <p:spPr>
          <a:xfrm>
            <a:off x="4784271" y="1047289"/>
            <a:ext cx="418011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jóvenes así enviados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estaban expuestos a las tentaciones, presenciaban de cerca los vicios y tropezaban con los astutos agentes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Satanás que les insinuaban las herejías más sutiles y los más peligrosos engaños. Pero habían recibido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desde la niñez una sólida educación que los preparara convenientemente para hacer frente a todo esto”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CS Cap.4.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BDC7BD1-8FBC-73A1-3DD2-CFC94220C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572000" cy="746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74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1240BDA-C0A6-CA6B-DF80-2569E4AADE3A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MISIONERO MUNDIAL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216A4DD-9485-9B18-3864-CF450FBDB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6330"/>
            <a:ext cx="9144000" cy="621166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9D558CD-8FE9-931D-0BA6-71CEC06D0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6329"/>
            <a:ext cx="2057400" cy="19968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EDEC362-AD92-C910-F7D6-FD3DFD5DAA64}"/>
              </a:ext>
            </a:extLst>
          </p:cNvPr>
          <p:cNvSpPr txBox="1"/>
          <p:nvPr/>
        </p:nvSpPr>
        <p:spPr>
          <a:xfrm>
            <a:off x="4929188" y="2828919"/>
            <a:ext cx="4100512" cy="769441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latin typeface="Arial Black" panose="020B0A04020102020204" pitchFamily="34" charset="0"/>
                <a:cs typeface="Arial" panose="020B0604020202020204" pitchFamily="34" charset="0"/>
              </a:rPr>
              <a:t>BULGARIA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647F1BA-9FCE-E9A2-EB8D-A14CD1EDB663}"/>
              </a:ext>
            </a:extLst>
          </p:cNvPr>
          <p:cNvSpPr txBox="1"/>
          <p:nvPr/>
        </p:nvSpPr>
        <p:spPr>
          <a:xfrm>
            <a:off x="2986088" y="3567498"/>
            <a:ext cx="905697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b="1" dirty="0">
                <a:latin typeface="Arial Black" panose="020B0A04020102020204" pitchFamily="34" charset="0"/>
              </a:rPr>
              <a:t>DANY</a:t>
            </a:r>
          </a:p>
        </p:txBody>
      </p:sp>
    </p:spTree>
    <p:extLst>
      <p:ext uri="{BB962C8B-B14F-4D97-AF65-F5344CB8AC3E}">
        <p14:creationId xmlns:p14="http://schemas.microsoft.com/office/powerpoint/2010/main" val="3360467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734B204-142A-7F72-72AB-0328A255147A}"/>
              </a:ext>
            </a:extLst>
          </p:cNvPr>
          <p:cNvSpPr txBox="1"/>
          <p:nvPr/>
        </p:nvSpPr>
        <p:spPr>
          <a:xfrm>
            <a:off x="4582251" y="963408"/>
            <a:ext cx="458225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“Los pastores impartían instrucción a los jóvenes. A la vez que se atendían todos los ramos de la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instrucción, la Biblia era para ellos el estudio principal. Aprendían de memoria los Evangelios de San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Mateo y de San Juan y muchas de las epístolas.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 Se ocupaban también en copiar las Santas Escrituras.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15FC4B-1B8F-F19B-C5BA-56DEC20AB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82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128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6E0CF51-D674-0C69-D2ED-0779E051B2F4}"/>
              </a:ext>
            </a:extLst>
          </p:cNvPr>
          <p:cNvSpPr txBox="1"/>
          <p:nvPr/>
        </p:nvSpPr>
        <p:spPr>
          <a:xfrm>
            <a:off x="0" y="4539791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Algunos manuscritos contenían la Biblia entera y otros solamente breves trozos escogidos, a los cuales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agregaban algunas sencillas explicaciones del texto los que eran capaces de exponer las Escrituras.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Así se sacaban a luz los tesoros de la verdad que por tanto tiempo habían ocultado los que querían elevarse a sí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mismos sobre Dios.” CS Cap. 4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F2FF60D-BE2B-F51D-A4A9-D30F2F784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5186"/>
            <a:ext cx="9144000" cy="466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062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E84511-F84F-F4EB-0C47-583EB844C6EB}"/>
              </a:ext>
            </a:extLst>
          </p:cNvPr>
          <p:cNvSpPr txBox="1"/>
          <p:nvPr/>
        </p:nvSpPr>
        <p:spPr>
          <a:xfrm>
            <a:off x="0" y="5103763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Así como los valdenses fueron misioneros en condiciones difíciles, nosotros somos llamados hoy a llevar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evangelio a todo el mundo, usando cada recurso que Dios pone en nuestras manos. La fidelidad de ellos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nos inspira a ser fieles en medio de nuestras propias pruebas.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E826189-1FF8-C4A3-7409-F3C49CA62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10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93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6851358-593B-E5B6-1140-5CBEB1F5E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00FCCF5-1CC7-DCA0-5196-1101C5DB2120}"/>
              </a:ext>
            </a:extLst>
          </p:cNvPr>
          <p:cNvSpPr txBox="1"/>
          <p:nvPr/>
        </p:nvSpPr>
        <p:spPr>
          <a:xfrm>
            <a:off x="4217150" y="1571626"/>
            <a:ext cx="4168577" cy="132343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</a:rPr>
              <a:t>INFORME</a:t>
            </a:r>
          </a:p>
          <a:p>
            <a:pPr algn="ctr"/>
            <a:r>
              <a:rPr lang="es-MX" sz="4000" b="1" dirty="0">
                <a:latin typeface="Arial Black" panose="020B0A04020102020204" pitchFamily="34" charset="0"/>
              </a:rPr>
              <a:t>SECRETARIAL</a:t>
            </a:r>
          </a:p>
        </p:txBody>
      </p:sp>
    </p:spTree>
    <p:extLst>
      <p:ext uri="{BB962C8B-B14F-4D97-AF65-F5344CB8AC3E}">
        <p14:creationId xmlns:p14="http://schemas.microsoft.com/office/powerpoint/2010/main" val="233690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E65AB83-586A-B62A-CB92-996880CF9A63}"/>
              </a:ext>
            </a:extLst>
          </p:cNvPr>
          <p:cNvSpPr txBox="1"/>
          <p:nvPr/>
        </p:nvSpPr>
        <p:spPr>
          <a:xfrm>
            <a:off x="0" y="538457"/>
            <a:ext cx="91440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 16 “SANTO, SANTO, SANTO”, # 495 “SÉ FIEL”,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# 272 “OH, QUÉ AMIGO NOS ES CRISTO”.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F0387C3-5A81-09E2-2FC8-4DE5E240AFE0}"/>
              </a:ext>
            </a:extLst>
          </p:cNvPr>
          <p:cNvSpPr txBox="1"/>
          <p:nvPr/>
        </p:nvSpPr>
        <p:spPr>
          <a:xfrm>
            <a:off x="-1" y="-1"/>
            <a:ext cx="91439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SERVICIO DE CANTO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D2A8FF-11FB-3D48-77CE-E571D0CA4F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1580"/>
            <a:ext cx="9143998" cy="559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774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61349C-1A6E-AA9C-6D12-3938FB4C4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57200"/>
            <a:ext cx="9144000" cy="496388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6E3AFD1-EF45-2D13-6BAE-4A52EA9934C2}"/>
              </a:ext>
            </a:extLst>
          </p:cNvPr>
          <p:cNvSpPr txBox="1"/>
          <p:nvPr/>
        </p:nvSpPr>
        <p:spPr>
          <a:xfrm>
            <a:off x="-1" y="3909161"/>
            <a:ext cx="9143999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“La juventud valdense era educada con tal objeto desde el regazo de la madre; comprendía su obra y la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desempeñaba con fidelidad. En estas casas de estudios se ganaban conversos a la verdadera fe, y con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frecuencia se veía que sus principios compenetraban toda la escuela; con todo, los dirigentes papales no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podían encontrar, ni aun apelando a minuciosa investigación,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fuente de lo que ellos llamaban herejía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corruptora” CS </a:t>
            </a:r>
            <a:r>
              <a:rPr lang="es-MX" sz="2000" b="1" dirty="0" err="1">
                <a:latin typeface="Arial Black" panose="020B0A04020102020204" pitchFamily="34" charset="0"/>
              </a:rPr>
              <a:t>Cap</a:t>
            </a:r>
            <a:r>
              <a:rPr lang="es-MX" sz="2000" b="1" dirty="0">
                <a:latin typeface="Arial Black" panose="020B0A04020102020204" pitchFamily="34" charset="0"/>
              </a:rPr>
              <a:t> 4 </a:t>
            </a:r>
          </a:p>
        </p:txBody>
      </p:sp>
    </p:spTree>
    <p:extLst>
      <p:ext uri="{BB962C8B-B14F-4D97-AF65-F5344CB8AC3E}">
        <p14:creationId xmlns:p14="http://schemas.microsoft.com/office/powerpoint/2010/main" val="3927015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FFCB98-03ED-9B35-2803-F8AA357DC6BD}"/>
              </a:ext>
            </a:extLst>
          </p:cNvPr>
          <p:cNvSpPr txBox="1"/>
          <p:nvPr/>
        </p:nvSpPr>
        <p:spPr>
          <a:xfrm>
            <a:off x="0" y="483328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Las estadísticas nos muestran que cuando la iglesia se conecta a sus raíces, fortalece su identidad y crece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número y compromiso. Así como los valdenses formaron generaciones de creyentes fieles, nosotros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también debemos educar a nuestros hijos y jóvenes en la verdad.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9FE3906-15EE-C8A7-7531-24684B114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3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8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F1C96E1-089A-9B9D-C19B-E689A44168BB}"/>
              </a:ext>
            </a:extLst>
          </p:cNvPr>
          <p:cNvSpPr txBox="1"/>
          <p:nvPr/>
        </p:nvSpPr>
        <p:spPr>
          <a:xfrm>
            <a:off x="4441369" y="1318022"/>
            <a:ext cx="470262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Hemos visto hoy que nuestras raíces en Cristo son profundas y firmes, y que ellas nos sostienen en medio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pruebas. Pero también hemos comprendido que Dios nos da alas para llevar su mensaje con poder al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mundo. La invitación es ser como los valdenses: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fieles, firmes y valientes.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¿Estás dispuesto a plantar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raíces más profundas en la Palabra y a abrir tus alas para servir al Señor donde Él te llame?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41A453D-CB34-E2D8-02AA-DFB8B2B3AA95}"/>
              </a:ext>
            </a:extLst>
          </p:cNvPr>
          <p:cNvSpPr txBox="1"/>
          <p:nvPr/>
        </p:nvSpPr>
        <p:spPr>
          <a:xfrm>
            <a:off x="-1" y="0"/>
            <a:ext cx="91439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CONCLUSÍÓN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95C41EF-F852-B8BE-B73A-B5667D456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4441371" cy="633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16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810547-D577-29AF-C5E9-7CE798447F4A}"/>
              </a:ext>
            </a:extLst>
          </p:cNvPr>
          <p:cNvSpPr txBox="1"/>
          <p:nvPr/>
        </p:nvSpPr>
        <p:spPr>
          <a:xfrm>
            <a:off x="-1" y="584775"/>
            <a:ext cx="9143999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latin typeface="Arial Black" panose="020B0A04020102020204" pitchFamily="34" charset="0"/>
              </a:rPr>
              <a:t>Recordar lo que Dios nos enseña fortalece la mente y el corazón. Memorizar la Palabra es como plantar </a:t>
            </a:r>
          </a:p>
          <a:p>
            <a:pPr algn="ctr"/>
            <a:r>
              <a:rPr lang="es-MX" b="1" dirty="0">
                <a:latin typeface="Arial Black" panose="020B0A04020102020204" pitchFamily="34" charset="0"/>
              </a:rPr>
              <a:t>raíces que nos sostienen en las pruebas y nos inspiran a vivir en fidelidad.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84E73D-233C-1F7E-4669-74EA90A21AB5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VERSÍCULO PARA MEMORIZAR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AC48A17-C5BB-110E-4A43-91239CEE7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104"/>
            <a:ext cx="9144000" cy="507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217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C022AE-5864-F3A3-72C5-28F09868C15A}"/>
              </a:ext>
            </a:extLst>
          </p:cNvPr>
          <p:cNvSpPr txBox="1"/>
          <p:nvPr/>
        </p:nvSpPr>
        <p:spPr>
          <a:xfrm>
            <a:off x="0" y="-1"/>
            <a:ext cx="9144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REPASO DE LA LECCIÓN # 10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8A7E3C-54FB-1DED-9A08-55B004E9A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46330"/>
            <a:ext cx="4261756" cy="62611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A60121A-64E0-FF49-A4B4-BED0793CC2A0}"/>
              </a:ext>
            </a:extLst>
          </p:cNvPr>
          <p:cNvSpPr txBox="1"/>
          <p:nvPr/>
        </p:nvSpPr>
        <p:spPr>
          <a:xfrm>
            <a:off x="4261756" y="646330"/>
            <a:ext cx="4882243" cy="280076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latin typeface="Arial Black" panose="020B0A04020102020204" pitchFamily="34" charset="0"/>
              </a:rPr>
              <a:t>EL MINISTERIO CRISTIANO</a:t>
            </a:r>
          </a:p>
          <a:p>
            <a:pPr algn="ctr"/>
            <a:r>
              <a:rPr lang="es-MX" sz="4400" b="1" dirty="0">
                <a:latin typeface="Arial Black" panose="020B0A04020102020204" pitchFamily="34" charset="0"/>
              </a:rPr>
              <a:t>AUTÉNTICO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F30530-992E-4374-4377-879DA355F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757" y="3429000"/>
            <a:ext cx="488224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55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53FB595-3BC9-0FAF-9F4B-47A2191EC342}"/>
              </a:ext>
            </a:extLst>
          </p:cNvPr>
          <p:cNvSpPr txBox="1"/>
          <p:nvPr/>
        </p:nvSpPr>
        <p:spPr>
          <a:xfrm>
            <a:off x="0" y="543999"/>
            <a:ext cx="9144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 530 “JESÚS ES MI REY SOBERANO”.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40F2C66-B1E2-0A99-9DC5-B230E4D748FC}"/>
              </a:ext>
            </a:extLst>
          </p:cNvPr>
          <p:cNvSpPr txBox="1"/>
          <p:nvPr/>
        </p:nvSpPr>
        <p:spPr>
          <a:xfrm>
            <a:off x="-1" y="17502"/>
            <a:ext cx="9143999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FINAL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A0C990-F715-8C65-7A62-0BCF9C9DA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5664"/>
            <a:ext cx="9144000" cy="583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843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33B6504-58E8-5E2B-C6AF-2C296DBCDEA8}"/>
              </a:ext>
            </a:extLst>
          </p:cNvPr>
          <p:cNvSpPr txBox="1"/>
          <p:nvPr/>
        </p:nvSpPr>
        <p:spPr>
          <a:xfrm>
            <a:off x="0" y="4455290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Amado Padre, hoy te consagramos nuestras vidas.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Queremos tener raíces profundas en tu Palabra y alas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fuertes para cumplir tu misión en este tiempo.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Tómanos como instrumentos de paz y verdad, fortalece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jóvenes y a los mayores, y haz de nuestra iglesia un faro de esperanza para este mundo.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el nombre de Jesús, Amén.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0C0004A-E85D-1417-094A-E441AF7A7932}"/>
              </a:ext>
            </a:extLst>
          </p:cNvPr>
          <p:cNvSpPr txBox="1"/>
          <p:nvPr/>
        </p:nvSpPr>
        <p:spPr>
          <a:xfrm>
            <a:off x="0" y="13066"/>
            <a:ext cx="91440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FINAL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0175568-752E-C94E-DDAD-82D3FEC8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286"/>
            <a:ext cx="9144000" cy="391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338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039E54D-7254-47AA-238E-A29310FBE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6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2A88688-76D5-143A-7F38-DFD722F55714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DE RODILLAS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AC97E56-8C49-9994-8EEC-92DC4AFBA62E}"/>
              </a:ext>
            </a:extLst>
          </p:cNvPr>
          <p:cNvSpPr txBox="1"/>
          <p:nvPr/>
        </p:nvSpPr>
        <p:spPr>
          <a:xfrm>
            <a:off x="0" y="4562449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Amado Padre, gracias por darnos una herencia de fe que nos conecta con las raíces de tu pueblo a través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los siglos. Te agradecemos por los ejemplos de fidelidad y sacrificio, y por el privilegio de transmitir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estas verdades a las nuevas generaciones. Danos alas para servirte con amor y valentía.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el nombre de Jesús, Amén.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C1DAFF6-2D1F-515A-9B23-8F61D9FB3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23219"/>
            <a:ext cx="9143999" cy="403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99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2D6EE75-FC96-D8C8-4D51-90A58AF06D7C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LECTURA BÍBLICA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D25CA3-6883-A3AD-F0A8-43462F311597}"/>
              </a:ext>
            </a:extLst>
          </p:cNvPr>
          <p:cNvSpPr txBox="1"/>
          <p:nvPr/>
        </p:nvSpPr>
        <p:spPr>
          <a:xfrm>
            <a:off x="-1" y="5403353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Instruye al niño en el camino correcto y aun en su vejez no lo abandonará. </a:t>
            </a:r>
          </a:p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Proverbios 22:6 (NVI).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92C9D8-7717-8514-467C-132C954E7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9144000" cy="488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2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2C05A5-3BA6-7F4E-5D97-586F9187FA58}"/>
              </a:ext>
            </a:extLst>
          </p:cNvPr>
          <p:cNvSpPr txBox="1"/>
          <p:nvPr/>
        </p:nvSpPr>
        <p:spPr>
          <a:xfrm>
            <a:off x="0" y="4539791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Querida familia en Cristo, ¡bienvenidos! Hoy nos reunimos como una sola generación en Cristo, jóvenes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y mayores unidos en una misma fe. Este sábado es especial porque exploraremos cómo nuestras raíces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profundas en la Palabra de Dios nos dan las alas para volar hacia nuevos horizontes en nuestra vida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cristiana y misión. </a:t>
            </a: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11AAD1C-93BD-EDCB-5EFC-EE2E6C440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3999" cy="453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43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FFC0A0-A26C-C1C6-1D29-6769C7569A6F}"/>
              </a:ext>
            </a:extLst>
          </p:cNvPr>
          <p:cNvSpPr txBox="1"/>
          <p:nvPr/>
        </p:nvSpPr>
        <p:spPr>
          <a:xfrm>
            <a:off x="0" y="4803726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Explorar las raíces de la fe y el crecimiento espiritual,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dirigido conjuntamente por hermanos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 la tercera edad y jóvenes.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Fortalecer la fe recordando las raíces históricas del pueblo de Dios y cómo estas raíces nutren el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crecimiento espiritual hacia el futuro.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F01599A-46A3-B597-E780-4F9674023CA8}"/>
              </a:ext>
            </a:extLst>
          </p:cNvPr>
          <p:cNvSpPr txBox="1"/>
          <p:nvPr/>
        </p:nvSpPr>
        <p:spPr>
          <a:xfrm>
            <a:off x="-1" y="-1"/>
            <a:ext cx="914399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PROPÓSITO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B1C79D-DB67-E8BC-4744-3350C065A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5"/>
            <a:ext cx="9143998" cy="434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55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91E781-0967-EAD6-8D15-BF49D00102B1}"/>
              </a:ext>
            </a:extLst>
          </p:cNvPr>
          <p:cNvSpPr txBox="1"/>
          <p:nvPr/>
        </p:nvSpPr>
        <p:spPr>
          <a:xfrm>
            <a:off x="0" y="15354"/>
            <a:ext cx="9144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SUGERENCIAS (ACTIVIDADES)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30D97CD-9E50-7995-BBAF-F76674862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7018"/>
            <a:ext cx="9144000" cy="638098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20C2D39-D6F3-E639-E92A-CE461F9068C2}"/>
              </a:ext>
            </a:extLst>
          </p:cNvPr>
          <p:cNvSpPr txBox="1"/>
          <p:nvPr/>
        </p:nvSpPr>
        <p:spPr>
          <a:xfrm>
            <a:off x="1743075" y="477017"/>
            <a:ext cx="565785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>
                <a:latin typeface="Arial Black" panose="020B0A04020102020204" pitchFamily="34" charset="0"/>
              </a:rPr>
              <a:t>• </a:t>
            </a:r>
            <a:r>
              <a:rPr lang="es-MX" b="1" dirty="0">
                <a:solidFill>
                  <a:srgbClr val="FF0000"/>
                </a:solidFill>
                <a:latin typeface="Arial Black" panose="020B0A04020102020204" pitchFamily="34" charset="0"/>
              </a:rPr>
              <a:t>LECTURA COMUNITARIA</a:t>
            </a:r>
            <a:r>
              <a:rPr lang="es-MX" b="1" dirty="0">
                <a:latin typeface="Arial Black" panose="020B0A04020102020204" pitchFamily="34" charset="0"/>
              </a:rPr>
              <a:t>: Organizar grupos pequeños para leer en voz alta el capítulo 4 de El Conflicto de los Siglos, enfocado en la educación valdense. </a:t>
            </a:r>
          </a:p>
          <a:p>
            <a:endParaRPr lang="es-MX" b="1" dirty="0">
              <a:latin typeface="Arial Black" panose="020B0A04020102020204" pitchFamily="34" charset="0"/>
            </a:endParaRPr>
          </a:p>
          <a:p>
            <a:r>
              <a:rPr lang="es-MX" b="1" dirty="0">
                <a:latin typeface="Arial Black" panose="020B0A04020102020204" pitchFamily="34" charset="0"/>
              </a:rPr>
              <a:t>• </a:t>
            </a:r>
            <a:r>
              <a:rPr lang="es-MX" b="1" dirty="0">
                <a:solidFill>
                  <a:srgbClr val="FF0000"/>
                </a:solidFill>
                <a:latin typeface="Arial Black" panose="020B0A04020102020204" pitchFamily="34" charset="0"/>
              </a:rPr>
              <a:t>MEMORIZACIÓN BÍBLICA</a:t>
            </a:r>
            <a:r>
              <a:rPr lang="es-MX" b="1" dirty="0">
                <a:latin typeface="Arial Black" panose="020B0A04020102020204" pitchFamily="34" charset="0"/>
              </a:rPr>
              <a:t>: Retar a la congregación a memorizar un versículo clave de Deuteronomio 10:12. </a:t>
            </a:r>
          </a:p>
          <a:p>
            <a:endParaRPr lang="es-MX" b="1" dirty="0">
              <a:latin typeface="Arial Black" panose="020B0A04020102020204" pitchFamily="34" charset="0"/>
            </a:endParaRPr>
          </a:p>
          <a:p>
            <a:r>
              <a:rPr lang="es-MX" b="1" dirty="0">
                <a:latin typeface="Arial Black" panose="020B0A04020102020204" pitchFamily="34" charset="0"/>
              </a:rPr>
              <a:t>• </a:t>
            </a:r>
            <a:r>
              <a:rPr lang="es-MX" b="1" dirty="0">
                <a:solidFill>
                  <a:srgbClr val="FF0000"/>
                </a:solidFill>
                <a:latin typeface="Arial Black" panose="020B0A04020102020204" pitchFamily="34" charset="0"/>
              </a:rPr>
              <a:t>PANEL INTERGENERACIONAL</a:t>
            </a:r>
            <a:r>
              <a:rPr lang="es-MX" b="1" dirty="0">
                <a:latin typeface="Arial Black" panose="020B0A04020102020204" pitchFamily="34" charset="0"/>
              </a:rPr>
              <a:t>: Invitar a un joven y un adulto mayor a contar cómo transmitieron y recibieron la fe en sus hogares. </a:t>
            </a:r>
          </a:p>
          <a:p>
            <a:endParaRPr lang="es-MX" b="1" dirty="0">
              <a:latin typeface="Arial Black" panose="020B0A04020102020204" pitchFamily="34" charset="0"/>
            </a:endParaRPr>
          </a:p>
          <a:p>
            <a:r>
              <a:rPr lang="es-MX" b="1" dirty="0">
                <a:latin typeface="Arial Black" panose="020B0A04020102020204" pitchFamily="34" charset="0"/>
              </a:rPr>
              <a:t>• </a:t>
            </a:r>
            <a:r>
              <a:rPr lang="es-MX" b="1" dirty="0">
                <a:solidFill>
                  <a:srgbClr val="FF0000"/>
                </a:solidFill>
                <a:latin typeface="Arial Black" panose="020B0A04020102020204" pitchFamily="34" charset="0"/>
              </a:rPr>
              <a:t>TALLER PRÁCTICO</a:t>
            </a:r>
            <a:r>
              <a:rPr lang="es-MX" b="1" dirty="0">
                <a:latin typeface="Arial Black" panose="020B0A04020102020204" pitchFamily="34" charset="0"/>
              </a:rPr>
              <a:t>: Enseñar cómo aprovechar el tiempo y los recursos en la vida diaria, siguiendo el ejemplo de los valdenses.</a:t>
            </a:r>
          </a:p>
          <a:p>
            <a:r>
              <a:rPr lang="es-MX" b="1" dirty="0">
                <a:latin typeface="Arial Black" panose="020B0A04020102020204" pitchFamily="34" charset="0"/>
              </a:rPr>
              <a:t> </a:t>
            </a:r>
          </a:p>
          <a:p>
            <a:r>
              <a:rPr lang="es-MX" b="1" dirty="0">
                <a:latin typeface="Arial Black" panose="020B0A04020102020204" pitchFamily="34" charset="0"/>
              </a:rPr>
              <a:t>• </a:t>
            </a:r>
            <a:r>
              <a:rPr lang="es-MX" b="1" dirty="0">
                <a:solidFill>
                  <a:srgbClr val="FF0000"/>
                </a:solidFill>
                <a:latin typeface="Arial Black" panose="020B0A04020102020204" pitchFamily="34" charset="0"/>
              </a:rPr>
              <a:t>MAPA HISTÓRICO</a:t>
            </a:r>
            <a:r>
              <a:rPr lang="es-MX" b="1" dirty="0">
                <a:latin typeface="Arial Black" panose="020B0A04020102020204" pitchFamily="34" charset="0"/>
              </a:rPr>
              <a:t>: Preparar un mural con la ubicación de los valdenses y un paralelo con el crecimiento adventista mundial hoy.</a:t>
            </a:r>
          </a:p>
        </p:txBody>
      </p:sp>
    </p:spTree>
    <p:extLst>
      <p:ext uri="{BB962C8B-B14F-4D97-AF65-F5344CB8AC3E}">
        <p14:creationId xmlns:p14="http://schemas.microsoft.com/office/powerpoint/2010/main" val="2805039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0529B34-A3E4-EFF3-3B76-7840ABDB10CB}"/>
              </a:ext>
            </a:extLst>
          </p:cNvPr>
          <p:cNvSpPr txBox="1"/>
          <p:nvPr/>
        </p:nvSpPr>
        <p:spPr>
          <a:xfrm>
            <a:off x="0" y="4803726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Este programa nos invita a recordar nuestras raíces de fe: hombres y mujeres como los valdenses que,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con sacrificio y dedicación, transmitieron la Palabra a sus hijos y a nuevas generaciones. Hoy, como iglesia,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recibimos ese legado para extenderlo con nuevas alas,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llevando esperanza al mundo.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C43559A-3339-A650-2247-BFEAD847B1A3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INTRODUCCIÓN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D47C97-3EAD-413A-958B-3EF4B0270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9188" y="461664"/>
            <a:ext cx="11382375" cy="434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736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1076</TotalTime>
  <Words>1779</Words>
  <Application>Microsoft Office PowerPoint</Application>
  <PresentationFormat>Presentación en pantalla (4:3)</PresentationFormat>
  <Paragraphs>149</Paragraphs>
  <Slides>37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16</cp:revision>
  <dcterms:created xsi:type="dcterms:W3CDTF">2026-08-31T23:26:38Z</dcterms:created>
  <dcterms:modified xsi:type="dcterms:W3CDTF">2026-09-02T21:37:39Z</dcterms:modified>
</cp:coreProperties>
</file>