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5" r:id="rId5"/>
    <p:sldId id="264" r:id="rId6"/>
    <p:sldId id="257" r:id="rId7"/>
    <p:sldId id="258" r:id="rId8"/>
    <p:sldId id="260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6" r:id="rId20"/>
    <p:sldId id="278" r:id="rId21"/>
    <p:sldId id="279" r:id="rId22"/>
    <p:sldId id="274" r:id="rId23"/>
    <p:sldId id="275" r:id="rId24"/>
    <p:sldId id="277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5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F328-B33C-4F75-994C-26599FFA2A52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C96AA-1BA7-4170-A9CE-8F07C4641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6572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F328-B33C-4F75-994C-26599FFA2A52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C96AA-1BA7-4170-A9CE-8F07C4641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9449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F328-B33C-4F75-994C-26599FFA2A52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C96AA-1BA7-4170-A9CE-8F07C4641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02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F328-B33C-4F75-994C-26599FFA2A52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C96AA-1BA7-4170-A9CE-8F07C4641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7243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F328-B33C-4F75-994C-26599FFA2A52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C96AA-1BA7-4170-A9CE-8F07C4641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982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F328-B33C-4F75-994C-26599FFA2A52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C96AA-1BA7-4170-A9CE-8F07C4641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1583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F328-B33C-4F75-994C-26599FFA2A52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C96AA-1BA7-4170-A9CE-8F07C4641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896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F328-B33C-4F75-994C-26599FFA2A52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C96AA-1BA7-4170-A9CE-8F07C4641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766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F328-B33C-4F75-994C-26599FFA2A52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C96AA-1BA7-4170-A9CE-8F07C4641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4338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F328-B33C-4F75-994C-26599FFA2A52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C96AA-1BA7-4170-A9CE-8F07C4641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5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4F328-B33C-4F75-994C-26599FFA2A52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C96AA-1BA7-4170-A9CE-8F07C4641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056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4F328-B33C-4F75-994C-26599FFA2A52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C96AA-1BA7-4170-A9CE-8F07C464133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959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0032C1A-C88E-5F8F-63CA-8CBED064C56C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“¿QUÉ PUEDO DARTE, MAESTRO?”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5A3B523-0FDC-9C5C-E747-8E3920F4B7AF}"/>
              </a:ext>
            </a:extLst>
          </p:cNvPr>
          <p:cNvSpPr txBox="1"/>
          <p:nvPr/>
        </p:nvSpPr>
        <p:spPr>
          <a:xfrm>
            <a:off x="0" y="646330"/>
            <a:ext cx="9144000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Más cerca de la iglesia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757BE86-27E7-9E86-7088-5509BFD6A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5700713"/>
            <a:ext cx="1095053" cy="97631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24F6573-3AE1-59D7-16CF-F02CC6A3B5CF}"/>
              </a:ext>
            </a:extLst>
          </p:cNvPr>
          <p:cNvSpPr txBox="1"/>
          <p:nvPr/>
        </p:nvSpPr>
        <p:spPr>
          <a:xfrm>
            <a:off x="1447477" y="5693039"/>
            <a:ext cx="78298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Arial Black" panose="020B0A04020102020204" pitchFamily="34" charset="0"/>
              </a:rPr>
              <a:t>ESCUELA SABÁTICA</a:t>
            </a:r>
          </a:p>
          <a:p>
            <a:r>
              <a:rPr lang="es-MX" sz="3200" b="1" dirty="0">
                <a:latin typeface="Arial Black" panose="020B0A04020102020204" pitchFamily="34" charset="0"/>
              </a:rPr>
              <a:t>IGLESIA ADVENTISTA DEL 7° DÍA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62B669A-39C5-9C76-03BD-7D2F383EA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6440"/>
            <a:ext cx="9144000" cy="451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38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52ED7CE-0A91-706D-7035-31266E28D1CF}"/>
              </a:ext>
            </a:extLst>
          </p:cNvPr>
          <p:cNvSpPr txBox="1"/>
          <p:nvPr/>
        </p:nvSpPr>
        <p:spPr>
          <a:xfrm>
            <a:off x="0" y="476937"/>
            <a:ext cx="9144000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#141 “Alabadle” y #142 “Venid, cantad de gozo en plenitud”.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0E6E902-C9F6-F472-A9AD-B87321D006C1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SERVICIO DE CANTO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3883177-E371-707D-C0A8-AA499B80C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259" y="871656"/>
            <a:ext cx="3645482" cy="598634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F52BD93-FBBC-6CD8-CB8A-F96BFBA805BC}"/>
              </a:ext>
            </a:extLst>
          </p:cNvPr>
          <p:cNvSpPr txBox="1"/>
          <p:nvPr/>
        </p:nvSpPr>
        <p:spPr>
          <a:xfrm>
            <a:off x="1" y="892318"/>
            <a:ext cx="2749258" cy="596568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B5C7587-AF9D-DAD0-D18B-FB0135D22DE8}"/>
              </a:ext>
            </a:extLst>
          </p:cNvPr>
          <p:cNvSpPr txBox="1"/>
          <p:nvPr/>
        </p:nvSpPr>
        <p:spPr>
          <a:xfrm>
            <a:off x="6394741" y="892318"/>
            <a:ext cx="2749259" cy="59863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49322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66DB1FF-D2CD-0C51-A679-EBEE1813C2B7}"/>
              </a:ext>
            </a:extLst>
          </p:cNvPr>
          <p:cNvSpPr txBox="1"/>
          <p:nvPr/>
        </p:nvSpPr>
        <p:spPr>
          <a:xfrm>
            <a:off x="0" y="5132339"/>
            <a:ext cx="9144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Dios nos ha traído hasta aquí para aprender de él y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también para ser instruidos acerca del departamento de servicios fiduciarios con el que cuenta nuestra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iglesia. ¿Sabías que existe este departamento?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 Juntos aprenderemos acerca de él y de sus funciones.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332304-8EB2-9C6D-4274-92D7EA465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161"/>
            <a:ext cx="9144000" cy="51435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800FEA-CFA8-C083-7FF7-C4F5A00F1B87}"/>
              </a:ext>
            </a:extLst>
          </p:cNvPr>
          <p:cNvSpPr txBox="1"/>
          <p:nvPr/>
        </p:nvSpPr>
        <p:spPr>
          <a:xfrm>
            <a:off x="0" y="214313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BIENVENIDOS</a:t>
            </a:r>
          </a:p>
        </p:txBody>
      </p:sp>
    </p:spTree>
    <p:extLst>
      <p:ext uri="{BB962C8B-B14F-4D97-AF65-F5344CB8AC3E}">
        <p14:creationId xmlns:p14="http://schemas.microsoft.com/office/powerpoint/2010/main" val="1665164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DACE4B-A4F2-C331-44F8-EE4728D879AD}"/>
              </a:ext>
            </a:extLst>
          </p:cNvPr>
          <p:cNvSpPr txBox="1"/>
          <p:nvPr/>
        </p:nvSpPr>
        <p:spPr>
          <a:xfrm>
            <a:off x="0" y="4272677"/>
            <a:ext cx="9144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Amado padre celestial, tú eres nuestro dador y sustentador, has provisto para nosotros y nuestras familias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cada día de nuestra vida. Si por tu bendición tenemos para compartir, ayúdanos a ser sabios mayordomos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y a no tener egoísmo en nuestro corazón, para que las bendiciones que nos has dado se multipliquen en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bendición para otros a través de nuestros actos consientes y generosos, ayúdanos a ser sabios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administradores de los bienes que nos has dado.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3909A19-0BB9-E145-6B47-2FA856D9742A}"/>
              </a:ext>
            </a:extLst>
          </p:cNvPr>
          <p:cNvSpPr txBox="1"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ORACIÓN DE RODILLAS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9FCDC17-C6B7-3876-A1A8-CD18D6A4A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0" y="461664"/>
            <a:ext cx="4210050" cy="381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92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765A37-2745-3225-017D-7D210EB4C846}"/>
              </a:ext>
            </a:extLst>
          </p:cNvPr>
          <p:cNvSpPr txBox="1"/>
          <p:nvPr/>
        </p:nvSpPr>
        <p:spPr>
          <a:xfrm>
            <a:off x="0" y="5472023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2 Corintios 9:7 “Cada uno dé como propuso en su corazón: no con tristeza, ni por necesidad, pues Dios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ama al dador alegre”.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10E0D5-A7D5-91E1-FAA7-3AF580748812}"/>
              </a:ext>
            </a:extLst>
          </p:cNvPr>
          <p:cNvSpPr txBox="1"/>
          <p:nvPr/>
        </p:nvSpPr>
        <p:spPr>
          <a:xfrm>
            <a:off x="-1" y="982"/>
            <a:ext cx="9143999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LECTURA BÍBLICA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8458B5D-8566-F9E3-9F07-F1525EDCA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95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0606E50-53FE-16ED-304A-058D9E48BE05}"/>
              </a:ext>
            </a:extLst>
          </p:cNvPr>
          <p:cNvSpPr txBox="1"/>
          <p:nvPr/>
        </p:nvSpPr>
        <p:spPr>
          <a:xfrm>
            <a:off x="0" y="483328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Concientizar a la hermandad a que nuestra generosidad a Dios y su obra no están limitadas 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nuestros diezmos y ofrendas. El departamento de servicios fiduciarios es aquel que se encarga de apoyar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y orientar a la feligresía en materia de testamentos, fideicomisos y donaciones especiales.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3A47EBE-58BF-F5B3-8997-368C0E40DD9B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PROPÓSITO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AF96E1E-071D-ED48-BD99-3CB3CD834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664"/>
            <a:ext cx="9144000" cy="416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629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CE044AF-6C48-5154-8834-1E29EE80B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113" y="0"/>
            <a:ext cx="4814887" cy="578643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C6383-DAFF-49FB-F964-B458C5C34463}"/>
              </a:ext>
            </a:extLst>
          </p:cNvPr>
          <p:cNvSpPr txBox="1"/>
          <p:nvPr/>
        </p:nvSpPr>
        <p:spPr>
          <a:xfrm>
            <a:off x="0" y="4549676"/>
            <a:ext cx="9144000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Estos rubros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también son parte de nuestra generosidad a Dios y el objetivo es que la hermandad esté informada y pueda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hacer uso de esta orientación en caso de tener el deseo en su corazón de hacer una donación especial para Dios.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9DBA18-E57B-2D37-BAA9-47CF47A68D34}"/>
              </a:ext>
            </a:extLst>
          </p:cNvPr>
          <p:cNvSpPr txBox="1"/>
          <p:nvPr/>
        </p:nvSpPr>
        <p:spPr>
          <a:xfrm>
            <a:off x="0" y="0"/>
            <a:ext cx="2043113" cy="454967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9956DE4-D2E4-0288-CAC8-07286DC89187}"/>
              </a:ext>
            </a:extLst>
          </p:cNvPr>
          <p:cNvSpPr txBox="1"/>
          <p:nvPr/>
        </p:nvSpPr>
        <p:spPr>
          <a:xfrm>
            <a:off x="6858000" y="0"/>
            <a:ext cx="2285999" cy="454967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47286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362B08D-E93C-285A-06B9-F15147D21341}"/>
              </a:ext>
            </a:extLst>
          </p:cNvPr>
          <p:cNvSpPr txBox="1"/>
          <p:nvPr/>
        </p:nvSpPr>
        <p:spPr>
          <a:xfrm>
            <a:off x="0" y="3718679"/>
            <a:ext cx="9144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El departamento de servicios fiduciarios es el encargado de orientar a las personas que desean continuar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apoyando la obra de Dios, a través de testamentos, fideicomisos y donaciones.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Probablemente en tu corazón ha nacido en algún momento el deseo de darle al Señor algo más que tus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diezmos y ofrendas, pero desconoces cómo hacer una donación o cómo dejar establecido en un testamento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una parte para el Señor; es ahí donde el departamento de servicios fiduciarios entra en función y puede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ayudarte.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74C274-A8C2-FB50-945F-264F8405DE5A}"/>
              </a:ext>
            </a:extLst>
          </p:cNvPr>
          <p:cNvSpPr txBox="1"/>
          <p:nvPr/>
        </p:nvSpPr>
        <p:spPr>
          <a:xfrm>
            <a:off x="0" y="-1"/>
            <a:ext cx="9144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INTRODUCCIÓN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CAC3116-17BF-99E7-45E6-8F8BB79B7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999"/>
            <a:ext cx="9144000" cy="333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70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82FD88C-51A6-D88F-978A-B1920B4333BB}"/>
              </a:ext>
            </a:extLst>
          </p:cNvPr>
          <p:cNvSpPr txBox="1"/>
          <p:nvPr/>
        </p:nvSpPr>
        <p:spPr>
          <a:xfrm>
            <a:off x="0" y="0"/>
            <a:ext cx="914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(INICIA EL ACRÓSTICO) </a:t>
            </a:r>
          </a:p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F</a:t>
            </a:r>
            <a:r>
              <a:rPr lang="es-MX" sz="2800" b="1" dirty="0">
                <a:latin typeface="Arial Black" panose="020B0A04020102020204" pitchFamily="34" charset="0"/>
              </a:rPr>
              <a:t>- Fieles mayordomos fuimos llamados a ser, </a:t>
            </a:r>
          </a:p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  <a:r>
              <a:rPr lang="es-MX" sz="2800" b="1" dirty="0">
                <a:latin typeface="Arial Black" panose="020B0A04020102020204" pitchFamily="34" charset="0"/>
              </a:rPr>
              <a:t>-  Inmensa ha sido su bondad y provisión, </a:t>
            </a:r>
          </a:p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D</a:t>
            </a:r>
            <a:r>
              <a:rPr lang="es-MX" sz="2800" b="1" dirty="0">
                <a:latin typeface="Arial Black" panose="020B0A04020102020204" pitchFamily="34" charset="0"/>
              </a:rPr>
              <a:t>- Dador de todo lo que tenemos, es nuestro</a:t>
            </a:r>
          </a:p>
          <a:p>
            <a:r>
              <a:rPr lang="es-MX" sz="2800" b="1" dirty="0">
                <a:latin typeface="Arial Black" panose="020B0A04020102020204" pitchFamily="34" charset="0"/>
              </a:rPr>
              <a:t>    Señor.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137FF5-3A93-BE1F-D9D9-EB8AD5BD0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8839"/>
            <a:ext cx="9143999" cy="472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51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C3C146-CF74-013B-A874-5DD8DD4914CC}"/>
              </a:ext>
            </a:extLst>
          </p:cNvPr>
          <p:cNvSpPr txBox="1"/>
          <p:nvPr/>
        </p:nvSpPr>
        <p:spPr>
          <a:xfrm>
            <a:off x="0" y="491224"/>
            <a:ext cx="91440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CON ALEGRÍA Y ALABANZA, CANTEMOS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 EL HIMNO #145 “CON ACENTOS DE ALEGRÍA”.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A9E51E-B051-57DB-D35B-DF1334584BE2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HIMNO DE ALABANZA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F3632A7-9499-5F09-D11A-004C4314F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554"/>
            <a:ext cx="9144000" cy="572044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5289B31-AB0A-0467-0B4A-4ADA75CF376F}"/>
              </a:ext>
            </a:extLst>
          </p:cNvPr>
          <p:cNvSpPr txBox="1"/>
          <p:nvPr/>
        </p:nvSpPr>
        <p:spPr>
          <a:xfrm>
            <a:off x="7729538" y="1137553"/>
            <a:ext cx="1414462" cy="12001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59944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B569293-2D31-4F4A-293D-87B74BBD7EDF}"/>
              </a:ext>
            </a:extLst>
          </p:cNvPr>
          <p:cNvSpPr txBox="1"/>
          <p:nvPr/>
        </p:nvSpPr>
        <p:spPr>
          <a:xfrm>
            <a:off x="0" y="-1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FFFF00"/>
                </a:solidFill>
                <a:latin typeface="Arial Black" panose="020B0A04020102020204" pitchFamily="34" charset="0"/>
              </a:rPr>
              <a:t>NUEVO</a:t>
            </a:r>
            <a:r>
              <a:rPr lang="es-MX" sz="3200" b="1" dirty="0">
                <a:latin typeface="Arial Black" panose="020B0A04020102020204" pitchFamily="34" charset="0"/>
              </a:rPr>
              <a:t> </a:t>
            </a:r>
            <a:r>
              <a:rPr lang="es-MX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HORIZONTE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DCFAFE1-45D3-D895-351A-A26305D49604}"/>
              </a:ext>
            </a:extLst>
          </p:cNvPr>
          <p:cNvSpPr txBox="1"/>
          <p:nvPr/>
        </p:nvSpPr>
        <p:spPr>
          <a:xfrm>
            <a:off x="0" y="584774"/>
            <a:ext cx="914400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DISCIPULADO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533FD1B-0ADF-B904-361E-C847A6535475}"/>
              </a:ext>
            </a:extLst>
          </p:cNvPr>
          <p:cNvSpPr txBox="1"/>
          <p:nvPr/>
        </p:nvSpPr>
        <p:spPr>
          <a:xfrm>
            <a:off x="0" y="6244649"/>
            <a:ext cx="9144000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Nuestra gran comisión: </a:t>
            </a:r>
            <a:r>
              <a:rPr lang="es-MX" sz="3200" b="1" dirty="0" err="1">
                <a:latin typeface="Arial Black" panose="020B0A04020102020204" pitchFamily="34" charset="0"/>
              </a:rPr>
              <a:t>eI</a:t>
            </a:r>
            <a:r>
              <a:rPr lang="es-MX" sz="3200" b="1" dirty="0">
                <a:latin typeface="Arial Black" panose="020B0A04020102020204" pitchFamily="34" charset="0"/>
              </a:rPr>
              <a:t> discipulado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FED1E23-6DD9-DE57-4559-C639D2EAB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84883"/>
            <a:ext cx="9143999" cy="525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37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93A9631-43DC-C667-1895-BDB7E369F358}"/>
              </a:ext>
            </a:extLst>
          </p:cNvPr>
          <p:cNvSpPr txBox="1"/>
          <p:nvPr/>
        </p:nvSpPr>
        <p:spPr>
          <a:xfrm>
            <a:off x="4657725" y="629362"/>
            <a:ext cx="448627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En 2 Reyes 4:8-10 se encuentra el relato de una mujer que, movida por un espíritu de bondad, donó parte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de su casa y construyó una habitación especial, totalmente acondicionada, para cuando el profeta Eliseo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pasara por ese ahí, tuviera un lugar donde descansar.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 ¡Qué generosidad la de aquella mujer! Probablemente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en tu corazón haya brotado el mismo espíritu de generosidad, queriendo dar parte de tus bienes a Dios.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¿Sabías que el departamento de servicios fiduciarios puede apoyarte?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EB43B63-5A72-84E8-D8A0-6B93DDEE5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57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85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6703EE0-4656-09AE-33CC-133F350BE93A}"/>
              </a:ext>
            </a:extLst>
          </p:cNvPr>
          <p:cNvSpPr txBox="1"/>
          <p:nvPr/>
        </p:nvSpPr>
        <p:spPr>
          <a:xfrm>
            <a:off x="0" y="0"/>
            <a:ext cx="914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(CONTINUA EL ACRÓSTICO) </a:t>
            </a:r>
            <a:endParaRPr lang="es-MX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U</a:t>
            </a:r>
            <a:r>
              <a:rPr lang="es-MX" sz="2800" b="1" dirty="0">
                <a:latin typeface="Arial Black" panose="020B0A04020102020204" pitchFamily="34" charset="0"/>
              </a:rPr>
              <a:t>- Unidos en espíritu de bondad, </a:t>
            </a:r>
          </a:p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C</a:t>
            </a:r>
            <a:r>
              <a:rPr lang="es-MX" sz="2800" b="1" dirty="0">
                <a:latin typeface="Arial Black" panose="020B0A04020102020204" pitchFamily="34" charset="0"/>
              </a:rPr>
              <a:t>- Compartiremos de sus muchas</a:t>
            </a:r>
          </a:p>
          <a:p>
            <a:r>
              <a:rPr lang="es-MX" sz="2800" b="1" dirty="0">
                <a:latin typeface="Arial Black" panose="020B0A04020102020204" pitchFamily="34" charset="0"/>
              </a:rPr>
              <a:t>     bendiciones,</a:t>
            </a:r>
          </a:p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 I</a:t>
            </a:r>
            <a:r>
              <a:rPr lang="es-MX" sz="2800" b="1" dirty="0">
                <a:latin typeface="Arial Black" panose="020B0A04020102020204" pitchFamily="34" charset="0"/>
              </a:rPr>
              <a:t>-  Invítanos a dar con amor y convicciones.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3BD85B1-87A2-DAFD-9040-6BDE5DFCC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312" y="2246769"/>
            <a:ext cx="6429375" cy="426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13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8057F88-674D-AEEE-8479-97EA1C6E7B1C}"/>
              </a:ext>
            </a:extLst>
          </p:cNvPr>
          <p:cNvSpPr txBox="1"/>
          <p:nvPr/>
        </p:nvSpPr>
        <p:spPr>
          <a:xfrm>
            <a:off x="0" y="475953"/>
            <a:ext cx="9144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Entonemos con gozo el himno #154 “Dad gloria al Cordero Rey”.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C9FA7D2-7EFE-939D-A61A-166D706BD740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CANTO ESPECIAL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36C3A75-9A02-85CA-DBA5-F06150616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04639"/>
            <a:ext cx="9143999" cy="593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09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0F2201B-9A7A-9985-0F93-3A947EFA866E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MISIONERO MUNDIAL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8E0F31D-A123-135C-0BC0-61D7666D6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330"/>
            <a:ext cx="9144000" cy="62116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E689FA3-2096-7F08-31AA-C44170B9C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6328"/>
            <a:ext cx="1892850" cy="19397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B49F48E-2F4B-61CD-8201-E600EB32F921}"/>
              </a:ext>
            </a:extLst>
          </p:cNvPr>
          <p:cNvSpPr txBox="1"/>
          <p:nvPr/>
        </p:nvSpPr>
        <p:spPr>
          <a:xfrm>
            <a:off x="4929187" y="2857500"/>
            <a:ext cx="4071937" cy="707886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atin typeface="Arial Black" panose="020B0A04020102020204" pitchFamily="34" charset="0"/>
              </a:rPr>
              <a:t>BULGARIA</a:t>
            </a:r>
          </a:p>
        </p:txBody>
      </p:sp>
    </p:spTree>
    <p:extLst>
      <p:ext uri="{BB962C8B-B14F-4D97-AF65-F5344CB8AC3E}">
        <p14:creationId xmlns:p14="http://schemas.microsoft.com/office/powerpoint/2010/main" val="1480113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A6E8B4E-23D4-57DD-D5A7-E3A379A50214}"/>
              </a:ext>
            </a:extLst>
          </p:cNvPr>
          <p:cNvSpPr txBox="1"/>
          <p:nvPr/>
        </p:nvSpPr>
        <p:spPr>
          <a:xfrm>
            <a:off x="0" y="0"/>
            <a:ext cx="914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(</a:t>
            </a:r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CONTINUA EL ACRÓSTICO) </a:t>
            </a:r>
          </a:p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  <a:r>
              <a:rPr lang="es-MX" sz="2800" b="1" dirty="0">
                <a:latin typeface="Arial Black" panose="020B0A04020102020204" pitchFamily="34" charset="0"/>
              </a:rPr>
              <a:t>- Amante benefactor, bondadoso Señor, </a:t>
            </a:r>
          </a:p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R</a:t>
            </a:r>
            <a:r>
              <a:rPr lang="es-MX" sz="2800" b="1" dirty="0">
                <a:latin typeface="Arial Black" panose="020B0A04020102020204" pitchFamily="34" charset="0"/>
              </a:rPr>
              <a:t>- Riquezas nos has dado aun sin merecer, </a:t>
            </a:r>
          </a:p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  <a:r>
              <a:rPr lang="es-MX" sz="2800" b="1" dirty="0">
                <a:latin typeface="Arial Black" panose="020B0A04020102020204" pitchFamily="34" charset="0"/>
              </a:rPr>
              <a:t>-  Inspíranos a entregarlas, más allá de</a:t>
            </a:r>
          </a:p>
          <a:p>
            <a:r>
              <a:rPr lang="es-MX" sz="2800" b="1" dirty="0">
                <a:latin typeface="Arial Black" panose="020B0A04020102020204" pitchFamily="34" charset="0"/>
              </a:rPr>
              <a:t>    perecer.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98C4928-C133-3A64-055A-2AF7EA391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28850"/>
            <a:ext cx="91440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50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DC36FBA-3E23-A3CC-E25C-87A30083B0A8}"/>
              </a:ext>
            </a:extLst>
          </p:cNvPr>
          <p:cNvSpPr txBox="1"/>
          <p:nvPr/>
        </p:nvSpPr>
        <p:spPr>
          <a:xfrm>
            <a:off x="0" y="0"/>
            <a:ext cx="91440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(TERMINA EL ACRÓSTICO) </a:t>
            </a:r>
          </a:p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O</a:t>
            </a:r>
            <a:r>
              <a:rPr lang="es-MX" sz="2800" b="1" dirty="0">
                <a:latin typeface="Arial Black" panose="020B0A04020102020204" pitchFamily="34" charset="0"/>
              </a:rPr>
              <a:t>- Oportunidad tenemos para de ser de</a:t>
            </a:r>
          </a:p>
          <a:p>
            <a:r>
              <a:rPr lang="es-MX" sz="2800" b="1" dirty="0">
                <a:latin typeface="Arial Black" panose="020B0A04020102020204" pitchFamily="34" charset="0"/>
              </a:rPr>
              <a:t>     bendición.</a:t>
            </a:r>
          </a:p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S</a:t>
            </a:r>
            <a:r>
              <a:rPr lang="es-MX" sz="2800" b="1" dirty="0">
                <a:latin typeface="Arial Black" panose="020B0A04020102020204" pitchFamily="34" charset="0"/>
              </a:rPr>
              <a:t>- Salvador bendito, gracias por tu provisión. </a:t>
            </a:r>
          </a:p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Hemos completado el acróstico con la palabra FIDUCIARIOS y con ello, damos el tiempo para el informe secretarial.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A026A70-FF8D-17A1-3567-604C5BC2C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675" y="3000376"/>
            <a:ext cx="3676650" cy="385762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A284FE8-0707-29FC-6D0D-20D24BE51B72}"/>
              </a:ext>
            </a:extLst>
          </p:cNvPr>
          <p:cNvSpPr txBox="1"/>
          <p:nvPr/>
        </p:nvSpPr>
        <p:spPr>
          <a:xfrm>
            <a:off x="0" y="3000376"/>
            <a:ext cx="2733675" cy="38576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44175C8-3399-FAC3-0CF0-E8E06C5348AC}"/>
              </a:ext>
            </a:extLst>
          </p:cNvPr>
          <p:cNvSpPr txBox="1"/>
          <p:nvPr/>
        </p:nvSpPr>
        <p:spPr>
          <a:xfrm>
            <a:off x="6410325" y="3000376"/>
            <a:ext cx="2733675" cy="38576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23443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02F43B6-55BC-2DEF-5594-6D8CD86CC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933624-8305-7474-3532-19E54A38D407}"/>
              </a:ext>
            </a:extLst>
          </p:cNvPr>
          <p:cNvSpPr txBox="1"/>
          <p:nvPr/>
        </p:nvSpPr>
        <p:spPr>
          <a:xfrm>
            <a:off x="4202862" y="1628775"/>
            <a:ext cx="4168577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sz="4000" b="1" dirty="0">
                <a:latin typeface="Arial Black" panose="020B0A04020102020204" pitchFamily="34" charset="0"/>
              </a:rPr>
              <a:t>INFORME</a:t>
            </a:r>
          </a:p>
          <a:p>
            <a:pPr algn="ctr"/>
            <a:r>
              <a:rPr lang="es-MX" sz="4000" b="1" dirty="0">
                <a:latin typeface="Arial Black" panose="020B0A04020102020204" pitchFamily="34" charset="0"/>
              </a:rPr>
              <a:t>SECRETARIAL</a:t>
            </a:r>
          </a:p>
        </p:txBody>
      </p:sp>
    </p:spTree>
    <p:extLst>
      <p:ext uri="{BB962C8B-B14F-4D97-AF65-F5344CB8AC3E}">
        <p14:creationId xmlns:p14="http://schemas.microsoft.com/office/powerpoint/2010/main" val="4184421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E0A7E56-7067-65C6-8217-D1C9E8BEC39E}"/>
              </a:ext>
            </a:extLst>
          </p:cNvPr>
          <p:cNvSpPr txBox="1"/>
          <p:nvPr/>
        </p:nvSpPr>
        <p:spPr>
          <a:xfrm>
            <a:off x="5461760" y="1451699"/>
            <a:ext cx="368224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Ahora sabes cuál es la función del departamento de servicios fiduciario y que todos tenemos la oportunidad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de ser de bendición para nuestra iglesia, asignando una parte de nuestros bienes para la obra de Dios.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0FEB8D-195F-F83E-5AA4-BC25BAC65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6176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FF2AF32-8370-7D1B-9472-0C783B23E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192" y="0"/>
            <a:ext cx="109737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744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D63D551-26EA-9D12-8849-E061D004C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354F8A7-F805-681D-617B-14A82A94CE6E}"/>
              </a:ext>
            </a:extLst>
          </p:cNvPr>
          <p:cNvSpPr txBox="1"/>
          <p:nvPr/>
        </p:nvSpPr>
        <p:spPr>
          <a:xfrm>
            <a:off x="957263" y="1166842"/>
            <a:ext cx="722947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Por el gran amor de Dios, su misericordia y bondad, hemos sido bendecidos con bienes materiales que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han servido para satisfacer nuestras necesidades y las de nuestra familia. Probablemente hayas sido tan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bendecido que tengas bienes para repartir a tu familia en caso de tu fallecimiento. 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Sin olvidar que el dador de todo es nuestro Dios, puedes ser inspirado por él para otorgar parte de tus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bienes para su obra, para la construcción de una iglesia o el desarrollo de la misma. 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Si Dios ha hablado a tu corazón y te ha inspirado al igual que a la mujer que asignó un espacio y construyó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un lugar especial para el profeta Eliseo y, también deseas hacer algo similar para la causa de Dios, busca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orientación en el departamento de servicios fiduciarios, con gusto resolverán tus dudas.</a:t>
            </a:r>
          </a:p>
        </p:txBody>
      </p:sp>
    </p:spTree>
    <p:extLst>
      <p:ext uri="{BB962C8B-B14F-4D97-AF65-F5344CB8AC3E}">
        <p14:creationId xmlns:p14="http://schemas.microsoft.com/office/powerpoint/2010/main" val="1397369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56CA59B-4B16-3F16-7EBB-B8F73F042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EE88F53-BCD9-964D-0C65-888416C1AE2A}"/>
              </a:ext>
            </a:extLst>
          </p:cNvPr>
          <p:cNvSpPr txBox="1"/>
          <p:nvPr/>
        </p:nvSpPr>
        <p:spPr>
          <a:xfrm>
            <a:off x="985838" y="740749"/>
            <a:ext cx="717232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Juntamente con otros, Ananías y su esposa Safira habían tenido el privilegio de oír el evangelio predicado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por los apóstoles. El poder de Dios acompañaba la palabra hablada,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 y una profunda convicción se apoderó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de todos los presentes. La influencia enternecedora de la gracia de Dios los indujo, en su corazón, a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renunciar a su egoísta posesión de bienes terrenales.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Mientras se hallaban bajo la influencia directa del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Espíritu de Dios hicieron la promesa de dar al Señor ciertas tierras; pero cuando ya no estaban bajo la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influencia celestial, la impresión era menos fuerte y empezaron a dudar y a rehuir el cumplimiento de la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promesa que habían hecho. Pensaron que se habían apresurado demasiado y desearon reconsiderar el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asunto. Así abrieron una puerta por la cual Satanás entró en seguida,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y obtuvo el dominio de su mente.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(Joyas de los Testimonios, T1, p. 542).</a:t>
            </a:r>
          </a:p>
        </p:txBody>
      </p:sp>
    </p:spTree>
    <p:extLst>
      <p:ext uri="{BB962C8B-B14F-4D97-AF65-F5344CB8AC3E}">
        <p14:creationId xmlns:p14="http://schemas.microsoft.com/office/powerpoint/2010/main" val="1918418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D197A2B-6F97-0E6B-4559-A47EA3088B0C}"/>
              </a:ext>
            </a:extLst>
          </p:cNvPr>
          <p:cNvSpPr txBox="1"/>
          <p:nvPr/>
        </p:nvSpPr>
        <p:spPr>
          <a:xfrm>
            <a:off x="0" y="-1"/>
            <a:ext cx="9144000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VERSÍCULO PARA MEMORIZAR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3E1C216-BF38-A2CF-A031-0BEAAE419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774"/>
            <a:ext cx="9144000" cy="627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853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1777957-A3F7-3753-4572-8BA2FF512A4C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REPASO DE LA LECCIÓN # 11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9420831-D7C3-05AE-E8D6-084593CAE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46331"/>
            <a:ext cx="4129087" cy="626113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18A9849-EC89-AB42-6F38-965D85FB84F2}"/>
              </a:ext>
            </a:extLst>
          </p:cNvPr>
          <p:cNvSpPr txBox="1"/>
          <p:nvPr/>
        </p:nvSpPr>
        <p:spPr>
          <a:xfrm>
            <a:off x="4129088" y="646331"/>
            <a:ext cx="5014912" cy="28007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s-MX" sz="4400" b="1" dirty="0">
              <a:latin typeface="Arial Black" panose="020B0A04020102020204" pitchFamily="34" charset="0"/>
            </a:endParaRPr>
          </a:p>
          <a:p>
            <a:pPr algn="ctr"/>
            <a:r>
              <a:rPr lang="es-MX" sz="4400" b="1" dirty="0">
                <a:latin typeface="Arial Black" panose="020B0A04020102020204" pitchFamily="34" charset="0"/>
              </a:rPr>
              <a:t>MAYORDOMÍA Y MISIÓN</a:t>
            </a:r>
          </a:p>
          <a:p>
            <a:pPr algn="ctr"/>
            <a:endParaRPr lang="es-MX" sz="4400" b="1" dirty="0">
              <a:latin typeface="Arial Black" panose="020B0A040201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E46A65-D5B1-2D01-9953-DA7EFBF75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088" y="3429000"/>
            <a:ext cx="501491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85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5B238F4-8269-C00E-6A55-4144340C1EBE}"/>
              </a:ext>
            </a:extLst>
          </p:cNvPr>
          <p:cNvSpPr txBox="1"/>
          <p:nvPr/>
        </p:nvSpPr>
        <p:spPr>
          <a:xfrm>
            <a:off x="0" y="526497"/>
            <a:ext cx="91440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#274 “¿Qué te daré, Maestro?”.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A85BB84-E18C-C407-1081-7F085DC575F0}"/>
              </a:ext>
            </a:extLst>
          </p:cNvPr>
          <p:cNvSpPr txBox="1"/>
          <p:nvPr/>
        </p:nvSpPr>
        <p:spPr>
          <a:xfrm>
            <a:off x="0" y="-1"/>
            <a:ext cx="914400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HIMNO FINAL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FC9B6C1-21DA-2F99-85DC-CCBD064D1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8162"/>
            <a:ext cx="9144000" cy="586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93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E421365-466E-0D64-5598-26F50EED831F}"/>
              </a:ext>
            </a:extLst>
          </p:cNvPr>
          <p:cNvSpPr txBox="1"/>
          <p:nvPr/>
        </p:nvSpPr>
        <p:spPr>
          <a:xfrm>
            <a:off x="0" y="-1"/>
            <a:ext cx="91440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ORACIÓN FINAL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AADF1AD-8CFE-1D4B-BCBB-10A3743574EB}"/>
              </a:ext>
            </a:extLst>
          </p:cNvPr>
          <p:cNvSpPr txBox="1"/>
          <p:nvPr/>
        </p:nvSpPr>
        <p:spPr>
          <a:xfrm>
            <a:off x="0" y="3718679"/>
            <a:ext cx="914399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Eterno Dios, no somos merecedores de tus muchas bondades y te alabamos porque en tu inmenso amor nos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bendices y prosperas aun siendo pecadores. Reconociendo que todo lo que tenemos es por tu bendición,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te pedimos que quites de nuestro corazón el egoísmo y si está en nuestro deseo apartar una parte especial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de los bienes que nos has otorgado para tu causa, ayúdanos a poder llevarlo a cabo para bendición de tu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iglesia, mostrando así, buena mayordomía en el correcto uso de los recursos que nos has dado para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administrar.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C226FE-4DFA-4011-D83B-03443CA9F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38" y="523219"/>
            <a:ext cx="5924550" cy="313932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358BDBB-8A0B-1E67-AA4E-31D4B92AFEE7}"/>
              </a:ext>
            </a:extLst>
          </p:cNvPr>
          <p:cNvSpPr txBox="1"/>
          <p:nvPr/>
        </p:nvSpPr>
        <p:spPr>
          <a:xfrm>
            <a:off x="1" y="523219"/>
            <a:ext cx="1481138" cy="31393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86AC2B5-D8F1-B2D8-56FC-B7F77D262B4A}"/>
              </a:ext>
            </a:extLst>
          </p:cNvPr>
          <p:cNvSpPr txBox="1"/>
          <p:nvPr/>
        </p:nvSpPr>
        <p:spPr>
          <a:xfrm>
            <a:off x="7405688" y="522712"/>
            <a:ext cx="1738311" cy="31393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82191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42CA6DE-D32F-AE3B-D68A-361A84F77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37" y="0"/>
            <a:ext cx="5572125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4CA8A07-1C8F-F7E0-C499-2B6D43B822E7}"/>
              </a:ext>
            </a:extLst>
          </p:cNvPr>
          <p:cNvSpPr txBox="1"/>
          <p:nvPr/>
        </p:nvSpPr>
        <p:spPr>
          <a:xfrm>
            <a:off x="1" y="0"/>
            <a:ext cx="1785936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F5E2B99-644E-58A1-8C3B-9CA955C89942}"/>
              </a:ext>
            </a:extLst>
          </p:cNvPr>
          <p:cNvSpPr txBox="1"/>
          <p:nvPr/>
        </p:nvSpPr>
        <p:spPr>
          <a:xfrm>
            <a:off x="7358062" y="0"/>
            <a:ext cx="1785935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938590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1789</TotalTime>
  <Words>1137</Words>
  <Application>Microsoft Office PowerPoint</Application>
  <PresentationFormat>Presentación en pantalla (4:3)</PresentationFormat>
  <Paragraphs>107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16</cp:revision>
  <dcterms:created xsi:type="dcterms:W3CDTF">2026-09-07T16:07:57Z</dcterms:created>
  <dcterms:modified xsi:type="dcterms:W3CDTF">2026-09-08T21:57:47Z</dcterms:modified>
</cp:coreProperties>
</file>