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2" r:id="rId4"/>
    <p:sldId id="259" r:id="rId5"/>
    <p:sldId id="268" r:id="rId6"/>
    <p:sldId id="267" r:id="rId7"/>
    <p:sldId id="257" r:id="rId8"/>
    <p:sldId id="260" r:id="rId9"/>
    <p:sldId id="258" r:id="rId10"/>
    <p:sldId id="261" r:id="rId11"/>
    <p:sldId id="263" r:id="rId12"/>
    <p:sldId id="264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81" r:id="rId25"/>
    <p:sldId id="279" r:id="rId26"/>
    <p:sldId id="280" r:id="rId27"/>
    <p:sldId id="283" r:id="rId28"/>
    <p:sldId id="282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15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9340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525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817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0916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383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820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5946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1962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036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630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677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219BA-3774-4F15-A9BB-98FD2992A218}" type="datetimeFigureOut">
              <a:rPr lang="es-MX" smtClean="0"/>
              <a:t>28/10/2026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AB9A1-56DA-4139-A461-F96F8539E1C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069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9FB3177-5437-1B16-00CA-93095C0A34E7}"/>
              </a:ext>
            </a:extLst>
          </p:cNvPr>
          <p:cNvSpPr txBox="1"/>
          <p:nvPr/>
        </p:nvSpPr>
        <p:spPr>
          <a:xfrm>
            <a:off x="-1" y="0"/>
            <a:ext cx="9144001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“Primero en mi comunidad: 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Una Iglesia local con misión mundial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(UNA IGLESIA, UNA MISIÓN)”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43B797-1E07-3BE8-CDFE-3D00494E373C}"/>
              </a:ext>
            </a:extLst>
          </p:cNvPr>
          <p:cNvSpPr txBox="1"/>
          <p:nvPr/>
        </p:nvSpPr>
        <p:spPr>
          <a:xfrm>
            <a:off x="0" y="1015662"/>
            <a:ext cx="9144000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  <a:latin typeface="Arial Black" panose="020B0A04020102020204" pitchFamily="34" charset="0"/>
              </a:rPr>
              <a:t>MÁS CERCA DE LA COMUNIDAD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DCC8EA-0C93-5307-D78C-3F20BF8E8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34" y="5772818"/>
            <a:ext cx="1085182" cy="108518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859A6E5-273A-66BD-5229-B5785AF582BB}"/>
              </a:ext>
            </a:extLst>
          </p:cNvPr>
          <p:cNvSpPr txBox="1"/>
          <p:nvPr/>
        </p:nvSpPr>
        <p:spPr>
          <a:xfrm>
            <a:off x="1419084" y="5842338"/>
            <a:ext cx="7724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>
                <a:latin typeface="Arial Black" panose="020B0A04020102020204" pitchFamily="34" charset="0"/>
              </a:rPr>
              <a:t>ESCUELA SABÁTICA</a:t>
            </a:r>
          </a:p>
          <a:p>
            <a:r>
              <a:rPr lang="es-MX" sz="32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ECAC865-488F-A8EF-4E38-FF90F4023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84994"/>
            <a:ext cx="9143999" cy="438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6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10E8DBC-93C0-7EE8-4C3B-DF071C365060}"/>
              </a:ext>
            </a:extLst>
          </p:cNvPr>
          <p:cNvSpPr txBox="1"/>
          <p:nvPr/>
        </p:nvSpPr>
        <p:spPr>
          <a:xfrm>
            <a:off x="0" y="5056525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Te invitamos a vivir este programa con un corazón abierto y dispuesto, porque al servir aquí…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¡Estás tocando el mundo entero! ¡Bienvenido a tu iglesia! Bienvenido a tu campo misionero.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¡Bienvenido al lugar donde comienza la misión!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B1D5FC-9C88-3B48-B32E-DCE17F912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05652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23A2864-15DA-1903-6007-B08268F71A5C}"/>
              </a:ext>
            </a:extLst>
          </p:cNvPr>
          <p:cNvSpPr txBox="1"/>
          <p:nvPr/>
        </p:nvSpPr>
        <p:spPr>
          <a:xfrm>
            <a:off x="0" y="4005942"/>
            <a:ext cx="91439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BIENVENIDOS A LA IGLESIA ADVENTISTA DEL 7° DÍA</a:t>
            </a:r>
          </a:p>
        </p:txBody>
      </p:sp>
    </p:spTree>
    <p:extLst>
      <p:ext uri="{BB962C8B-B14F-4D97-AF65-F5344CB8AC3E}">
        <p14:creationId xmlns:p14="http://schemas.microsoft.com/office/powerpoint/2010/main" val="401028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12A8B9-3795-CE24-D478-4CFE8C0AD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4001" cy="46590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047ED9-0325-8B44-C6EC-4CEE287464C3}"/>
              </a:ext>
            </a:extLst>
          </p:cNvPr>
          <p:cNvSpPr txBox="1"/>
          <p:nvPr/>
        </p:nvSpPr>
        <p:spPr>
          <a:xfrm>
            <a:off x="0" y="4365455"/>
            <a:ext cx="9144000" cy="25853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Muy buenos días, Hermanos. Hoy es un sábado especial,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uno que nos recuerda que la misión no es algo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lejano, ajeno, reservado solo para quienes cruzan fronteras o hablan otros idiomas. La misión, la verdadera misión, comienza aquí mismo, donde tus pies pisan, donde late tu corazón, donde Dios ya te plantó.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Jesús dijo en Hechos 1:8: “Y me seréis testigos en Jerusalén,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en toda Judea, en Samaria y hasta lo último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de la tierra.” ¿Sabes cuál es tu Jerusalén?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¡Tu casa, tu vecindario, tu escuela, tu trabajo! </a:t>
            </a:r>
          </a:p>
        </p:txBody>
      </p:sp>
    </p:spTree>
    <p:extLst>
      <p:ext uri="{BB962C8B-B14F-4D97-AF65-F5344CB8AC3E}">
        <p14:creationId xmlns:p14="http://schemas.microsoft.com/office/powerpoint/2010/main" val="383373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C87C28-9201-68E1-4158-B509F6A4E9CB}"/>
              </a:ext>
            </a:extLst>
          </p:cNvPr>
          <p:cNvSpPr txBox="1"/>
          <p:nvPr/>
        </p:nvSpPr>
        <p:spPr>
          <a:xfrm>
            <a:off x="0" y="475773"/>
            <a:ext cx="91440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#496 “Sus manos somos”, #500 “Hazme tu siervo”,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#501 “Mi vida al servicio de Dios”,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#502 “Brilla en el sitio donde estés”,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#518 “Jesús está buscando voluntarios hoy”.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C84A378-7510-9978-3EE6-2F6BE98FB595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SERVICIO DE CANTO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EF9F36-9A75-4DD6-29C1-78A2F558D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90210"/>
            <a:ext cx="9143999" cy="516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52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4DCB04-26D3-427F-CA2C-F055DA332050}"/>
              </a:ext>
            </a:extLst>
          </p:cNvPr>
          <p:cNvSpPr txBox="1"/>
          <p:nvPr/>
        </p:nvSpPr>
        <p:spPr>
          <a:xfrm>
            <a:off x="0" y="5657671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Pidamos por: Sensibilidad hacia las necesidades de nuestra comunidad. Compromiso para actuar.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Visión para conectar lo local con lo mundial.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395D865-2D1D-03A4-6E1F-B81C948ACEA9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ORACIÓN DE RODILLAS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ED6D769-B30E-4BA0-E80B-17814F931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65"/>
            <a:ext cx="9144000" cy="519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2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976A09A-E191-3684-F132-87B2A2509B21}"/>
              </a:ext>
            </a:extLst>
          </p:cNvPr>
          <p:cNvSpPr txBox="1"/>
          <p:nvPr/>
        </p:nvSpPr>
        <p:spPr>
          <a:xfrm>
            <a:off x="0" y="-1"/>
            <a:ext cx="91440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LECTURA BÍBLICA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0381666-E2B3-4828-1313-ACEF0FDD2D55}"/>
              </a:ext>
            </a:extLst>
          </p:cNvPr>
          <p:cNvSpPr txBox="1"/>
          <p:nvPr/>
        </p:nvSpPr>
        <p:spPr>
          <a:xfrm>
            <a:off x="0" y="4504568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Mateo 5:14-16 (RV60) - “Vosotros sois la luz del mundo;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una ciudad asentada sobre un monte no se puede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esconder. Ni se enciende una luz y se pone debajo de un almud, sino sobre el candelero, y alumbra a todos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los que están en casa. Así alumbre vuestra luz delante de los hombres, para que vean vuestras buenas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obras, y glorifiquen a vuestro Padre que está en los cielos”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C67443A-561D-3702-F949-EA6772AD3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84774"/>
            <a:ext cx="9143999" cy="381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86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A29CDC8-39FA-BB56-62C1-D2F1DA0C4F18}"/>
              </a:ext>
            </a:extLst>
          </p:cNvPr>
          <p:cNvSpPr txBox="1"/>
          <p:nvPr/>
        </p:nvSpPr>
        <p:spPr>
          <a:xfrm>
            <a:off x="0" y="5245476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Reflexionar en cómo cada acción local, desde visitar un vecino hasta organizar campañas, es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parte del gran movimiento mundial adventista que lleva el mensaje de esperanza a todo el mundo.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899592D-1597-D309-047B-A9093FA410AB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PROPÓSITO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D8175A6-CF73-B163-BD6F-360FE6B06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64"/>
            <a:ext cx="9144000" cy="478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6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15E790A-BDC5-484F-67B5-5FF35C4EC987}"/>
              </a:ext>
            </a:extLst>
          </p:cNvPr>
          <p:cNvSpPr txBox="1"/>
          <p:nvPr/>
        </p:nvSpPr>
        <p:spPr>
          <a:xfrm>
            <a:off x="0" y="4799358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Muchos creen que la misión mundial es solo para quienes viajan lejos. Pero la misión comienza aquí,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ahora, contigo. Jesús dijo: “Y me seréis testigos en Jerusalén… y hasta lo último de la tierra”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(</a:t>
            </a:r>
            <a:r>
              <a:rPr lang="es-MX" sz="2400" b="1" dirty="0" err="1">
                <a:latin typeface="Arial Black" panose="020B0A04020102020204" pitchFamily="34" charset="0"/>
              </a:rPr>
              <a:t>Hech</a:t>
            </a:r>
            <a:r>
              <a:rPr lang="es-MX" sz="2400" b="1" dirty="0">
                <a:latin typeface="Arial Black" panose="020B0A04020102020204" pitchFamily="34" charset="0"/>
              </a:rPr>
              <a:t>. 1:8). Jerusalén era su comunidad inmediata.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06A9DC7-72C7-563F-7FC4-9CDD55406D39}"/>
              </a:ext>
            </a:extLst>
          </p:cNvPr>
          <p:cNvSpPr txBox="1"/>
          <p:nvPr/>
        </p:nvSpPr>
        <p:spPr>
          <a:xfrm>
            <a:off x="0" y="19637"/>
            <a:ext cx="9144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INTRODUCCIÓN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747977E-99C8-801C-55AE-44B0CCD1A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81302"/>
            <a:ext cx="9144000" cy="431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2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CAC2C6D-4410-7D8F-4856-194824D3B955}"/>
              </a:ext>
            </a:extLst>
          </p:cNvPr>
          <p:cNvSpPr txBox="1"/>
          <p:nvPr/>
        </p:nvSpPr>
        <p:spPr>
          <a:xfrm>
            <a:off x="-14288" y="0"/>
            <a:ext cx="9144000" cy="68634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SUGERENCIAS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• Conocer la comunidad (mapear el barrio/localidad): Contar cuántas casas hay alrededor. Identificar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tiendas, escuelas, hospitales, parques o mercados.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• Entrevistas breves en la comunidad: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¿Qué necesidades cree usted que hay aquí?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¿Qué le gustaría que una iglesia hiciera por esta colonia? ¿Qué le preocupa más hoy?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Esto puede ser anónimo o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grabado (con permiso) y presentado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• Recolectar datos demográficos simples: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 Edad promedio. ¿Qué tipo de trabajo predomina? ¿Hay muchas madres solteras, migrantes, desempleados, etc.?)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• Presentar los hallazgos locales: Proyecta fotos del entorno cercano de la iglesia. Muestra frases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destacadas de vecinos. Presenta el mapa del área con círculos marcando lugares clave o necesidades.</a:t>
            </a:r>
          </a:p>
        </p:txBody>
      </p:sp>
    </p:spTree>
    <p:extLst>
      <p:ext uri="{BB962C8B-B14F-4D97-AF65-F5344CB8AC3E}">
        <p14:creationId xmlns:p14="http://schemas.microsoft.com/office/powerpoint/2010/main" val="4214793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BB72F08-225C-C374-FE63-53F4D3C0D0FE}"/>
              </a:ext>
            </a:extLst>
          </p:cNvPr>
          <p:cNvSpPr txBox="1"/>
          <p:nvPr/>
        </p:nvSpPr>
        <p:spPr>
          <a:xfrm>
            <a:off x="0" y="4582655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Hoy, nuestra Jerusalén puede ser nuestro vecindario, colonia,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escuela, mercado, etc. Cada acto de amor aquí se convierte en una luz que impacta el mundo.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Iglesia Adventista del Séptimo Día tiene presencia en más de 212 países, con más de 22 millones de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miembros activos y miles de misioneros globales.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Pero todo empieza en casa.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BC3294-3A7D-F9DC-11BE-E6CA0117D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458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26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D896E7F-D889-794E-3BF2-8783770BCB55}"/>
              </a:ext>
            </a:extLst>
          </p:cNvPr>
          <p:cNvSpPr txBox="1"/>
          <p:nvPr/>
        </p:nvSpPr>
        <p:spPr>
          <a:xfrm>
            <a:off x="0" y="3995678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Hoy hablaremos de cómo la misión local, esa que hacemos al visitar a una anciana sola, al orar por un vecino enfermo, al invitar a un niño a la iglesia, es parte vital del engranaje que mueve a la misión mundial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adventista, esa gran red de esperanza que está presente en más de 212 países del mundo.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En lugares como Ghana, Filipinas, Ucrania, Guatemala o la sierra de Oaxaca… hombres y mujeres como tú y como yo están llevando el mismo mensaje que predicamos aquí: Jesús viene pronto. Pero ellos no lo hacen solos. Lo hacen porque iglesias locales como esta oran, dan, y actúan.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50A4E8-C39C-0AE4-A0AC-36B70BD7D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543" y="0"/>
            <a:ext cx="9144000" cy="390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01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EE84F80-6368-E3D0-67B6-85A2219C24F3}"/>
              </a:ext>
            </a:extLst>
          </p:cNvPr>
          <p:cNvSpPr txBox="1"/>
          <p:nvPr/>
        </p:nvSpPr>
        <p:spPr>
          <a:xfrm>
            <a:off x="0" y="5183920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Así que hoy no estás solo en este culto. Miles de iglesias alrededor del mundo también están encendiendo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llama misionera. Pero queremos comenzar aquí, en nuestra comunidad, con acciones concretas, con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rostros conocidos, con necesidades que vemos cada día.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05ADA1-4B91-81FB-AA06-004EBE1F3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3999" cy="503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07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98F0E59-6872-790A-0D24-AE4C3F75BB25}"/>
              </a:ext>
            </a:extLst>
          </p:cNvPr>
          <p:cNvSpPr txBox="1"/>
          <p:nvPr/>
        </p:nvSpPr>
        <p:spPr>
          <a:xfrm>
            <a:off x="0" y="485447"/>
            <a:ext cx="91440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492: ¡Trabajad! ¡Trabajad!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67AE49-CBDB-6EB8-5C92-0176D3461A02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HIMNO DE ALABANZA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62EC4-7D95-4176-CAE3-3630A523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0895"/>
            <a:ext cx="9144000" cy="588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09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665080F-E48B-CB80-8B97-5ABD5287E497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FF00"/>
                </a:solidFill>
                <a:latin typeface="Arial Black" panose="020B0A04020102020204" pitchFamily="34" charset="0"/>
              </a:rPr>
              <a:t>NUEVO</a:t>
            </a:r>
            <a:r>
              <a:rPr lang="es-MX" sz="3200" b="1" dirty="0">
                <a:latin typeface="Arial Black" panose="020B0A04020102020204" pitchFamily="34" charset="0"/>
              </a:rPr>
              <a:t> </a:t>
            </a:r>
            <a:r>
              <a:rPr lang="es-MX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HORIZONTE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83F0B28-9146-DCB9-4724-2CEA137604C4}"/>
              </a:ext>
            </a:extLst>
          </p:cNvPr>
          <p:cNvSpPr txBox="1"/>
          <p:nvPr/>
        </p:nvSpPr>
        <p:spPr>
          <a:xfrm>
            <a:off x="0" y="584774"/>
            <a:ext cx="9144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EVANGELISMO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0F1A9B-2EE5-CB3C-ACC8-5E47DD0AB0E5}"/>
              </a:ext>
            </a:extLst>
          </p:cNvPr>
          <p:cNvSpPr txBox="1"/>
          <p:nvPr/>
        </p:nvSpPr>
        <p:spPr>
          <a:xfrm>
            <a:off x="0" y="6367307"/>
            <a:ext cx="9143999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MI PRIMER INTENTO DE EVANGELIZACIÓN PÚBLICA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7C31C94-4A71-A6EA-9891-B2D333BC6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397"/>
            <a:ext cx="9143998" cy="53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04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99043DC-403A-5D01-7602-8638DDAF5086}"/>
              </a:ext>
            </a:extLst>
          </p:cNvPr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s-MX" sz="4000" dirty="0">
                <a:latin typeface="Arial Black" panose="020B0A04020102020204" pitchFamily="34" charset="0"/>
              </a:rPr>
              <a:t>Sabías que la Iglesia Adventista a nivel mundial, cuenta con: </a:t>
            </a:r>
          </a:p>
          <a:p>
            <a:endParaRPr lang="es-MX" sz="4000" dirty="0">
              <a:latin typeface="Arial Black" panose="020B0A04020102020204" pitchFamily="34" charset="0"/>
            </a:endParaRPr>
          </a:p>
          <a:p>
            <a:r>
              <a:rPr lang="es-MX" sz="4000" dirty="0">
                <a:latin typeface="Arial Black" panose="020B0A04020102020204" pitchFamily="34" charset="0"/>
              </a:rPr>
              <a:t>• Presencia en más de 212    </a:t>
            </a:r>
          </a:p>
          <a:p>
            <a:r>
              <a:rPr lang="es-MX" sz="4000" dirty="0">
                <a:latin typeface="Arial Black" panose="020B0A04020102020204" pitchFamily="34" charset="0"/>
              </a:rPr>
              <a:t>   países. </a:t>
            </a:r>
          </a:p>
          <a:p>
            <a:r>
              <a:rPr lang="es-MX" sz="4000" dirty="0">
                <a:latin typeface="Arial Black" panose="020B0A04020102020204" pitchFamily="34" charset="0"/>
              </a:rPr>
              <a:t>• Se publica en más de 420 </a:t>
            </a:r>
          </a:p>
          <a:p>
            <a:r>
              <a:rPr lang="es-MX" sz="4000" dirty="0">
                <a:latin typeface="Arial Black" panose="020B0A04020102020204" pitchFamily="34" charset="0"/>
              </a:rPr>
              <a:t>   idiomas. </a:t>
            </a:r>
          </a:p>
          <a:p>
            <a:r>
              <a:rPr lang="es-MX" sz="4000" dirty="0">
                <a:latin typeface="Arial Black" panose="020B0A04020102020204" pitchFamily="34" charset="0"/>
              </a:rPr>
              <a:t>• Más de 10 mil escuelas </a:t>
            </a:r>
          </a:p>
          <a:p>
            <a:r>
              <a:rPr lang="es-MX" sz="4000" dirty="0">
                <a:latin typeface="Arial Black" panose="020B0A04020102020204" pitchFamily="34" charset="0"/>
              </a:rPr>
              <a:t>• Más de 244 hospitales y </a:t>
            </a:r>
          </a:p>
          <a:p>
            <a:r>
              <a:rPr lang="es-MX" sz="4000" dirty="0">
                <a:latin typeface="Arial Black" panose="020B0A04020102020204" pitchFamily="34" charset="0"/>
              </a:rPr>
              <a:t>   escuelas.</a:t>
            </a:r>
          </a:p>
          <a:p>
            <a:r>
              <a:rPr lang="es-MX" sz="4000" dirty="0">
                <a:latin typeface="Arial Black" panose="020B0A04020102020204" pitchFamily="34" charset="0"/>
              </a:rPr>
              <a:t>• Y más de 100 mil iglesias </a:t>
            </a:r>
          </a:p>
        </p:txBody>
      </p:sp>
    </p:spTree>
    <p:extLst>
      <p:ext uri="{BB962C8B-B14F-4D97-AF65-F5344CB8AC3E}">
        <p14:creationId xmlns:p14="http://schemas.microsoft.com/office/powerpoint/2010/main" val="1624760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19177F-B843-7E4E-714B-A9B0C6D091BF}"/>
              </a:ext>
            </a:extLst>
          </p:cNvPr>
          <p:cNvSpPr txBox="1"/>
          <p:nvPr/>
        </p:nvSpPr>
        <p:spPr>
          <a:xfrm>
            <a:off x="0" y="4959568"/>
            <a:ext cx="9144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Las grandes campañas mundiales son posibles porque alguien en una iglesia local, como la nuestra, decidió apoyar, dar, orar…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y, sobre todo, actuar.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6FD56B7-5437-3FFC-2077-5461A8AD8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95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55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0C1B222-A640-CA5E-B19F-94F703B30460}"/>
              </a:ext>
            </a:extLst>
          </p:cNvPr>
          <p:cNvSpPr txBox="1"/>
          <p:nvPr/>
        </p:nvSpPr>
        <p:spPr>
          <a:xfrm>
            <a:off x="0" y="-1"/>
            <a:ext cx="9144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HIMNO DE ALABANZA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CAD4C17-38E4-D9DB-F8F1-4F3152984411}"/>
              </a:ext>
            </a:extLst>
          </p:cNvPr>
          <p:cNvSpPr txBox="1"/>
          <p:nvPr/>
        </p:nvSpPr>
        <p:spPr>
          <a:xfrm>
            <a:off x="0" y="523219"/>
            <a:ext cx="9144000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#577 “Yo quiero trabajar”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DDF2DFC-CC21-4182-FCA9-F7B432E63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3329"/>
            <a:ext cx="9144000" cy="593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06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EC58361-5F0D-6494-C4A2-F66AA5EC85A6}"/>
              </a:ext>
            </a:extLst>
          </p:cNvPr>
          <p:cNvSpPr txBox="1"/>
          <p:nvPr/>
        </p:nvSpPr>
        <p:spPr>
          <a:xfrm>
            <a:off x="1" y="4781567"/>
            <a:ext cx="9143999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misión no solo se predica, también se canta.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Nuestros himnos cruzan idiomas, culturas y fronteras,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uniendo corazones desde México hasta China.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Cuando entonamos un canto de esperanza, lo hacemos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junto a millones de hermanos alrededor del mundo que también cantan y esperan el regreso de Cristo.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39B5FB-6B65-C35A-80A7-253ACE474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743" y="0"/>
            <a:ext cx="6110514" cy="47625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EF873D-0CDD-A16D-4C88-13E81AEF58B8}"/>
              </a:ext>
            </a:extLst>
          </p:cNvPr>
          <p:cNvSpPr txBox="1"/>
          <p:nvPr/>
        </p:nvSpPr>
        <p:spPr>
          <a:xfrm>
            <a:off x="1" y="21329"/>
            <a:ext cx="1516742" cy="47602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10D7D4E-C3AB-1F1B-524F-71FD65740E4B}"/>
              </a:ext>
            </a:extLst>
          </p:cNvPr>
          <p:cNvSpPr txBox="1"/>
          <p:nvPr/>
        </p:nvSpPr>
        <p:spPr>
          <a:xfrm>
            <a:off x="7627257" y="21329"/>
            <a:ext cx="1516742" cy="47602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36448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6DAFE6F-3C66-2694-582C-38C4CEB01FE3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MISIONERO MUNDIAL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06BB82-5B1A-18E8-D05B-1362F1115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621166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3937F9-856D-F771-460D-F361CD94C3A9}"/>
              </a:ext>
            </a:extLst>
          </p:cNvPr>
          <p:cNvSpPr txBox="1"/>
          <p:nvPr/>
        </p:nvSpPr>
        <p:spPr>
          <a:xfrm>
            <a:off x="4296228" y="5688450"/>
            <a:ext cx="1993623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CROACIA</a:t>
            </a:r>
          </a:p>
        </p:txBody>
      </p:sp>
    </p:spTree>
    <p:extLst>
      <p:ext uri="{BB962C8B-B14F-4D97-AF65-F5344CB8AC3E}">
        <p14:creationId xmlns:p14="http://schemas.microsoft.com/office/powerpoint/2010/main" val="343839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7C6D63-86C2-962A-DEEF-629E4085B184}"/>
              </a:ext>
            </a:extLst>
          </p:cNvPr>
          <p:cNvSpPr txBox="1"/>
          <p:nvPr/>
        </p:nvSpPr>
        <p:spPr>
          <a:xfrm>
            <a:off x="0" y="0"/>
            <a:ext cx="9144000" cy="6986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México también es campo misionero. Aquí mismo hay comunidades que nunca han escuchado el mensaje de esperanza. Por ejemplo: </a:t>
            </a:r>
          </a:p>
          <a:p>
            <a:r>
              <a:rPr lang="es-MX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• Adultos mayores: Muchos están solos o abandonados. Podemos hacer: visitas, oración, alimentos, escucha activa.</a:t>
            </a:r>
          </a:p>
          <a:p>
            <a:r>
              <a:rPr lang="es-MX" sz="2400" b="1" dirty="0">
                <a:latin typeface="Arial Black" panose="020B0A04020102020204" pitchFamily="34" charset="0"/>
              </a:rPr>
              <a:t>• Jóvenes en riesgo: Violencia, adicciones, depresión. </a:t>
            </a:r>
          </a:p>
          <a:p>
            <a:r>
              <a:rPr lang="es-MX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¿Qué podemos hacer? Grupos juveniles, mentoría, clases bíblicas, deportes.</a:t>
            </a:r>
          </a:p>
          <a:p>
            <a:r>
              <a:rPr lang="es-MX" sz="2400" b="1" dirty="0">
                <a:latin typeface="Arial Black" panose="020B0A04020102020204" pitchFamily="34" charset="0"/>
              </a:rPr>
              <a:t> • Niños: Desnutrición, violencia doméstica. Algunas ideas por hacer: Clubes de Aventureros Conquistadores, talleres con manualidades, apoyo escolar. </a:t>
            </a:r>
          </a:p>
          <a:p>
            <a:r>
              <a:rPr lang="es-MX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• Madres solteras: Falta de apoyo y autoestima.</a:t>
            </a:r>
          </a:p>
          <a:p>
            <a:r>
              <a:rPr lang="es-MX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 Podemos realizar: Talleres, redes de apoyo, oraciones.</a:t>
            </a:r>
          </a:p>
        </p:txBody>
      </p:sp>
    </p:spTree>
    <p:extLst>
      <p:ext uri="{BB962C8B-B14F-4D97-AF65-F5344CB8AC3E}">
        <p14:creationId xmlns:p14="http://schemas.microsoft.com/office/powerpoint/2010/main" val="517106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8C1320-1432-1FDE-A886-64967DD7ED7D}"/>
              </a:ext>
            </a:extLst>
          </p:cNvPr>
          <p:cNvSpPr txBox="1"/>
          <p:nvPr/>
        </p:nvSpPr>
        <p:spPr>
          <a:xfrm>
            <a:off x="0" y="0"/>
            <a:ext cx="9144000" cy="71096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3600" b="1" u="sng" dirty="0">
                <a:latin typeface="Arial Black" panose="020B0A04020102020204" pitchFamily="34" charset="0"/>
              </a:rPr>
              <a:t>Datos interesantes (INEGI 2024): </a:t>
            </a:r>
          </a:p>
          <a:p>
            <a:endParaRPr lang="es-MX" sz="2800" b="1" dirty="0">
              <a:latin typeface="Arial Black" panose="020B0A04020102020204" pitchFamily="34" charset="0"/>
            </a:endParaRPr>
          </a:p>
          <a:p>
            <a:r>
              <a:rPr lang="es-MX" sz="2800" b="1" dirty="0">
                <a:latin typeface="Arial Black" panose="020B0A04020102020204" pitchFamily="34" charset="0"/>
              </a:rPr>
              <a:t>• En México, el 40% de los adultos mayores viven en situación de abandono. </a:t>
            </a:r>
          </a:p>
          <a:p>
            <a:endParaRPr lang="es-MX" sz="2800" b="1" dirty="0">
              <a:latin typeface="Arial Black" panose="020B0A04020102020204" pitchFamily="34" charset="0"/>
            </a:endParaRPr>
          </a:p>
          <a:p>
            <a:r>
              <a:rPr lang="es-MX" sz="2800" b="1" dirty="0">
                <a:latin typeface="Arial Black" panose="020B0A04020102020204" pitchFamily="34" charset="0"/>
              </a:rPr>
              <a:t>• Más de 10 millones de jóvenes no estudian ni trabajan </a:t>
            </a:r>
          </a:p>
          <a:p>
            <a:endParaRPr lang="es-MX" sz="2800" b="1" dirty="0">
              <a:latin typeface="Arial Black" panose="020B0A04020102020204" pitchFamily="34" charset="0"/>
            </a:endParaRPr>
          </a:p>
          <a:p>
            <a:r>
              <a:rPr lang="es-MX" sz="2800" b="1" dirty="0">
                <a:latin typeface="Arial Black" panose="020B0A04020102020204" pitchFamily="34" charset="0"/>
              </a:rPr>
              <a:t>• Hay más de 60 comunidades indígenas con poco o ningún acceso a servicios religiosos organizados. </a:t>
            </a:r>
          </a:p>
          <a:p>
            <a:endParaRPr lang="es-MX" sz="2800" b="1" dirty="0">
              <a:latin typeface="Arial Black" panose="020B0A04020102020204" pitchFamily="34" charset="0"/>
            </a:endParaRPr>
          </a:p>
          <a:p>
            <a:r>
              <a:rPr lang="es-MX" sz="2800" b="1" dirty="0">
                <a:latin typeface="Arial Black" panose="020B0A04020102020204" pitchFamily="34" charset="0"/>
              </a:rPr>
              <a:t>La misión es local, y aporta a la misión mundial.</a:t>
            </a:r>
          </a:p>
          <a:p>
            <a:endParaRPr lang="es-MX" sz="2800" b="1" dirty="0">
              <a:latin typeface="Arial Black" panose="020B0A04020102020204" pitchFamily="34" charset="0"/>
            </a:endParaRPr>
          </a:p>
          <a:p>
            <a:endParaRPr lang="es-MX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012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8CAED6D-99D9-C18C-E66D-88BF16A31CCE}"/>
              </a:ext>
            </a:extLst>
          </p:cNvPr>
          <p:cNvSpPr txBox="1"/>
          <p:nvPr/>
        </p:nvSpPr>
        <p:spPr>
          <a:xfrm>
            <a:off x="0" y="4380583"/>
            <a:ext cx="9144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En México, según el INEGI, más de 28 millones de personas no profesan ninguna religión; eso significa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que casi una de cada cuatro personas que nos rodean aún no ha escuchado el mensaje de esperanza.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Cada dato, cada testimonio y cada avance que escucharemos hoy nos recuerda que la misión no es lejana ni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ajena… está aquí, y comienza contigo. La misión no se detiene, escuchemos ahora el informe secretarial.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71D1D2E-BE88-1443-8779-C5F75AB45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3999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44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B513965-6E70-E92D-085C-8020BF396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BCDE043-756D-56A3-3D64-4CABF9643325}"/>
              </a:ext>
            </a:extLst>
          </p:cNvPr>
          <p:cNvSpPr txBox="1"/>
          <p:nvPr/>
        </p:nvSpPr>
        <p:spPr>
          <a:xfrm>
            <a:off x="4572000" y="1785258"/>
            <a:ext cx="4168577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INFORME</a:t>
            </a:r>
          </a:p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SECRETARIAL</a:t>
            </a:r>
          </a:p>
        </p:txBody>
      </p:sp>
    </p:spTree>
    <p:extLst>
      <p:ext uri="{BB962C8B-B14F-4D97-AF65-F5344CB8AC3E}">
        <p14:creationId xmlns:p14="http://schemas.microsoft.com/office/powerpoint/2010/main" val="1024290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5679542-14DB-22C7-6A37-4B956E0001F1}"/>
              </a:ext>
            </a:extLst>
          </p:cNvPr>
          <p:cNvSpPr txBox="1"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Ahora es momento de recordar juntos el versículo de la semana. Que no solo lo repitamos con nuestros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labios, sino que lo guardemos en el corazón y lo vivamos con nuestras acciones. Que este versículo nos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llene de fe, nos inspire a obedecer y nos motive a seguir cumpliendo la misión que Dios nos ha confiado.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93C235-4B3A-31E9-CC48-9BF19716D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91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268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F296DD9-D09D-F7EC-5C87-9AAA88D70028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VERSÍCULO PARA MEMORIZAR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CC721CE-8339-FEBD-9DEA-AC5452F33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29"/>
            <a:ext cx="9144000" cy="652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94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9813E56-6674-B384-C218-0B3627ECC6DF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REPASO DE LA LECCIÓN # 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96B4F4-B995-71F5-91AE-6ED42A6E3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1"/>
            <a:ext cx="4956478" cy="621236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6ED57BB-9E19-9823-B839-3D86144D72AB}"/>
              </a:ext>
            </a:extLst>
          </p:cNvPr>
          <p:cNvSpPr txBox="1"/>
          <p:nvPr/>
        </p:nvSpPr>
        <p:spPr>
          <a:xfrm>
            <a:off x="4956478" y="646330"/>
            <a:ext cx="4187522" cy="317009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endParaRPr lang="es-MX" sz="4000" b="1" dirty="0">
              <a:latin typeface="Arial Black" panose="020B0A04020102020204" pitchFamily="34" charset="0"/>
            </a:endParaRPr>
          </a:p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REVELACIÓN E INSPIRACIÓN</a:t>
            </a:r>
          </a:p>
          <a:p>
            <a:pPr algn="ctr"/>
            <a:endParaRPr lang="es-MX" sz="4000" b="1" dirty="0">
              <a:latin typeface="Arial Black" panose="020B0A040201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BA4758-EBAE-B6FB-8E4E-1BAE78A99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478" y="3816429"/>
            <a:ext cx="4187522" cy="304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324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4644E4-9DAF-3978-4666-008F8FB06CC3}"/>
              </a:ext>
            </a:extLst>
          </p:cNvPr>
          <p:cNvSpPr txBox="1"/>
          <p:nvPr/>
        </p:nvSpPr>
        <p:spPr>
          <a:xfrm>
            <a:off x="0" y="3603168"/>
            <a:ext cx="9144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Hemos escuchado, hemos reflexionado, ahora es el momento de decidir. La mies es mucha, el tiempo es corto, y Dios sigue preguntando: “¿A quién enviaré, y quién irá por nosotros?”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Este himno no es solo una melodía, es un desafío.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Nos llama a dejar la comodidad, a tomar el arado, a movernos con fe hacia donde Dios nos necesita. Que al entonar este himno  respondamos no solo con la voz,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sino con todo nuestro ser: “Sí Señor, aquí estoy.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Estoy listo para servirte.” Cantemos con entrega, con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decisión… porque la misión empieza cuando uno dice: ¡Sí, voy!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814F45-6DD3-E533-09A9-510C335A4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3048000" cy="36031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9635470-F096-82FC-978A-AD6B32AC225F}"/>
              </a:ext>
            </a:extLst>
          </p:cNvPr>
          <p:cNvSpPr txBox="1"/>
          <p:nvPr/>
        </p:nvSpPr>
        <p:spPr>
          <a:xfrm>
            <a:off x="0" y="0"/>
            <a:ext cx="3048000" cy="360316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A738357-65D2-7F44-F611-D7A6A990107B}"/>
              </a:ext>
            </a:extLst>
          </p:cNvPr>
          <p:cNvSpPr txBox="1"/>
          <p:nvPr/>
        </p:nvSpPr>
        <p:spPr>
          <a:xfrm>
            <a:off x="6096000" y="0"/>
            <a:ext cx="3047999" cy="360316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33F8EB9-D8CB-BD01-1C66-CF124BA9C1F8}"/>
              </a:ext>
            </a:extLst>
          </p:cNvPr>
          <p:cNvSpPr txBox="1"/>
          <p:nvPr/>
        </p:nvSpPr>
        <p:spPr>
          <a:xfrm>
            <a:off x="4034971" y="2975429"/>
            <a:ext cx="126274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37368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BE098DA-A370-3141-3909-AF1B939B3A74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HIMNO FINAL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FC269B6-0039-993A-7BD0-EBD51D7CA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774"/>
            <a:ext cx="9144000" cy="62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27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4131E32-E9C4-8CB1-1103-11DB43166054}"/>
              </a:ext>
            </a:extLst>
          </p:cNvPr>
          <p:cNvSpPr txBox="1"/>
          <p:nvPr/>
        </p:nvSpPr>
        <p:spPr>
          <a:xfrm>
            <a:off x="4714875" y="1059120"/>
            <a:ext cx="442912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Queridos hermanos y hermanas, hoy hemos visto claramente que la misión local no es solo una labor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aislada o limitada a nuestra comunidad inmediata, sino que es la base fundamental y el motor que impulsa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BBD3188-84AE-956E-B53F-0098D2A4F987}"/>
              </a:ext>
            </a:extLst>
          </p:cNvPr>
          <p:cNvSpPr txBox="1"/>
          <p:nvPr/>
        </p:nvSpPr>
        <p:spPr>
          <a:xfrm>
            <a:off x="-1" y="-1"/>
            <a:ext cx="914399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CONCLUSIÓN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A61BC9-14CE-C46E-CC35-4504EB6A1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3219"/>
            <a:ext cx="4714875" cy="633478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8B65ABD-13C0-65CA-093C-1D4D893DA034}"/>
              </a:ext>
            </a:extLst>
          </p:cNvPr>
          <p:cNvSpPr txBox="1"/>
          <p:nvPr/>
        </p:nvSpPr>
        <p:spPr>
          <a:xfrm>
            <a:off x="0" y="6473371"/>
            <a:ext cx="4714875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82737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8414181-9E30-3E99-2B26-62F764995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9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469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561</TotalTime>
  <Words>1491</Words>
  <Application>Microsoft Office PowerPoint</Application>
  <PresentationFormat>Presentación en pantalla (4:3)</PresentationFormat>
  <Paragraphs>126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10</cp:revision>
  <dcterms:created xsi:type="dcterms:W3CDTF">2026-10-28T16:07:51Z</dcterms:created>
  <dcterms:modified xsi:type="dcterms:W3CDTF">2026-10-29T01:29:04Z</dcterms:modified>
</cp:coreProperties>
</file>