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60" r:id="rId3"/>
    <p:sldId id="258" r:id="rId4"/>
    <p:sldId id="264" r:id="rId5"/>
    <p:sldId id="263" r:id="rId6"/>
    <p:sldId id="257" r:id="rId7"/>
    <p:sldId id="259" r:id="rId8"/>
    <p:sldId id="261" r:id="rId9"/>
    <p:sldId id="262" r:id="rId10"/>
    <p:sldId id="266" r:id="rId11"/>
    <p:sldId id="267" r:id="rId12"/>
    <p:sldId id="268" r:id="rId13"/>
    <p:sldId id="269" r:id="rId14"/>
    <p:sldId id="265" r:id="rId15"/>
    <p:sldId id="270" r:id="rId16"/>
    <p:sldId id="271" r:id="rId17"/>
    <p:sldId id="274" r:id="rId18"/>
    <p:sldId id="276" r:id="rId19"/>
    <p:sldId id="272" r:id="rId20"/>
    <p:sldId id="273" r:id="rId21"/>
    <p:sldId id="275" r:id="rId22"/>
    <p:sldId id="277" r:id="rId23"/>
    <p:sldId id="27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0" autoAdjust="0"/>
    <p:restoredTop sz="94660"/>
  </p:normalViewPr>
  <p:slideViewPr>
    <p:cSldViewPr snapToGrid="0">
      <p:cViewPr>
        <p:scale>
          <a:sx n="64" d="100"/>
          <a:sy n="64" d="100"/>
        </p:scale>
        <p:origin x="159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03920-F2F3-4006-AC79-127951CDBF1B}" type="datetimeFigureOut">
              <a:rPr lang="es-MX" smtClean="0"/>
              <a:t>30/09/2026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A31446-ECEA-46EF-B4B2-87A3453EF62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8347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7C810-E487-44C0-896A-84F9A608979F}" type="datetimeFigureOut">
              <a:rPr lang="es-MX" smtClean="0"/>
              <a:t>30/09/2026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2294-6A48-4D2F-B061-9FCD5AF981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209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7C810-E487-44C0-896A-84F9A608979F}" type="datetimeFigureOut">
              <a:rPr lang="es-MX" smtClean="0"/>
              <a:t>30/09/2026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2294-6A48-4D2F-B061-9FCD5AF981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00951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7C810-E487-44C0-896A-84F9A608979F}" type="datetimeFigureOut">
              <a:rPr lang="es-MX" smtClean="0"/>
              <a:t>30/09/2026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2294-6A48-4D2F-B061-9FCD5AF981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88215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7C810-E487-44C0-896A-84F9A608979F}" type="datetimeFigureOut">
              <a:rPr lang="es-MX" smtClean="0"/>
              <a:t>30/09/2026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2294-6A48-4D2F-B061-9FCD5AF981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50999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7C810-E487-44C0-896A-84F9A608979F}" type="datetimeFigureOut">
              <a:rPr lang="es-MX" smtClean="0"/>
              <a:t>30/09/2026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2294-6A48-4D2F-B061-9FCD5AF981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57215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7C810-E487-44C0-896A-84F9A608979F}" type="datetimeFigureOut">
              <a:rPr lang="es-MX" smtClean="0"/>
              <a:t>30/09/2026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2294-6A48-4D2F-B061-9FCD5AF981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8969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7C810-E487-44C0-896A-84F9A608979F}" type="datetimeFigureOut">
              <a:rPr lang="es-MX" smtClean="0"/>
              <a:t>30/09/2026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2294-6A48-4D2F-B061-9FCD5AF981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6190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7C810-E487-44C0-896A-84F9A608979F}" type="datetimeFigureOut">
              <a:rPr lang="es-MX" smtClean="0"/>
              <a:t>30/09/2026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2294-6A48-4D2F-B061-9FCD5AF981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5745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7C810-E487-44C0-896A-84F9A608979F}" type="datetimeFigureOut">
              <a:rPr lang="es-MX" smtClean="0"/>
              <a:t>30/09/2026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2294-6A48-4D2F-B061-9FCD5AF981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387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7C810-E487-44C0-896A-84F9A608979F}" type="datetimeFigureOut">
              <a:rPr lang="es-MX" smtClean="0"/>
              <a:t>30/09/2026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2294-6A48-4D2F-B061-9FCD5AF981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11241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7C810-E487-44C0-896A-84F9A608979F}" type="datetimeFigureOut">
              <a:rPr lang="es-MX" smtClean="0"/>
              <a:t>30/09/2026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A2294-6A48-4D2F-B061-9FCD5AF981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2049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7C810-E487-44C0-896A-84F9A608979F}" type="datetimeFigureOut">
              <a:rPr lang="es-MX" smtClean="0"/>
              <a:t>30/09/2026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A2294-6A48-4D2F-B061-9FCD5AF9817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39961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706DCE1-F93C-3416-3111-522E64645CE0}"/>
              </a:ext>
            </a:extLst>
          </p:cNvPr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“MANOS QUE ENSEÑAN, CORAZONES QUE SIRVEN”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942B3CE-9086-8A4F-E22B-E50A76FD5165}"/>
              </a:ext>
            </a:extLst>
          </p:cNvPr>
          <p:cNvSpPr txBox="1"/>
          <p:nvPr/>
        </p:nvSpPr>
        <p:spPr>
          <a:xfrm>
            <a:off x="0" y="461664"/>
            <a:ext cx="914400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MÁS CERCA DE DIOS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A74BD97-22C3-38CA-20D1-7818CCB91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54" y="5768108"/>
            <a:ext cx="1066892" cy="95105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5A261900-AD0A-3B02-C7C7-64016E935AC4}"/>
              </a:ext>
            </a:extLst>
          </p:cNvPr>
          <p:cNvSpPr txBox="1"/>
          <p:nvPr/>
        </p:nvSpPr>
        <p:spPr>
          <a:xfrm>
            <a:off x="1419086" y="5812749"/>
            <a:ext cx="7724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>
                <a:latin typeface="Arial Black" panose="020B0A04020102020204" pitchFamily="34" charset="0"/>
              </a:rPr>
              <a:t>ESCUELA SABÁTICA</a:t>
            </a:r>
          </a:p>
          <a:p>
            <a:r>
              <a:rPr lang="es-MX" sz="2800" b="1" dirty="0">
                <a:latin typeface="Arial Black" panose="020B0A04020102020204" pitchFamily="34" charset="0"/>
              </a:rPr>
              <a:t>IGLESIA ADVENTISTA DEL 7° DÍA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307A881-EE84-5E8D-B277-D316ACD51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328" y="830996"/>
            <a:ext cx="5317343" cy="493711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40BB17-F36F-88B3-63C8-F5763224B9CC}"/>
              </a:ext>
            </a:extLst>
          </p:cNvPr>
          <p:cNvSpPr txBox="1"/>
          <p:nvPr/>
        </p:nvSpPr>
        <p:spPr>
          <a:xfrm>
            <a:off x="0" y="830996"/>
            <a:ext cx="1913328" cy="4937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8055B04-E0CE-01AC-EB4E-BED4149F3035}"/>
              </a:ext>
            </a:extLst>
          </p:cNvPr>
          <p:cNvSpPr txBox="1"/>
          <p:nvPr/>
        </p:nvSpPr>
        <p:spPr>
          <a:xfrm>
            <a:off x="7230671" y="845656"/>
            <a:ext cx="1913328" cy="492245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25869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93A0FF9C-523E-A5BA-00B2-BC2C76916C4C}"/>
              </a:ext>
            </a:extLst>
          </p:cNvPr>
          <p:cNvSpPr txBox="1"/>
          <p:nvPr/>
        </p:nvSpPr>
        <p:spPr>
          <a:xfrm>
            <a:off x="0" y="5027950"/>
            <a:ext cx="9144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Con gozo y gratitud, damos la más cordial bienvenida a cada hermano, hermana, y amigos que hoy se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unen a esta Escuela Sabática tan especial y para ilustrar este llamado nos inspiramos en la vida de un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siervo fiel de Dios: Nehemías.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CB8E09B-EB4E-6221-9944-17DF3925D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02795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6545977-28A8-FB20-FA2C-2AEEA277E76F}"/>
              </a:ext>
            </a:extLst>
          </p:cNvPr>
          <p:cNvSpPr txBox="1"/>
          <p:nvPr/>
        </p:nvSpPr>
        <p:spPr>
          <a:xfrm>
            <a:off x="0" y="4215515"/>
            <a:ext cx="9144000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IGLESIA ADVENTISTA DEL 7° DÍA</a:t>
            </a:r>
          </a:p>
        </p:txBody>
      </p:sp>
    </p:spTree>
    <p:extLst>
      <p:ext uri="{BB962C8B-B14F-4D97-AF65-F5344CB8AC3E}">
        <p14:creationId xmlns:p14="http://schemas.microsoft.com/office/powerpoint/2010/main" val="359580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1221C07-D3FA-1D80-988F-4201FA5881D5}"/>
              </a:ext>
            </a:extLst>
          </p:cNvPr>
          <p:cNvSpPr txBox="1"/>
          <p:nvPr/>
        </p:nvSpPr>
        <p:spPr>
          <a:xfrm>
            <a:off x="0" y="461664"/>
            <a:ext cx="9144000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 #228 “ME BUSCARÉIS Y ME HALLARÉIS”,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#230 “ABRE TU CORAZÓN” Y #236 “A JESÚS ENTREGA TODO”.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28BC8CA-E38D-9ACA-B730-CABF08D6E1CE}"/>
              </a:ext>
            </a:extLst>
          </p:cNvPr>
          <p:cNvSpPr txBox="1"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SERVICIO DE CANTOS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2AFC3B9-0339-58C3-4C4F-7EB2A81AA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9550"/>
            <a:ext cx="9144000" cy="568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38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C80DE79-E500-5E0E-A213-3D7D37DC8996}"/>
              </a:ext>
            </a:extLst>
          </p:cNvPr>
          <p:cNvSpPr txBox="1"/>
          <p:nvPr/>
        </p:nvSpPr>
        <p:spPr>
          <a:xfrm>
            <a:off x="0" y="5231188"/>
            <a:ext cx="914400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Los hombres de oración deben ser hombres de acción. Los que están listos a trabajar y dispuestos a hacerlo, hallarán las formas y los medios.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(Servicio Cristiano)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ED66CB4-C0F9-730E-2692-9A541E635BDC}"/>
              </a:ext>
            </a:extLst>
          </p:cNvPr>
          <p:cNvSpPr txBox="1"/>
          <p:nvPr/>
        </p:nvSpPr>
        <p:spPr>
          <a:xfrm>
            <a:off x="0" y="0"/>
            <a:ext cx="9144000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ORACIÓN DE RODILLAS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8244918-5808-E766-FDAB-1471ED926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1664"/>
            <a:ext cx="9150060" cy="4769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99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1AD611E-EEF5-C829-92EF-4C5C2AAEE687}"/>
              </a:ext>
            </a:extLst>
          </p:cNvPr>
          <p:cNvSpPr txBox="1"/>
          <p:nvPr/>
        </p:nvSpPr>
        <p:spPr>
          <a:xfrm>
            <a:off x="-1" y="0"/>
            <a:ext cx="9143999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LECTURA BÍBLICA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E7A7460-0590-A55F-EF10-A84933254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523219"/>
            <a:ext cx="9143999" cy="637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473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331BDEC-9270-AC70-2D20-93F7EE3038CE}"/>
              </a:ext>
            </a:extLst>
          </p:cNvPr>
          <p:cNvSpPr txBox="1"/>
          <p:nvPr/>
        </p:nvSpPr>
        <p:spPr>
          <a:xfrm>
            <a:off x="5176986" y="797510"/>
            <a:ext cx="395273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Resaltar la misión integral de la escuela sabática y de la educación adventista como organismos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que no solo instruyen en el conocimiento de la Palabra de Dios, sino que forman corazones dispuestos a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servir con amor, humildad y compasión a la comunidad.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4E3005-3A00-869F-30BD-06A1D5212F3E}"/>
              </a:ext>
            </a:extLst>
          </p:cNvPr>
          <p:cNvSpPr txBox="1"/>
          <p:nvPr/>
        </p:nvSpPr>
        <p:spPr>
          <a:xfrm>
            <a:off x="14282" y="14282"/>
            <a:ext cx="9129718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PROPÓSITO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DAB1E86-0CDE-4619-8E8C-6DBECA57A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2" y="475947"/>
            <a:ext cx="5176986" cy="633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99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3648BCD-B7EF-CFB4-A7C8-3110AED35B63}"/>
              </a:ext>
            </a:extLst>
          </p:cNvPr>
          <p:cNvSpPr txBox="1"/>
          <p:nvPr/>
        </p:nvSpPr>
        <p:spPr>
          <a:xfrm>
            <a:off x="0" y="5420257"/>
            <a:ext cx="9144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Hoy nos reunimos para compartir un programa especial que nos invita a reflexionar sobre nuestra misión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como cristianos, como educadores, como discípulos de Jesús. Manos que enseñan, corazones que sirven.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AC489B5-05D2-F090-A75E-C0959F6C2974}"/>
              </a:ext>
            </a:extLst>
          </p:cNvPr>
          <p:cNvSpPr txBox="1"/>
          <p:nvPr/>
        </p:nvSpPr>
        <p:spPr>
          <a:xfrm>
            <a:off x="0" y="-1"/>
            <a:ext cx="9144000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INTRODUCCIÓN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A10BDE8-D656-79AF-4FD4-821061EF6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699" y="461664"/>
            <a:ext cx="5376602" cy="495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618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26AD4EA7-E37F-3623-377A-51D6D5F40E5C}"/>
              </a:ext>
            </a:extLst>
          </p:cNvPr>
          <p:cNvSpPr txBox="1"/>
          <p:nvPr/>
        </p:nvSpPr>
        <p:spPr>
          <a:xfrm>
            <a:off x="0" y="3687901"/>
            <a:ext cx="914400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Nehemías no fue un profeta, ni un predicador reconocido,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 ni maestro del SEA, pero fue un líder con un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corazón dispuesto y manos decididas. Cuando supo que su pueblo y su ciudad estaban en ruinas, no se cruzó de brazos. Oró, planeó, viajó y trabajó. Enseño con su ejemplo.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Sirvió con el corazón, guio con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compasión. Hoy queremos aprender de su espíritu.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Porque enseñar no es solo hablar, y servir no es solo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hacer. Enseñar es inspirar con la vida.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Servir es amar con acción.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7E4D6E2-7060-6D69-7D5D-ACF793752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3999" cy="36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312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93C7294-A72F-5BBC-E894-1F5E74B7C8FF}"/>
              </a:ext>
            </a:extLst>
          </p:cNvPr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HIMNO DE ALABANZA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8C81C29-4C0E-818F-A1A8-3AF8D630CEA1}"/>
              </a:ext>
            </a:extLst>
          </p:cNvPr>
          <p:cNvSpPr txBox="1"/>
          <p:nvPr/>
        </p:nvSpPr>
        <p:spPr>
          <a:xfrm>
            <a:off x="-1" y="523220"/>
            <a:ext cx="9143999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Himno #141 ¡Alabadle! Al contemplar el ejemplo de Nehemías, comprendemos que servir a Dios con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todo corazón es una forma de alabanza. Elevemos ahora nuestras voces y corazones al Señor, quien nos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llama a enseñar y servir con amor. ¡Alabadle!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D3A0588-953D-FE86-F3D1-EFDE1841A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" y="2000548"/>
            <a:ext cx="9143998" cy="4857452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69BE41D2-8D74-948B-2945-78597AE25035}"/>
              </a:ext>
            </a:extLst>
          </p:cNvPr>
          <p:cNvSpPr txBox="1"/>
          <p:nvPr/>
        </p:nvSpPr>
        <p:spPr>
          <a:xfrm>
            <a:off x="3974717" y="3429000"/>
            <a:ext cx="1537600" cy="7078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s-MX" sz="4000" b="1" dirty="0">
                <a:latin typeface="Bodoni MT Black" panose="02070A03080606020203" pitchFamily="18" charset="0"/>
              </a:rPr>
              <a:t>#141</a:t>
            </a:r>
          </a:p>
        </p:txBody>
      </p:sp>
    </p:spTree>
    <p:extLst>
      <p:ext uri="{BB962C8B-B14F-4D97-AF65-F5344CB8AC3E}">
        <p14:creationId xmlns:p14="http://schemas.microsoft.com/office/powerpoint/2010/main" val="19785085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A5F4EC0-D9AA-D771-91DD-6746C91C7850}"/>
              </a:ext>
            </a:extLst>
          </p:cNvPr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solidFill>
                  <a:srgbClr val="FFFF00"/>
                </a:solidFill>
                <a:latin typeface="Arial Black" panose="020B0A04020102020204" pitchFamily="34" charset="0"/>
              </a:rPr>
              <a:t>NUEVO</a:t>
            </a:r>
            <a:r>
              <a:rPr lang="es-MX" sz="3600" b="1" dirty="0">
                <a:latin typeface="Arial Black" panose="020B0A04020102020204" pitchFamily="34" charset="0"/>
              </a:rPr>
              <a:t> </a:t>
            </a:r>
            <a:r>
              <a:rPr lang="es-MX" sz="3600" b="1" dirty="0">
                <a:solidFill>
                  <a:srgbClr val="FF0000"/>
                </a:solidFill>
                <a:latin typeface="Arial Black" panose="020B0A04020102020204" pitchFamily="34" charset="0"/>
              </a:rPr>
              <a:t>HORIZONTE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F3713A5-FCA1-5308-F761-A13430FDBD43}"/>
              </a:ext>
            </a:extLst>
          </p:cNvPr>
          <p:cNvSpPr txBox="1"/>
          <p:nvPr/>
        </p:nvSpPr>
        <p:spPr>
          <a:xfrm>
            <a:off x="0" y="646330"/>
            <a:ext cx="914400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EVANGELISMO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194D489-FF34-F806-20B9-84DB0535AE13}"/>
              </a:ext>
            </a:extLst>
          </p:cNvPr>
          <p:cNvSpPr txBox="1"/>
          <p:nvPr/>
        </p:nvSpPr>
        <p:spPr>
          <a:xfrm>
            <a:off x="1" y="6273225"/>
            <a:ext cx="9143999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Arial Black" panose="020B0A04020102020204" pitchFamily="34" charset="0"/>
              </a:rPr>
              <a:t>EL DÍA DE DECISIÓN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0F16EA5-726D-1B53-EB98-DC4AA410E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973" y="1042987"/>
            <a:ext cx="5437916" cy="523023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67BFBB4-A3D2-7449-8559-3FFA9ADC7196}"/>
              </a:ext>
            </a:extLst>
          </p:cNvPr>
          <p:cNvSpPr txBox="1"/>
          <p:nvPr/>
        </p:nvSpPr>
        <p:spPr>
          <a:xfrm>
            <a:off x="-1" y="1042987"/>
            <a:ext cx="1957973" cy="523023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B32BBE1-1B49-B8E1-A615-DA799BE2E19F}"/>
              </a:ext>
            </a:extLst>
          </p:cNvPr>
          <p:cNvSpPr txBox="1"/>
          <p:nvPr/>
        </p:nvSpPr>
        <p:spPr>
          <a:xfrm>
            <a:off x="7395889" y="1042987"/>
            <a:ext cx="1748109" cy="523023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72083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D7E1078-9C2C-CD90-5136-4CED75B46F1D}"/>
              </a:ext>
            </a:extLst>
          </p:cNvPr>
          <p:cNvSpPr txBox="1"/>
          <p:nvPr/>
        </p:nvSpPr>
        <p:spPr>
          <a:xfrm>
            <a:off x="0" y="1222279"/>
            <a:ext cx="353106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Mientras los ojos de cada obrero se dirigían con frecuencia a Nehemías, listos para prestar atención a la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más leve señal, esos ojos y corazones se elevaban también a Dios, el gran Director de toda la obra,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Aquel que había puesto en el corazón de su siervo el deseo de edificar.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0E92D4E7-FCEC-B241-86E2-FBE08702E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1062" y="-12236"/>
            <a:ext cx="5612938" cy="687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22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0CBFB8B-ECEF-23A0-2F91-F39EA70F4EC6}"/>
              </a:ext>
            </a:extLst>
          </p:cNvPr>
          <p:cNvSpPr txBox="1"/>
          <p:nvPr/>
        </p:nvSpPr>
        <p:spPr>
          <a:xfrm>
            <a:off x="5534204" y="739561"/>
            <a:ext cx="3609796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Y a medida que se fortalecían la fe y el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valor en su propio corazón, Nehemías exclamaba, y sus palabras, repetidas una y otra vez, conmovían los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corazones de los obreros a lo largo de toda la línea: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“El Dios de los cielos, </a:t>
            </a:r>
          </a:p>
          <a:p>
            <a:pPr algn="ctr"/>
            <a:r>
              <a:rPr lang="es-MX" sz="2000" b="1" dirty="0">
                <a:latin typeface="Arial Black" panose="020B0A04020102020204" pitchFamily="34" charset="0"/>
              </a:rPr>
              <a:t>él nos prosperará.”—</a:t>
            </a:r>
          </a:p>
          <a:p>
            <a:pPr algn="ctr"/>
            <a:r>
              <a:rPr lang="es-MX" sz="2000" b="1" dirty="0" err="1">
                <a:latin typeface="Arial Black" panose="020B0A04020102020204" pitchFamily="34" charset="0"/>
              </a:rPr>
              <a:t>The</a:t>
            </a:r>
            <a:r>
              <a:rPr lang="es-MX" sz="2000" b="1" dirty="0">
                <a:latin typeface="Arial Black" panose="020B0A04020102020204" pitchFamily="34" charset="0"/>
              </a:rPr>
              <a:t> </a:t>
            </a:r>
            <a:r>
              <a:rPr lang="es-MX" sz="2000" b="1" dirty="0" err="1">
                <a:latin typeface="Arial Black" panose="020B0A04020102020204" pitchFamily="34" charset="0"/>
              </a:rPr>
              <a:t>Southern</a:t>
            </a:r>
            <a:r>
              <a:rPr lang="es-MX" sz="2000" b="1" dirty="0">
                <a:latin typeface="Arial Black" panose="020B0A04020102020204" pitchFamily="34" charset="0"/>
              </a:rPr>
              <a:t> </a:t>
            </a:r>
            <a:r>
              <a:rPr lang="es-MX" sz="2000" b="1" dirty="0" err="1">
                <a:latin typeface="Arial Black" panose="020B0A04020102020204" pitchFamily="34" charset="0"/>
              </a:rPr>
              <a:t>Watchman</a:t>
            </a:r>
            <a:r>
              <a:rPr lang="es-MX" sz="2000" b="1" dirty="0">
                <a:latin typeface="Arial Black" panose="020B0A04020102020204" pitchFamily="34" charset="0"/>
              </a:rPr>
              <a:t>, 5 de abril de 1904.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D96E001-4A08-3CC2-7975-D40C94A54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34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8341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AB4677E-7EA2-A2F4-5996-B93A80B5E81F}"/>
              </a:ext>
            </a:extLst>
          </p:cNvPr>
          <p:cNvSpPr txBox="1"/>
          <p:nvPr/>
        </p:nvSpPr>
        <p:spPr>
          <a:xfrm>
            <a:off x="0" y="-1"/>
            <a:ext cx="914400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HIMNO DE ALABANZA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C91D5F9-9E55-F4F8-D476-CF40A76732B9}"/>
              </a:ext>
            </a:extLst>
          </p:cNvPr>
          <p:cNvSpPr txBox="1"/>
          <p:nvPr/>
        </p:nvSpPr>
        <p:spPr>
          <a:xfrm>
            <a:off x="0" y="523219"/>
            <a:ext cx="914400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#496 “SUS MANOS SOMOS”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70937FE-6FBE-2C7E-2E7E-2030784C97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2551"/>
            <a:ext cx="9144000" cy="601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106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80EDED8-DEA3-85FE-FE13-C21A7E35571D}"/>
              </a:ext>
            </a:extLst>
          </p:cNvPr>
          <p:cNvSpPr txBox="1"/>
          <p:nvPr/>
        </p:nvSpPr>
        <p:spPr>
          <a:xfrm>
            <a:off x="0" y="-1"/>
            <a:ext cx="914400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MISIONERO MUNDIAL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BE34192-8DF8-36CC-4507-682DBC70B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6330"/>
            <a:ext cx="9144000" cy="621167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51F767F-020D-F19E-8FC4-3BEEE3274772}"/>
              </a:ext>
            </a:extLst>
          </p:cNvPr>
          <p:cNvSpPr txBox="1"/>
          <p:nvPr/>
        </p:nvSpPr>
        <p:spPr>
          <a:xfrm>
            <a:off x="4991725" y="2908092"/>
            <a:ext cx="4017363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FINLANDIA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47DE521-F57F-4C24-3349-0E8C2FB77E9E}"/>
              </a:ext>
            </a:extLst>
          </p:cNvPr>
          <p:cNvSpPr txBox="1"/>
          <p:nvPr/>
        </p:nvSpPr>
        <p:spPr>
          <a:xfrm>
            <a:off x="1" y="646330"/>
            <a:ext cx="1969696" cy="17558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BF78F9E-0331-B807-D245-0DC4CE421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612602"/>
            <a:ext cx="1969697" cy="175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811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72062E25-5A03-7258-72C8-8FA3CE323A68}"/>
              </a:ext>
            </a:extLst>
          </p:cNvPr>
          <p:cNvSpPr txBox="1"/>
          <p:nvPr/>
        </p:nvSpPr>
        <p:spPr>
          <a:xfrm>
            <a:off x="5576017" y="1351508"/>
            <a:ext cx="346305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Las cartas reales dirigidas a los gobernadores de las provincias que se hallaban a lo largo de su ruta </a:t>
            </a:r>
          </a:p>
          <a:p>
            <a:pPr algn="ctr"/>
            <a:r>
              <a:rPr lang="es-MX" sz="2400" b="1" dirty="0">
                <a:latin typeface="Arial Black" panose="020B0A04020102020204" pitchFamily="34" charset="0"/>
              </a:rPr>
              <a:t>aseguraron a Nehemías una recepción honorable y una pronta ayuda.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2F94620-24DE-D15A-ECBB-04DB84258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80948" cy="6800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48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A5C23CE-DBE0-75DA-D8B9-95D0C08E7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3F3658E-8688-28CD-EFAB-1FBE110EDA9C}"/>
              </a:ext>
            </a:extLst>
          </p:cNvPr>
          <p:cNvSpPr txBox="1"/>
          <p:nvPr/>
        </p:nvSpPr>
        <p:spPr>
          <a:xfrm>
            <a:off x="4102850" y="1628775"/>
            <a:ext cx="4168577" cy="132343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s-MX" sz="4000" b="1" dirty="0">
                <a:solidFill>
                  <a:srgbClr val="00B0F0"/>
                </a:solidFill>
                <a:latin typeface="Arial Black" panose="020B0A04020102020204" pitchFamily="34" charset="0"/>
              </a:rPr>
              <a:t>INFORME</a:t>
            </a:r>
          </a:p>
          <a:p>
            <a:pPr algn="ctr"/>
            <a:r>
              <a:rPr lang="es-MX" sz="4000" b="1" dirty="0">
                <a:solidFill>
                  <a:srgbClr val="00B0F0"/>
                </a:solidFill>
                <a:latin typeface="Arial Black" panose="020B0A04020102020204" pitchFamily="34" charset="0"/>
              </a:rPr>
              <a:t>SECRETARIAL</a:t>
            </a:r>
          </a:p>
        </p:txBody>
      </p:sp>
    </p:spTree>
    <p:extLst>
      <p:ext uri="{BB962C8B-B14F-4D97-AF65-F5344CB8AC3E}">
        <p14:creationId xmlns:p14="http://schemas.microsoft.com/office/powerpoint/2010/main" val="3489089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4D16CD4-E151-E50E-57E0-A7433F41B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DB082EB7-8E9E-31EE-BF7C-5153EF8A61B2}"/>
              </a:ext>
            </a:extLst>
          </p:cNvPr>
          <p:cNvSpPr txBox="1"/>
          <p:nvPr/>
        </p:nvSpPr>
        <p:spPr>
          <a:xfrm>
            <a:off x="1393031" y="289679"/>
            <a:ext cx="6179344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Querida iglesia, hoy recordamos que manos que enseñan y corazones que sirven reflejan el carácter de </a:t>
            </a:r>
          </a:p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Cristo en nuestra vida diaria. Así como Nehemías vio la necesidad de su pueblo y se dispuso con valor a </a:t>
            </a:r>
          </a:p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reconstruir los muros de Jerusalén, nosotros también somos llamados a servir con amor y dedicación, </a:t>
            </a:r>
          </a:p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enseñando con nuestro ejemplo y ayudando a quienes nos rodean. </a:t>
            </a:r>
          </a:p>
        </p:txBody>
      </p:sp>
    </p:spTree>
    <p:extLst>
      <p:ext uri="{BB962C8B-B14F-4D97-AF65-F5344CB8AC3E}">
        <p14:creationId xmlns:p14="http://schemas.microsoft.com/office/powerpoint/2010/main" val="1377121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A62FE3E-2C40-F079-61A1-0836DA367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A0D252D-4916-8189-BDD9-B1B0FA957526}"/>
              </a:ext>
            </a:extLst>
          </p:cNvPr>
          <p:cNvSpPr txBox="1"/>
          <p:nvPr/>
        </p:nvSpPr>
        <p:spPr>
          <a:xfrm>
            <a:off x="935831" y="594896"/>
            <a:ext cx="7272338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La educación adventista nos impulsa a desarrollar no solo nuestra mente, sino también nuestras manos </a:t>
            </a:r>
          </a:p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para servir y nuestro corazón para amar, preparando a nuestros niños y jóvenes para ser fieles a Dios y</a:t>
            </a:r>
          </a:p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útiles a la iglesia y comunidad. </a:t>
            </a:r>
          </a:p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Que, como Nehemías, tengamos un corazón dispuesto a orar, a trabajar y a confiar en Dios en todo momento y que todos estemos dispuestos a caminar más cerca de ti.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D584223-4A0A-9272-E970-7D3719D4598E}"/>
              </a:ext>
            </a:extLst>
          </p:cNvPr>
          <p:cNvSpPr txBox="1"/>
          <p:nvPr/>
        </p:nvSpPr>
        <p:spPr>
          <a:xfrm>
            <a:off x="0" y="138350"/>
            <a:ext cx="9144000" cy="523220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latin typeface="Arial Black" panose="020B0A04020102020204" pitchFamily="34" charset="0"/>
              </a:rPr>
              <a:t>CONCLUSIÓN</a:t>
            </a:r>
          </a:p>
        </p:txBody>
      </p:sp>
    </p:spTree>
    <p:extLst>
      <p:ext uri="{BB962C8B-B14F-4D97-AF65-F5344CB8AC3E}">
        <p14:creationId xmlns:p14="http://schemas.microsoft.com/office/powerpoint/2010/main" val="2145798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CE178CE-80B7-76E6-EC3C-B34AFB93404E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Arial Black" panose="020B0A04020102020204" pitchFamily="34" charset="0"/>
              </a:rPr>
              <a:t>VERSÍCULO PARA MEMORIZAR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C9BFE9C-490B-E9AB-A20A-4747384EB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774"/>
            <a:ext cx="9144000" cy="627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3745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657894C-392B-2CCF-54EA-8EA44A5CB8CE}"/>
              </a:ext>
            </a:extLst>
          </p:cNvPr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600" b="1" dirty="0">
                <a:latin typeface="Arial Black" panose="020B0A04020102020204" pitchFamily="34" charset="0"/>
              </a:rPr>
              <a:t>REPASO DE LA LECCIÓN # 1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89A6D3-B0B4-1BE3-33B2-9D0CE710D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5" y="646331"/>
            <a:ext cx="4953269" cy="621166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B27CB49D-8414-CA9E-FB69-67E944996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744" y="3877984"/>
            <a:ext cx="4182256" cy="298001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C43DCAE-3C1B-9D34-E2A4-66E78328E1B3}"/>
              </a:ext>
            </a:extLst>
          </p:cNvPr>
          <p:cNvSpPr txBox="1"/>
          <p:nvPr/>
        </p:nvSpPr>
        <p:spPr>
          <a:xfrm>
            <a:off x="4970219" y="646331"/>
            <a:ext cx="4165305" cy="323165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endParaRPr lang="es-MX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C76F761-1B9E-D8EA-364C-9B5A3A2F3478}"/>
              </a:ext>
            </a:extLst>
          </p:cNvPr>
          <p:cNvSpPr txBox="1"/>
          <p:nvPr/>
        </p:nvSpPr>
        <p:spPr>
          <a:xfrm>
            <a:off x="5075406" y="897968"/>
            <a:ext cx="3954930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MX" sz="5400" b="1" dirty="0">
                <a:latin typeface="Arial Black" panose="020B0A04020102020204" pitchFamily="34" charset="0"/>
              </a:rPr>
              <a:t>EL </a:t>
            </a:r>
          </a:p>
          <a:p>
            <a:pPr algn="ctr"/>
            <a:r>
              <a:rPr lang="es-MX" sz="5400" b="1" dirty="0">
                <a:latin typeface="Arial Black" panose="020B0A04020102020204" pitchFamily="34" charset="0"/>
              </a:rPr>
              <a:t>CREADOR</a:t>
            </a:r>
          </a:p>
          <a:p>
            <a:pPr algn="ctr"/>
            <a:r>
              <a:rPr lang="es-MX" sz="5400" b="1" dirty="0">
                <a:latin typeface="Arial Black" panose="020B0A04020102020204" pitchFamily="34" charset="0"/>
              </a:rPr>
              <a:t>HABLA</a:t>
            </a:r>
          </a:p>
        </p:txBody>
      </p:sp>
    </p:spTree>
    <p:extLst>
      <p:ext uri="{BB962C8B-B14F-4D97-AF65-F5344CB8AC3E}">
        <p14:creationId xmlns:p14="http://schemas.microsoft.com/office/powerpoint/2010/main" val="5070511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F5842EE-15F2-C4C1-978C-0592348D380D}"/>
              </a:ext>
            </a:extLst>
          </p:cNvPr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solidFill>
            <a:srgbClr val="FF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latin typeface="Arial Black" panose="020B0A04020102020204" pitchFamily="34" charset="0"/>
              </a:rPr>
              <a:t>HIMNO FINAL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5A763DC-3782-8DA6-6AE9-08FF12F0B72F}"/>
              </a:ext>
            </a:extLst>
          </p:cNvPr>
          <p:cNvSpPr txBox="1"/>
          <p:nvPr/>
        </p:nvSpPr>
        <p:spPr>
          <a:xfrm>
            <a:off x="-1" y="584775"/>
            <a:ext cx="9143999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latin typeface="Arial Black" panose="020B0A04020102020204" pitchFamily="34" charset="0"/>
              </a:rPr>
              <a:t>Con este mismo espíritu de servicio y 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gratitud elevemos ahora nuestra alabanza al Señor.</a:t>
            </a:r>
          </a:p>
          <a:p>
            <a:pPr algn="ctr"/>
            <a:r>
              <a:rPr lang="es-MX" b="1" dirty="0">
                <a:latin typeface="Arial Black" panose="020B0A04020102020204" pitchFamily="34" charset="0"/>
              </a:rPr>
              <a:t>Himno #497 “Manos”.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5CE5014-8F04-4760-A3B7-544336D504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" y="1508105"/>
            <a:ext cx="9144004" cy="586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0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1251EFB-6625-CAD6-0919-DE86A24C9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983449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126A428-785B-8D45-08D2-7F8B51DDF83C}"/>
              </a:ext>
            </a:extLst>
          </p:cNvPr>
          <p:cNvSpPr txBox="1"/>
          <p:nvPr/>
        </p:nvSpPr>
        <p:spPr>
          <a:xfrm>
            <a:off x="419724" y="1738859"/>
            <a:ext cx="35943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4800" b="1" dirty="0">
                <a:solidFill>
                  <a:srgbClr val="FFC000"/>
                </a:solidFill>
                <a:latin typeface="Arial Black" panose="020B0A04020102020204" pitchFamily="34" charset="0"/>
              </a:rPr>
              <a:t>ORACIÓN </a:t>
            </a:r>
          </a:p>
          <a:p>
            <a:pPr algn="ctr"/>
            <a:r>
              <a:rPr lang="es-MX" sz="4800" b="1" dirty="0">
                <a:solidFill>
                  <a:srgbClr val="FFC000"/>
                </a:solidFill>
                <a:latin typeface="Arial Black" panose="020B0A04020102020204" pitchFamily="34" charset="0"/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35050089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F80FA63-D7CB-0C23-43A3-E42C2EE82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648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231</TotalTime>
  <Words>732</Words>
  <Application>Microsoft Office PowerPoint</Application>
  <PresentationFormat>Presentación en pantalla (4:3)</PresentationFormat>
  <Paragraphs>75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9" baseType="lpstr">
      <vt:lpstr>Arial</vt:lpstr>
      <vt:lpstr>Arial Black</vt:lpstr>
      <vt:lpstr>Bodoni MT Black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7</cp:revision>
  <dcterms:created xsi:type="dcterms:W3CDTF">2026-09-28T23:41:34Z</dcterms:created>
  <dcterms:modified xsi:type="dcterms:W3CDTF">2026-09-30T15:58:59Z</dcterms:modified>
</cp:coreProperties>
</file>