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8" r:id="rId4"/>
    <p:sldId id="265" r:id="rId5"/>
    <p:sldId id="263" r:id="rId6"/>
    <p:sldId id="257" r:id="rId7"/>
    <p:sldId id="259" r:id="rId8"/>
    <p:sldId id="261" r:id="rId9"/>
    <p:sldId id="262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  <p:sldId id="277" r:id="rId21"/>
    <p:sldId id="275" r:id="rId22"/>
    <p:sldId id="276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15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5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2BA2B-D1BC-45C5-B920-3244566D7438}" type="datetimeFigureOut">
              <a:rPr lang="es-MX" smtClean="0"/>
              <a:t>21/10/2026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E3608-F4B3-43BF-B976-E4F892A9B6E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21802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2BA2B-D1BC-45C5-B920-3244566D7438}" type="datetimeFigureOut">
              <a:rPr lang="es-MX" smtClean="0"/>
              <a:t>21/10/2026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E3608-F4B3-43BF-B976-E4F892A9B6E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81418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2BA2B-D1BC-45C5-B920-3244566D7438}" type="datetimeFigureOut">
              <a:rPr lang="es-MX" smtClean="0"/>
              <a:t>21/10/2026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E3608-F4B3-43BF-B976-E4F892A9B6E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8794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2BA2B-D1BC-45C5-B920-3244566D7438}" type="datetimeFigureOut">
              <a:rPr lang="es-MX" smtClean="0"/>
              <a:t>21/10/2026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E3608-F4B3-43BF-B976-E4F892A9B6E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9634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2BA2B-D1BC-45C5-B920-3244566D7438}" type="datetimeFigureOut">
              <a:rPr lang="es-MX" smtClean="0"/>
              <a:t>21/10/2026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E3608-F4B3-43BF-B976-E4F892A9B6E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97264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2BA2B-D1BC-45C5-B920-3244566D7438}" type="datetimeFigureOut">
              <a:rPr lang="es-MX" smtClean="0"/>
              <a:t>21/10/2026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E3608-F4B3-43BF-B976-E4F892A9B6E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08760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2BA2B-D1BC-45C5-B920-3244566D7438}" type="datetimeFigureOut">
              <a:rPr lang="es-MX" smtClean="0"/>
              <a:t>21/10/2026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E3608-F4B3-43BF-B976-E4F892A9B6E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91550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2BA2B-D1BC-45C5-B920-3244566D7438}" type="datetimeFigureOut">
              <a:rPr lang="es-MX" smtClean="0"/>
              <a:t>21/10/2026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E3608-F4B3-43BF-B976-E4F892A9B6E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2414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2BA2B-D1BC-45C5-B920-3244566D7438}" type="datetimeFigureOut">
              <a:rPr lang="es-MX" smtClean="0"/>
              <a:t>21/10/2026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E3608-F4B3-43BF-B976-E4F892A9B6E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54240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2BA2B-D1BC-45C5-B920-3244566D7438}" type="datetimeFigureOut">
              <a:rPr lang="es-MX" smtClean="0"/>
              <a:t>21/10/2026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E3608-F4B3-43BF-B976-E4F892A9B6E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55631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2BA2B-D1BC-45C5-B920-3244566D7438}" type="datetimeFigureOut">
              <a:rPr lang="es-MX" smtClean="0"/>
              <a:t>21/10/2026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E3608-F4B3-43BF-B976-E4F892A9B6E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8312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2BA2B-D1BC-45C5-B920-3244566D7438}" type="datetimeFigureOut">
              <a:rPr lang="es-MX" smtClean="0"/>
              <a:t>21/10/2026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EE3608-F4B3-43BF-B976-E4F892A9B6E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78550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3A0DAF7B-DB12-B666-2B00-959C7E224108}"/>
              </a:ext>
            </a:extLst>
          </p:cNvPr>
          <p:cNvSpPr txBox="1"/>
          <p:nvPr/>
        </p:nvSpPr>
        <p:spPr>
          <a:xfrm>
            <a:off x="0" y="-1"/>
            <a:ext cx="9144000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MX" sz="3600" b="1" dirty="0">
                <a:latin typeface="Arial Black" panose="020B0A04020102020204" pitchFamily="34" charset="0"/>
              </a:rPr>
              <a:t>“CÓMO Y PORQUE ADORAR”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8DA6B99-D20B-4F5C-28D9-76F81A63AC32}"/>
              </a:ext>
            </a:extLst>
          </p:cNvPr>
          <p:cNvSpPr txBox="1"/>
          <p:nvPr/>
        </p:nvSpPr>
        <p:spPr>
          <a:xfrm>
            <a:off x="0" y="646328"/>
            <a:ext cx="9144000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Arial Black" panose="020B0A04020102020204" pitchFamily="34" charset="0"/>
              </a:rPr>
              <a:t>MÁS CERCA DE DIOS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6669FD2-9025-3CEB-749E-5F67798E32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234" y="5712623"/>
            <a:ext cx="1085182" cy="1085182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F6CC952C-05DA-9200-C060-15AC61A1F6F3}"/>
              </a:ext>
            </a:extLst>
          </p:cNvPr>
          <p:cNvSpPr txBox="1"/>
          <p:nvPr/>
        </p:nvSpPr>
        <p:spPr>
          <a:xfrm>
            <a:off x="1651228" y="5770679"/>
            <a:ext cx="74927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latin typeface="Arial Black" panose="020B0A04020102020204" pitchFamily="34" charset="0"/>
              </a:rPr>
              <a:t>ESCUELA SABÁTICA</a:t>
            </a:r>
          </a:p>
          <a:p>
            <a:r>
              <a:rPr lang="es-MX" sz="2800" b="1" dirty="0">
                <a:latin typeface="Arial Black" panose="020B0A04020102020204" pitchFamily="34" charset="0"/>
              </a:rPr>
              <a:t>IGLESIA ADVENTISTA DEL 7° DÍA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6D0C9FA-6083-1C5C-9963-1B8732F590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015660"/>
            <a:ext cx="9144000" cy="4676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98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69279B1-ACDF-DAB5-7518-FF90C3C2FA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0932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78DF12F-A143-B7D3-4C6C-CD75D8CBD6A1}"/>
              </a:ext>
            </a:extLst>
          </p:cNvPr>
          <p:cNvSpPr txBox="1"/>
          <p:nvPr/>
        </p:nvSpPr>
        <p:spPr>
          <a:xfrm>
            <a:off x="50800" y="5957888"/>
            <a:ext cx="9042400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latin typeface="Arial Black" panose="020B0A04020102020204" pitchFamily="34" charset="0"/>
              </a:rPr>
              <a:t>IGLESIA ADVENTISTA DEL 7° DÍA</a:t>
            </a:r>
          </a:p>
        </p:txBody>
      </p:sp>
    </p:spTree>
    <p:extLst>
      <p:ext uri="{BB962C8B-B14F-4D97-AF65-F5344CB8AC3E}">
        <p14:creationId xmlns:p14="http://schemas.microsoft.com/office/powerpoint/2010/main" val="3675945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28CED50-2A2D-F00B-745B-4196D54A988C}"/>
              </a:ext>
            </a:extLst>
          </p:cNvPr>
          <p:cNvSpPr txBox="1"/>
          <p:nvPr/>
        </p:nvSpPr>
        <p:spPr>
          <a:xfrm>
            <a:off x="0" y="532562"/>
            <a:ext cx="9144000" cy="40011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 #14 “Engrandecido Sea Dios” y #15 “</a:t>
            </a:r>
            <a:r>
              <a:rPr lang="es-MX" sz="2000" b="1" dirty="0" err="1">
                <a:latin typeface="Arial Black" panose="020B0A04020102020204" pitchFamily="34" charset="0"/>
              </a:rPr>
              <a:t>Loámoste</a:t>
            </a:r>
            <a:r>
              <a:rPr lang="es-MX" sz="2000" b="1" dirty="0">
                <a:latin typeface="Arial Black" panose="020B0A04020102020204" pitchFamily="34" charset="0"/>
              </a:rPr>
              <a:t>, ¡oh Dios!”.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732F1F7-A0BC-03F1-F3C2-3487C393037F}"/>
              </a:ext>
            </a:extLst>
          </p:cNvPr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SERVICIO DE CANTO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F9CC5A4-A31F-327A-B69D-C6CA1606B4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505" y="942014"/>
            <a:ext cx="5614989" cy="591598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89BDE4B-CD38-F3B9-1388-835C1BD2344E}"/>
              </a:ext>
            </a:extLst>
          </p:cNvPr>
          <p:cNvSpPr txBox="1"/>
          <p:nvPr/>
        </p:nvSpPr>
        <p:spPr>
          <a:xfrm>
            <a:off x="5057775" y="1114425"/>
            <a:ext cx="7809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b="1" dirty="0">
                <a:latin typeface="Arial Black" panose="020B0A04020102020204" pitchFamily="34" charset="0"/>
              </a:rPr>
              <a:t># 1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04EE158-84A8-153B-A687-C815AFAE8EDD}"/>
              </a:ext>
            </a:extLst>
          </p:cNvPr>
          <p:cNvSpPr txBox="1"/>
          <p:nvPr/>
        </p:nvSpPr>
        <p:spPr>
          <a:xfrm>
            <a:off x="0" y="932672"/>
            <a:ext cx="1764505" cy="59093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2F3D491-B3E3-B636-C207-5F82EA40923C}"/>
              </a:ext>
            </a:extLst>
          </p:cNvPr>
          <p:cNvSpPr txBox="1"/>
          <p:nvPr/>
        </p:nvSpPr>
        <p:spPr>
          <a:xfrm>
            <a:off x="7379494" y="946248"/>
            <a:ext cx="1764506" cy="59159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42582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2D2701C-2CD2-B355-44D4-9CB913926AD4}"/>
              </a:ext>
            </a:extLst>
          </p:cNvPr>
          <p:cNvSpPr txBox="1"/>
          <p:nvPr/>
        </p:nvSpPr>
        <p:spPr>
          <a:xfrm>
            <a:off x="0" y="29030"/>
            <a:ext cx="9144000" cy="584775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latin typeface="Arial Black" panose="020B0A04020102020204" pitchFamily="34" charset="0"/>
              </a:rPr>
              <a:t>ORACIÓN DE RODILLAS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37637D0-798D-9CE7-5638-11697F79BC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3804"/>
            <a:ext cx="9144000" cy="621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737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482FBDA-BAC4-DC3E-7CC9-8D137BB891EF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latin typeface="Arial Black" panose="020B0A04020102020204" pitchFamily="34" charset="0"/>
              </a:rPr>
              <a:t>LECTURA BÍBLICA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D7B9621-455B-9B20-0ACD-DEDAAA90A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4556" y="584775"/>
            <a:ext cx="4814888" cy="627322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947EF35-487A-5A2E-747F-F544FE5760A0}"/>
              </a:ext>
            </a:extLst>
          </p:cNvPr>
          <p:cNvSpPr txBox="1"/>
          <p:nvPr/>
        </p:nvSpPr>
        <p:spPr>
          <a:xfrm>
            <a:off x="0" y="584775"/>
            <a:ext cx="2164555" cy="627322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9B541F2-EFA5-9C6F-D08F-D1EB6A76173E}"/>
              </a:ext>
            </a:extLst>
          </p:cNvPr>
          <p:cNvSpPr txBox="1"/>
          <p:nvPr/>
        </p:nvSpPr>
        <p:spPr>
          <a:xfrm>
            <a:off x="7047310" y="584775"/>
            <a:ext cx="2164556" cy="627322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466D1D3-0007-7232-BE35-2CD90E577A80}"/>
              </a:ext>
            </a:extLst>
          </p:cNvPr>
          <p:cNvSpPr txBox="1"/>
          <p:nvPr/>
        </p:nvSpPr>
        <p:spPr>
          <a:xfrm>
            <a:off x="3314700" y="6273225"/>
            <a:ext cx="3036409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s-MX" sz="2800" b="1" dirty="0">
                <a:latin typeface="Arial Black" panose="020B0A04020102020204" pitchFamily="34" charset="0"/>
              </a:rPr>
              <a:t>SALMO 95: 1-3</a:t>
            </a:r>
          </a:p>
        </p:txBody>
      </p:sp>
    </p:spTree>
    <p:extLst>
      <p:ext uri="{BB962C8B-B14F-4D97-AF65-F5344CB8AC3E}">
        <p14:creationId xmlns:p14="http://schemas.microsoft.com/office/powerpoint/2010/main" val="1621040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92A3047-E560-0918-B225-3B2057517064}"/>
              </a:ext>
            </a:extLst>
          </p:cNvPr>
          <p:cNvSpPr txBox="1"/>
          <p:nvPr/>
        </p:nvSpPr>
        <p:spPr>
          <a:xfrm>
            <a:off x="0" y="4538661"/>
            <a:ext cx="91440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Este programa busca reflexionar sobre la adoración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a la luz de la experiencia de Israel en el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Antiguo Testamento. Aprenderemos que la verdadera adoración es una respuesta natural a la obra creadora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y redentora de Dios. Al cantar, orar, escuchar su Palabra y unirnos como iglesia, queremos acercarnos más a nuestro Creador y vivir con gratitud y reverencia cada día.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C9F5073-9684-EC0C-C68D-461364C92F46}"/>
              </a:ext>
            </a:extLst>
          </p:cNvPr>
          <p:cNvSpPr txBox="1"/>
          <p:nvPr/>
        </p:nvSpPr>
        <p:spPr>
          <a:xfrm>
            <a:off x="0" y="14514"/>
            <a:ext cx="9144000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PROPÓSITO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212352C-3284-DB69-AA7F-2E8ED46FF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179"/>
            <a:ext cx="9144000" cy="4062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563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CC5ACEF-CAB8-2E62-8132-4E4FD6D1532D}"/>
              </a:ext>
            </a:extLst>
          </p:cNvPr>
          <p:cNvSpPr txBox="1"/>
          <p:nvPr/>
        </p:nvSpPr>
        <p:spPr>
          <a:xfrm>
            <a:off x="0" y="4288941"/>
            <a:ext cx="9144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La Biblia no ofrece una definición formal de lo que es la adoración. Más bien nos muestra ejemplos vivos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de un pueblo que se postra, ora, canta y exclama a su Dios.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Hoy, como iglesia, nos unimos a esa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experiencia: queremos recordar por qué adoramos,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cómo adoramos y a quién adoramos. Que, al participar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de este programa, podamos profundizar nuestra propia experiencia de adoración.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FA74886-BFED-BD75-9C0E-B8E6A784D290}"/>
              </a:ext>
            </a:extLst>
          </p:cNvPr>
          <p:cNvSpPr txBox="1"/>
          <p:nvPr/>
        </p:nvSpPr>
        <p:spPr>
          <a:xfrm>
            <a:off x="0" y="14513"/>
            <a:ext cx="9144000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INTRODUCCIÓN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913AD97-0AFC-5A66-5062-47AD78BF2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7733"/>
            <a:ext cx="9144000" cy="375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590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597F024F-79A8-C1FD-3D4F-CEE2A5336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F08FDBB-4573-3F35-C575-A54EEECFCF44}"/>
              </a:ext>
            </a:extLst>
          </p:cNvPr>
          <p:cNvSpPr txBox="1"/>
          <p:nvPr/>
        </p:nvSpPr>
        <p:spPr>
          <a:xfrm>
            <a:off x="1778795" y="1830765"/>
            <a:ext cx="607218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b="1" dirty="0">
                <a:latin typeface="Arial Black" panose="020B0A04020102020204" pitchFamily="34" charset="0"/>
              </a:rPr>
              <a:t>Queridos hermanos, durante este programa especial de Escuela Sabática reflexionaremos sobre un tema central en la vida cristiana: la adoración.</a:t>
            </a:r>
          </a:p>
          <a:p>
            <a:r>
              <a:rPr lang="es-MX" b="1" dirty="0">
                <a:latin typeface="Arial Black" panose="020B0A04020102020204" pitchFamily="34" charset="0"/>
              </a:rPr>
              <a:t> La Biblia nos muestra que Israel adoraba como respuesta a la Creación, a la redención y a cada acto de Dios en su historia. </a:t>
            </a:r>
          </a:p>
          <a:p>
            <a:r>
              <a:rPr lang="es-MX" b="1" dirty="0">
                <a:latin typeface="Arial Black" panose="020B0A04020102020204" pitchFamily="34" charset="0"/>
              </a:rPr>
              <a:t>Y nosotros, como iglesia, también estamos </a:t>
            </a:r>
          </a:p>
          <a:p>
            <a:r>
              <a:rPr lang="es-MX" b="1" dirty="0">
                <a:latin typeface="Arial Black" panose="020B0A04020102020204" pitchFamily="34" charset="0"/>
              </a:rPr>
              <a:t>llamados a hacer de la adoración el centro de nuestra existencia. Que este tiempo no sea solo  y renovar nuestro deseo de </a:t>
            </a:r>
          </a:p>
          <a:p>
            <a:r>
              <a:rPr lang="es-MX" b="1" dirty="0">
                <a:latin typeface="Arial Black" panose="020B0A04020102020204" pitchFamily="34" charset="0"/>
              </a:rPr>
              <a:t>honrarlo con todo lo que somos y </a:t>
            </a:r>
          </a:p>
          <a:p>
            <a:r>
              <a:rPr lang="es-MX" b="1" dirty="0">
                <a:latin typeface="Arial Black" panose="020B0A04020102020204" pitchFamily="34" charset="0"/>
              </a:rPr>
              <a:t>hacemos.</a:t>
            </a:r>
          </a:p>
        </p:txBody>
      </p:sp>
    </p:spTree>
    <p:extLst>
      <p:ext uri="{BB962C8B-B14F-4D97-AF65-F5344CB8AC3E}">
        <p14:creationId xmlns:p14="http://schemas.microsoft.com/office/powerpoint/2010/main" val="1567699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3673900-B3FA-3712-0080-3F94D22355B4}"/>
              </a:ext>
            </a:extLst>
          </p:cNvPr>
          <p:cNvSpPr txBox="1"/>
          <p:nvPr/>
        </p:nvSpPr>
        <p:spPr>
          <a:xfrm>
            <a:off x="0" y="482376"/>
            <a:ext cx="9144000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Entonemos con alegría el Himno #154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“Dad Gloria al Cordero Rey”.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98060F5-A7AC-819C-52CA-4CD0E7431CD6}"/>
              </a:ext>
            </a:extLst>
          </p:cNvPr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ALABANZA ESPECIAL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2F8DFC9-3C38-ADCB-C3C1-A5EF1A710C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0262"/>
            <a:ext cx="9144000" cy="566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876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FAC2AA5-793B-B82B-2BC3-3A4BA64D4A65}"/>
              </a:ext>
            </a:extLst>
          </p:cNvPr>
          <p:cNvSpPr txBox="1"/>
          <p:nvPr/>
        </p:nvSpPr>
        <p:spPr>
          <a:xfrm>
            <a:off x="0" y="4428314"/>
            <a:ext cx="91440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La adoración siempre nos recuerda que Dios es nuestro Creador y nuestro Salvador. Por eso, al comenzar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este programa, queremos escuchar la invitación del salmista en  Salmo 95:1 Que estas palabras despierten en nosotros un espíritu de gratitud y alegría, y nos preparen para adorarle no solo con nuestros labios, sino también con un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corazón sincero y dispuesto.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37F5B26-CC52-E709-E51F-D4F68CC4E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42831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39A33B5-B859-8A43-F172-E4A102F90F39}"/>
              </a:ext>
            </a:extLst>
          </p:cNvPr>
          <p:cNvSpPr txBox="1"/>
          <p:nvPr/>
        </p:nvSpPr>
        <p:spPr>
          <a:xfrm>
            <a:off x="7429500" y="4058982"/>
            <a:ext cx="1714500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06531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F8344D4-BA80-7E92-2CC9-2E569B7F3DDD}"/>
              </a:ext>
            </a:extLst>
          </p:cNvPr>
          <p:cNvSpPr txBox="1"/>
          <p:nvPr/>
        </p:nvSpPr>
        <p:spPr>
          <a:xfrm>
            <a:off x="0" y="4567689"/>
            <a:ext cx="91440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La historia del Pueblo de Israel nos recuerda que la adoración no es una rutina ni un deber pesado, sino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una oportunidad para entrar en la presencia de nuestro Creador. Así como el pueblo de Israel aprendió a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adorar al salir de la esclavitud y al volver del exilio, también nosotros podemos encontrar en la adoración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el comienzo de una nueva vida en Cristo.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820B703-0249-ED04-C00E-802229873C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567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811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4D7C5A-EE76-DBD6-259A-2AB5542D992A}"/>
              </a:ext>
            </a:extLst>
          </p:cNvPr>
          <p:cNvSpPr txBox="1"/>
          <p:nvPr/>
        </p:nvSpPr>
        <p:spPr>
          <a:xfrm>
            <a:off x="0" y="5172226"/>
            <a:ext cx="9144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Al estudiar y meditar, miremos más allá de lo cotidiano y contemplemos la grandeza de nuestro Dios. Escuchemos el mensaje del Nuevo Horizonte para esta mañana.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42B8A26-C877-3EBC-9935-92502CFD3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7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124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66D81FC-9BDC-E193-DA69-C59D4463B25B}"/>
              </a:ext>
            </a:extLst>
          </p:cNvPr>
          <p:cNvSpPr txBox="1"/>
          <p:nvPr/>
        </p:nvSpPr>
        <p:spPr>
          <a:xfrm>
            <a:off x="0" y="-1"/>
            <a:ext cx="9144000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solidFill>
                  <a:srgbClr val="FFFF00"/>
                </a:solidFill>
                <a:latin typeface="Arial Black" panose="020B0A04020102020204" pitchFamily="34" charset="0"/>
              </a:rPr>
              <a:t>NUEVO</a:t>
            </a:r>
            <a:r>
              <a:rPr lang="es-MX" sz="3600" b="1" dirty="0">
                <a:latin typeface="Arial Black" panose="020B0A04020102020204" pitchFamily="34" charset="0"/>
              </a:rPr>
              <a:t> </a:t>
            </a:r>
            <a:r>
              <a:rPr lang="es-MX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HORIZONTE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F92379A-3735-1E19-B7E0-74C0AD860438}"/>
              </a:ext>
            </a:extLst>
          </p:cNvPr>
          <p:cNvSpPr txBox="1"/>
          <p:nvPr/>
        </p:nvSpPr>
        <p:spPr>
          <a:xfrm>
            <a:off x="0" y="646330"/>
            <a:ext cx="914400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MEJORAMIENTO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3A2C6C2-3E06-3101-314E-0CBE841118D1}"/>
              </a:ext>
            </a:extLst>
          </p:cNvPr>
          <p:cNvSpPr txBox="1"/>
          <p:nvPr/>
        </p:nvSpPr>
        <p:spPr>
          <a:xfrm>
            <a:off x="0" y="6340262"/>
            <a:ext cx="914400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APROVECHEMOS LAS BENDICIONES DE LA ORACIÓN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42A8FF1-DD6F-6757-7A81-7AC94AF41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6440"/>
            <a:ext cx="9144000" cy="5293822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CDB1F1F-4263-7993-FAED-8C33873B97D1}"/>
              </a:ext>
            </a:extLst>
          </p:cNvPr>
          <p:cNvSpPr txBox="1"/>
          <p:nvPr/>
        </p:nvSpPr>
        <p:spPr>
          <a:xfrm>
            <a:off x="585788" y="5811560"/>
            <a:ext cx="1314450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218867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DF8A595-077F-C3FE-782A-94E1273414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58F1050-261D-0DD7-A464-E0CE8EC6EEB2}"/>
              </a:ext>
            </a:extLst>
          </p:cNvPr>
          <p:cNvSpPr txBox="1"/>
          <p:nvPr/>
        </p:nvSpPr>
        <p:spPr>
          <a:xfrm>
            <a:off x="1050131" y="1028343"/>
            <a:ext cx="6822282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latin typeface="Arial Black" panose="020B0A04020102020204" pitchFamily="34" charset="0"/>
              </a:rPr>
              <a:t>La adoración en Israel no era un acto parcial ni superficial; abarcaba la totalidad del ser humano.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Involucraba el cuerpo, pues los gestos, postraciones, sacrificios y festivales daban movimiento y dinamismo al culto. Involucraba los sentidos, con aromas, colores, sonidos y silencios que hacían palpable la presencia de Dios. Involucraba el alma, porque no era un rito mecánico, sino una expresión de emociones profundas: lágrimas, cantos, gritos y reflexiones que conectaban al pueblo con lo divino.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Involucraba la mente, al escuchar, comprender y guardar la Palabra de Dios.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Y, sobre todo, involucraba a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la comunidad, porque la adoración se vivía mejor en unidad, donde juntos aprendían, crecían y se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acercaban a Dios y al prójimo. </a:t>
            </a:r>
          </a:p>
        </p:txBody>
      </p:sp>
    </p:spTree>
    <p:extLst>
      <p:ext uri="{BB962C8B-B14F-4D97-AF65-F5344CB8AC3E}">
        <p14:creationId xmlns:p14="http://schemas.microsoft.com/office/powerpoint/2010/main" val="26069174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67EAACB-C896-24F6-7E9A-BE439F983F2F}"/>
              </a:ext>
            </a:extLst>
          </p:cNvPr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HIMNO DE ALABANZA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BE4B87-D5B7-F39A-2FC9-EBD9DAAED92B}"/>
              </a:ext>
            </a:extLst>
          </p:cNvPr>
          <p:cNvSpPr txBox="1"/>
          <p:nvPr/>
        </p:nvSpPr>
        <p:spPr>
          <a:xfrm>
            <a:off x="0" y="523220"/>
            <a:ext cx="9144000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latin typeface="Arial Black" panose="020B0A04020102020204" pitchFamily="34" charset="0"/>
              </a:rPr>
              <a:t>Ahora, como comunidad, como Iglesia, cantemos juntos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# 142 “Venid, Cantad de Gozo en Plenitud,”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 elevando con gozo nuestras voces en adoración.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9B875D5-4EDE-A5D1-7DE1-588115876D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446550"/>
            <a:ext cx="9143999" cy="541145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991E964-B0E6-AF1A-D86B-68A7D8210612}"/>
              </a:ext>
            </a:extLst>
          </p:cNvPr>
          <p:cNvSpPr txBox="1"/>
          <p:nvPr/>
        </p:nvSpPr>
        <p:spPr>
          <a:xfrm>
            <a:off x="464457" y="5297714"/>
            <a:ext cx="682172" cy="1219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54557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728FA9D-E4E2-C246-1642-B8EACF88A84A}"/>
              </a:ext>
            </a:extLst>
          </p:cNvPr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latin typeface="Arial Black" panose="020B0A04020102020204" pitchFamily="34" charset="0"/>
              </a:rPr>
              <a:t>MISIONERO MUNDIAL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EFB9675-1D33-E053-20DF-AF5B8FE4FE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6330"/>
            <a:ext cx="9144000" cy="6211669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47D2066-CBEB-3004-7206-7247B11C8FFE}"/>
              </a:ext>
            </a:extLst>
          </p:cNvPr>
          <p:cNvSpPr txBox="1"/>
          <p:nvPr/>
        </p:nvSpPr>
        <p:spPr>
          <a:xfrm>
            <a:off x="86498" y="5297714"/>
            <a:ext cx="1778564" cy="954107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PASTOR</a:t>
            </a:r>
          </a:p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DARÍO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BE63C01-A972-A312-4540-2D3043F5F69C}"/>
              </a:ext>
            </a:extLst>
          </p:cNvPr>
          <p:cNvSpPr txBox="1"/>
          <p:nvPr/>
        </p:nvSpPr>
        <p:spPr>
          <a:xfrm>
            <a:off x="4920343" y="2875002"/>
            <a:ext cx="4078514" cy="70788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solidFill>
                  <a:schemeClr val="bg1"/>
                </a:solidFill>
                <a:latin typeface="Arial Black" panose="020B0A04020102020204" pitchFamily="34" charset="0"/>
              </a:rPr>
              <a:t>CROACIA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B043D49-F01E-5EE4-7DE1-39553B09F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4472"/>
            <a:ext cx="1890042" cy="1890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0348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BCAD132-3528-0829-E85C-454D75D0A54C}"/>
              </a:ext>
            </a:extLst>
          </p:cNvPr>
          <p:cNvSpPr txBox="1"/>
          <p:nvPr/>
        </p:nvSpPr>
        <p:spPr>
          <a:xfrm>
            <a:off x="0" y="3934718"/>
            <a:ext cx="9144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El llamado a la misión está profundamente ligado a la adoración. Cuando reconocemos quién es nuestro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Dios, no podemos guardarnos la experiencia para nosotros mismos. Israel adoraba recordando la creación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y la redención, y esa misma fe debía compartirse con las naciones. Hoy, cada proyecto misionero nos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recuerda que la adoración auténtica siempre nos mueve a la acción. No solo cantamos y oramos: también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compartimos, damos, y vamos en el nombre de Cristo.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381377B-408D-34F1-51AB-740B93BDF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3934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5269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9ED2B8D-0628-014E-9391-DE64EEA06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-783772"/>
            <a:ext cx="6858000" cy="529771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135CDB5-022F-804E-3213-108EA56472CA}"/>
              </a:ext>
            </a:extLst>
          </p:cNvPr>
          <p:cNvSpPr txBox="1"/>
          <p:nvPr/>
        </p:nvSpPr>
        <p:spPr>
          <a:xfrm>
            <a:off x="0" y="3784270"/>
            <a:ext cx="9144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El informe secretarial de nuestra iglesia no es solo un dato administrativo. Es también una forma de ver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cómo, como comunidad, hemos respondido al llamado de Dios durante la semana. Cada clase, cada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miembro, cada visita registrada es un recordatorio de que la adoración no ocurre únicamente aquí en el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templo, sino también en la vida diaria de la iglesia.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Adorar es vivir para Dios en el hogar, en la escuela,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en el trabajo y en todo lugar.  </a:t>
            </a:r>
          </a:p>
        </p:txBody>
      </p:sp>
    </p:spTree>
    <p:extLst>
      <p:ext uri="{BB962C8B-B14F-4D97-AF65-F5344CB8AC3E}">
        <p14:creationId xmlns:p14="http://schemas.microsoft.com/office/powerpoint/2010/main" val="18341738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BA8719B-88F8-FC4B-0F82-FE07F38EE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37B334D-F99F-B534-9345-C2BF00055067}"/>
              </a:ext>
            </a:extLst>
          </p:cNvPr>
          <p:cNvSpPr txBox="1"/>
          <p:nvPr/>
        </p:nvSpPr>
        <p:spPr>
          <a:xfrm>
            <a:off x="4774735" y="1493520"/>
            <a:ext cx="3769686" cy="1200329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s-MX" sz="3600" b="1" dirty="0">
                <a:latin typeface="Arial Black" panose="020B0A04020102020204" pitchFamily="34" charset="0"/>
              </a:rPr>
              <a:t>INFORME</a:t>
            </a:r>
          </a:p>
          <a:p>
            <a:pPr algn="ctr"/>
            <a:r>
              <a:rPr lang="es-MX" sz="3600" b="1" dirty="0">
                <a:latin typeface="Arial Black" panose="020B0A04020102020204" pitchFamily="34" charset="0"/>
              </a:rPr>
              <a:t>SECRETARIAL</a:t>
            </a:r>
          </a:p>
        </p:txBody>
      </p:sp>
    </p:spTree>
    <p:extLst>
      <p:ext uri="{BB962C8B-B14F-4D97-AF65-F5344CB8AC3E}">
        <p14:creationId xmlns:p14="http://schemas.microsoft.com/office/powerpoint/2010/main" val="2954839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78248CF-5B60-C6F9-5296-6EE3F06EC77D}"/>
              </a:ext>
            </a:extLst>
          </p:cNvPr>
          <p:cNvSpPr txBox="1"/>
          <p:nvPr/>
        </p:nvSpPr>
        <p:spPr>
          <a:xfrm>
            <a:off x="0" y="3238143"/>
            <a:ext cx="914400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dirty="0">
                <a:latin typeface="Arial Black" panose="020B0A04020102020204" pitchFamily="34" charset="0"/>
              </a:rPr>
              <a:t>Memorizar un versículo bíblico no es un ejercicio mecánico, sino un acto de adoración. Al guardar la </a:t>
            </a:r>
          </a:p>
          <a:p>
            <a:pPr algn="ctr"/>
            <a:r>
              <a:rPr lang="es-MX" sz="2000" dirty="0">
                <a:latin typeface="Arial Black" panose="020B0A04020102020204" pitchFamily="34" charset="0"/>
              </a:rPr>
              <a:t>Palabra en el corazón, dejamos que ella moldee nuestra mente y fortalezca nuestra fe. Así como Israel </a:t>
            </a:r>
          </a:p>
          <a:p>
            <a:pPr algn="ctr"/>
            <a:r>
              <a:rPr lang="es-MX" sz="2000" dirty="0">
                <a:latin typeface="Arial Black" panose="020B0A04020102020204" pitchFamily="34" charset="0"/>
              </a:rPr>
              <a:t>escuchaba la Ley y la repetía para recordarla siempre, </a:t>
            </a:r>
          </a:p>
          <a:p>
            <a:pPr algn="ctr"/>
            <a:r>
              <a:rPr lang="es-MX" sz="2000" dirty="0">
                <a:latin typeface="Arial Black" panose="020B0A04020102020204" pitchFamily="34" charset="0"/>
              </a:rPr>
              <a:t>nosotros también repetimos los textos bíblicos para </a:t>
            </a:r>
          </a:p>
          <a:p>
            <a:pPr algn="ctr"/>
            <a:r>
              <a:rPr lang="es-MX" sz="2000" dirty="0">
                <a:latin typeface="Arial Black" panose="020B0A04020102020204" pitchFamily="34" charset="0"/>
              </a:rPr>
              <a:t>que se conviertan en parte de nuestra vida diaria. </a:t>
            </a:r>
          </a:p>
          <a:p>
            <a:pPr algn="ctr"/>
            <a:r>
              <a:rPr lang="es-MX" sz="2000" dirty="0">
                <a:latin typeface="Arial Black" panose="020B0A04020102020204" pitchFamily="34" charset="0"/>
              </a:rPr>
              <a:t>Al hacerlo, reconocemos que la adoración no se limita</a:t>
            </a:r>
          </a:p>
          <a:p>
            <a:pPr algn="ctr"/>
            <a:r>
              <a:rPr lang="es-MX" sz="2000" dirty="0">
                <a:latin typeface="Arial Black" panose="020B0A04020102020204" pitchFamily="34" charset="0"/>
              </a:rPr>
              <a:t>al templo ni al sábado, sino que se extiende a cada momento</a:t>
            </a:r>
          </a:p>
          <a:p>
            <a:pPr algn="ctr"/>
            <a:r>
              <a:rPr lang="es-MX" sz="2000" dirty="0">
                <a:latin typeface="Arial Black" panose="020B0A04020102020204" pitchFamily="34" charset="0"/>
              </a:rPr>
              <a:t> de nuestra existencia. Repitamos juntos el </a:t>
            </a:r>
          </a:p>
          <a:p>
            <a:pPr algn="ctr"/>
            <a:r>
              <a:rPr lang="es-MX" sz="2000" dirty="0">
                <a:latin typeface="Arial Black" panose="020B0A04020102020204" pitchFamily="34" charset="0"/>
              </a:rPr>
              <a:t>versículo de esta semana, con fe y gratitud.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AFE67C6-18EA-79F6-4285-88BCA59D5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323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446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C3260EA-C228-F967-738C-16CD6C9157DC}"/>
              </a:ext>
            </a:extLst>
          </p:cNvPr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latin typeface="Arial Black" panose="020B0A04020102020204" pitchFamily="34" charset="0"/>
              </a:rPr>
              <a:t>VERSÍCULO PARA MEMORIZAR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CEAC4A9-D08A-CBDF-736D-3E2EC5899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6330"/>
            <a:ext cx="9144000" cy="621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8478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60F71A8-928A-2A17-A753-96BD396B97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5638"/>
            <a:ext cx="4956478" cy="621236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EC8D67B6-9362-3AEC-85D8-4692F79B7B72}"/>
              </a:ext>
            </a:extLst>
          </p:cNvPr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solidFill>
                  <a:schemeClr val="bg1"/>
                </a:solidFill>
                <a:latin typeface="Arial Black" panose="020B0A04020102020204" pitchFamily="34" charset="0"/>
              </a:rPr>
              <a:t>REPASO DE LA LECCIÓN # 4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B333BD6-AF80-FBC2-4BDC-8A1F1FB37845}"/>
              </a:ext>
            </a:extLst>
          </p:cNvPr>
          <p:cNvSpPr txBox="1"/>
          <p:nvPr/>
        </p:nvSpPr>
        <p:spPr>
          <a:xfrm>
            <a:off x="4956478" y="645637"/>
            <a:ext cx="4187522" cy="317009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endParaRPr lang="es-MX" sz="4000" b="1" dirty="0">
              <a:latin typeface="Arial Black" panose="020B0A04020102020204" pitchFamily="34" charset="0"/>
            </a:endParaRPr>
          </a:p>
          <a:p>
            <a:pPr algn="ctr"/>
            <a:r>
              <a:rPr lang="es-MX" sz="4000" b="1" dirty="0">
                <a:latin typeface="Arial Black" panose="020B0A04020102020204" pitchFamily="34" charset="0"/>
              </a:rPr>
              <a:t>PROFETAS </a:t>
            </a:r>
          </a:p>
          <a:p>
            <a:pPr algn="ctr"/>
            <a:r>
              <a:rPr lang="es-MX" sz="4000" b="1" dirty="0">
                <a:latin typeface="Arial Black" panose="020B0A04020102020204" pitchFamily="34" charset="0"/>
              </a:rPr>
              <a:t>DEL NUEVO</a:t>
            </a:r>
          </a:p>
          <a:p>
            <a:pPr algn="ctr"/>
            <a:r>
              <a:rPr lang="es-MX" sz="4000" b="1" dirty="0">
                <a:latin typeface="Arial Black" panose="020B0A04020102020204" pitchFamily="34" charset="0"/>
              </a:rPr>
              <a:t>TESTAMENTO</a:t>
            </a:r>
          </a:p>
          <a:p>
            <a:pPr algn="ctr"/>
            <a:endParaRPr lang="es-MX" sz="4000" b="1" dirty="0">
              <a:latin typeface="Arial Black" panose="020B0A040201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ABC8A00-7762-A880-7CF0-57DEBD9334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6478" y="3815736"/>
            <a:ext cx="4187523" cy="304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5358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AC6730D-0019-6551-6C48-462EE0401096}"/>
              </a:ext>
            </a:extLst>
          </p:cNvPr>
          <p:cNvSpPr txBox="1"/>
          <p:nvPr/>
        </p:nvSpPr>
        <p:spPr>
          <a:xfrm>
            <a:off x="0" y="592408"/>
            <a:ext cx="9144000" cy="830997"/>
          </a:xfrm>
          <a:prstGeom prst="rect">
            <a:avLst/>
          </a:prstGeom>
          <a:solidFill>
            <a:srgbClr val="FF99FF"/>
          </a:solidFill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Para finalizar, alabemos a nuestro Dios cantando el himno #63 “Al Rey Adorad”.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B1C485C-CF18-C572-99BE-9538B76FAD3F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latin typeface="Arial Black" panose="020B0A04020102020204" pitchFamily="34" charset="0"/>
              </a:rPr>
              <a:t>HIMNO FINAL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2863526-1113-FF84-6E1A-13FDA8E88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31038"/>
            <a:ext cx="9144000" cy="539793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B440856-6607-83CB-2718-49081D978CBD}"/>
              </a:ext>
            </a:extLst>
          </p:cNvPr>
          <p:cNvSpPr txBox="1"/>
          <p:nvPr/>
        </p:nvSpPr>
        <p:spPr>
          <a:xfrm>
            <a:off x="3541485" y="2967335"/>
            <a:ext cx="1795684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s-MX" sz="5400" b="1" dirty="0">
                <a:latin typeface="Arial Black" panose="020B0A04020102020204" pitchFamily="34" charset="0"/>
              </a:rPr>
              <a:t># 63</a:t>
            </a:r>
          </a:p>
        </p:txBody>
      </p:sp>
    </p:spTree>
    <p:extLst>
      <p:ext uri="{BB962C8B-B14F-4D97-AF65-F5344CB8AC3E}">
        <p14:creationId xmlns:p14="http://schemas.microsoft.com/office/powerpoint/2010/main" val="29349376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A14AD9A-C0BF-6A3A-F503-E31C0D525D2F}"/>
              </a:ext>
            </a:extLst>
          </p:cNvPr>
          <p:cNvSpPr txBox="1"/>
          <p:nvPr/>
        </p:nvSpPr>
        <p:spPr>
          <a:xfrm>
            <a:off x="0" y="4242495"/>
            <a:ext cx="9144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Hoy hemos aprendido que la adoración no es un simple acto religioso ni una costumbre repetida cada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semana. La adoración es el centro de nuestra vida como hijos de Dios. Así como Israel adoraba después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de la creación, del diluvio, del éxodo y del regreso del exilio, también nosotros somos llamados a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responder a cada acto de gracia en nuestra vida con alabanza y gratitud.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D6FEE9D-92A3-A5C6-A901-20E34B29C461}"/>
              </a:ext>
            </a:extLst>
          </p:cNvPr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CONCLUSIÓN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FDCB424-4F71-97C6-FBE7-5CCDA6217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3219"/>
            <a:ext cx="9144000" cy="37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7418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90EF770-4CF6-5C40-BC0B-64A3EA9A634E}"/>
              </a:ext>
            </a:extLst>
          </p:cNvPr>
          <p:cNvSpPr txBox="1"/>
          <p:nvPr/>
        </p:nvSpPr>
        <p:spPr>
          <a:xfrm>
            <a:off x="0" y="4812328"/>
            <a:ext cx="9144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La verdadera adoración involucra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todo nuestro ser: el cuerpo, con gestos y acciones de entrega; los sentidos, que se abren a la belleza de lo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sagrado; el alma, que expresa emociones profundas;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la mente, que entiende y guarda la Palabra; y la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comunidad, que une corazones en un mismo espíritu.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29D41A9-DD32-1E63-7E37-937DAF0A6C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0" cy="482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9616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C31F36A-29B2-A903-DA1C-8F1AA2631A59}"/>
              </a:ext>
            </a:extLst>
          </p:cNvPr>
          <p:cNvSpPr txBox="1"/>
          <p:nvPr/>
        </p:nvSpPr>
        <p:spPr>
          <a:xfrm>
            <a:off x="0" y="5080338"/>
            <a:ext cx="9144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Cuando llegue el momento de salir de este lugar, no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dejemos la adoración aquí, sino que la llevemos a nuestra vida diaria: en el trabajo, en el hogar, en las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pruebas y en las victorias, viviendo cada día como un acto continuo de adoración a Dios.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EAEA185-3A8D-6F9A-4605-55F86B75D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0" cy="508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4332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0D965A8-2179-9341-E7DD-2473C867BEC8}"/>
              </a:ext>
            </a:extLst>
          </p:cNvPr>
          <p:cNvSpPr txBox="1"/>
          <p:nvPr/>
        </p:nvSpPr>
        <p:spPr>
          <a:xfrm>
            <a:off x="0" y="4506406"/>
            <a:ext cx="9144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Señor, gracias porque nos has dado la oportunidad de adorarte juntos en esta Escuela Sabática.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Te alabamos por ser nuestro Creador y nuestro Redentor. Que lo aprendido hoy se traduzca en una vida diaria de confianza, obediencia y gratitud.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En el nombre de Jesús, amén.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B9D38B-70B0-E2B2-3853-E74A29012B9A}"/>
              </a:ext>
            </a:extLst>
          </p:cNvPr>
          <p:cNvSpPr txBox="1"/>
          <p:nvPr/>
        </p:nvSpPr>
        <p:spPr>
          <a:xfrm>
            <a:off x="0" y="32772"/>
            <a:ext cx="914400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ORACIÓN FINAL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A526ACC-A8BC-E35E-65C2-30D4E090B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9144000" cy="389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7224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AAB1B25-299E-F5BC-69FE-CD3886334D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7977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9BF45DC-2AC0-15EA-B44A-80F8BAFDCE6E}"/>
              </a:ext>
            </a:extLst>
          </p:cNvPr>
          <p:cNvSpPr txBox="1"/>
          <p:nvPr/>
        </p:nvSpPr>
        <p:spPr>
          <a:xfrm>
            <a:off x="8011886" y="6052457"/>
            <a:ext cx="1132114" cy="82731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091531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271</TotalTime>
  <Words>1209</Words>
  <Application>Microsoft Office PowerPoint</Application>
  <PresentationFormat>Presentación en pantalla (4:3)</PresentationFormat>
  <Paragraphs>124</Paragraphs>
  <Slides>28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3" baseType="lpstr">
      <vt:lpstr>Arial</vt:lpstr>
      <vt:lpstr>Arial Black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Admin</cp:lastModifiedBy>
  <cp:revision>18</cp:revision>
  <dcterms:created xsi:type="dcterms:W3CDTF">2026-10-21T18:15:52Z</dcterms:created>
  <dcterms:modified xsi:type="dcterms:W3CDTF">2026-10-22T00:27:21Z</dcterms:modified>
</cp:coreProperties>
</file>