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70" r:id="rId4"/>
    <p:sldId id="268" r:id="rId5"/>
    <p:sldId id="259" r:id="rId6"/>
    <p:sldId id="257" r:id="rId7"/>
    <p:sldId id="258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9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86" r:id="rId41"/>
    <p:sldId id="287" r:id="rId42"/>
    <p:sldId id="296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593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699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813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674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805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963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262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606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376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048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390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9B338-FD05-4B36-90B5-6F4AFA0EC19A}" type="datetimeFigureOut">
              <a:rPr lang="es-MX" smtClean="0"/>
              <a:t>29/04/2026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2C080-E127-4A3B-B149-B946FC9FC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148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128ACBE-1FDC-F229-18FD-88AA91AF5AF6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“HISTORIAS QUE CANTAMOS”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627D12-452E-7F73-F431-427DE7B14529}"/>
              </a:ext>
            </a:extLst>
          </p:cNvPr>
          <p:cNvSpPr txBox="1"/>
          <p:nvPr/>
        </p:nvSpPr>
        <p:spPr>
          <a:xfrm>
            <a:off x="0" y="523220"/>
            <a:ext cx="91440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IGLESIA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3D39658-841E-7FD3-FC48-3E171018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5655658"/>
            <a:ext cx="1038083" cy="92735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6F6A1A8-5FDB-8293-2C4F-579B41C62559}"/>
              </a:ext>
            </a:extLst>
          </p:cNvPr>
          <p:cNvSpPr txBox="1"/>
          <p:nvPr/>
        </p:nvSpPr>
        <p:spPr>
          <a:xfrm>
            <a:off x="1814513" y="5688449"/>
            <a:ext cx="732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7F3517-E1CB-43C6-71D9-2EE3EBA54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553"/>
            <a:ext cx="9144000" cy="46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09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CF4F9-D2DC-28D7-CE1D-6DC8A9B6DAB7}"/>
              </a:ext>
            </a:extLst>
          </p:cNvPr>
          <p:cNvSpPr txBox="1"/>
          <p:nvPr/>
        </p:nvSpPr>
        <p:spPr>
          <a:xfrm>
            <a:off x="0" y="5060901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entonarlos, hagamos nuestras sus palabras y recordemos que no son simplemente melodías en un libro,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sino instrumentos que el Señor nos regala para animarnos en medio de las pruebas, guiarnos en nuestra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 espiritual y fortalecer nuestra confianza en Él.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D95594-785D-65CB-3E9D-60EDE27E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8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77ED05-4B79-AAEB-9154-41E25C09F5EB}"/>
              </a:ext>
            </a:extLst>
          </p:cNvPr>
          <p:cNvSpPr txBox="1"/>
          <p:nvPr/>
        </p:nvSpPr>
        <p:spPr>
          <a:xfrm>
            <a:off x="0" y="4249729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bien conocidos escritores de himnos, Bill y Gloria Gaither estaban en casa para las fiestas de semana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santa, asistiendo a su iglesia local en Anderson, Indiana. 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Mientras estaban en una reunión, el sábado de tarde, escucharon sobre un joven en la comunidad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sufrió quemaduras graves después que una explosión demoliera la cochera donde trabajaba. Los doctores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esperaban que sobreviviera la noche.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395929-4BBF-823B-7C2A-84CF56A8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49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CC4F4C0-DA00-EA4E-B2B7-061005E410CD}"/>
              </a:ext>
            </a:extLst>
          </p:cNvPr>
          <p:cNvSpPr txBox="1"/>
          <p:nvPr/>
        </p:nvSpPr>
        <p:spPr>
          <a:xfrm>
            <a:off x="0" y="447823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En un momento de la reunión, se propuso una cadena de oración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muchos miembros de la iglesia oraron toda la noche por el jovencito.  Cuando los miembros se reunieron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para celebrar el domingo de resurrección al día siguiente, recibieron noticias de que el joven por el que se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estaba orando, se estaba recuperando. El pastor anunció que acababa de hablar con el doctor que le atendía,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quien le dijo que el muchacho tenía muy buenas oportunidades de vivir.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D752AD-F5BC-0129-7063-6DB037206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4339"/>
            <a:ext cx="9144000" cy="53625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4FD4D2-94F2-0566-7D03-78A6653CBBCE}"/>
              </a:ext>
            </a:extLst>
          </p:cNvPr>
          <p:cNvSpPr txBox="1"/>
          <p:nvPr/>
        </p:nvSpPr>
        <p:spPr>
          <a:xfrm>
            <a:off x="0" y="257174"/>
            <a:ext cx="3371850" cy="61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795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3BA818-34C9-4D0B-433F-5CC897378CF1}"/>
              </a:ext>
            </a:extLst>
          </p:cNvPr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iglesia entera se regocijó por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respuesta a su oración. Mientras Bill y Gloria Gaither regresaban a casa después del servicio religioso,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hablaban de lo maravilloso que es ser parte de una familia de creyentes que son capaces de orar unos por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otros a su Padre celestial. En poco tiempo, nació un nuevo canto: “La Familia de Dios.”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¡Tú eres parte de esta Familia!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D3E2F5-EE89-855B-C0D4-CCD0DC409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4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1CA313-360D-6440-EBFC-A12A2FF32BE7}"/>
              </a:ext>
            </a:extLst>
          </p:cNvPr>
          <p:cNvSpPr txBox="1"/>
          <p:nvPr/>
        </p:nvSpPr>
        <p:spPr>
          <a:xfrm>
            <a:off x="0" y="470382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#531 "LA FAMILIA DE DIOS"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212F7C-7501-9149-D908-68FB2D49EE1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E0DE68-F8A2-88B9-9C1F-0A6D0C204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9208"/>
            <a:ext cx="9178189" cy="59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7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91EC684-15D3-806F-60B9-02A5581A4AAB}"/>
              </a:ext>
            </a:extLst>
          </p:cNvPr>
          <p:cNvSpPr txBox="1"/>
          <p:nvPr/>
        </p:nvSpPr>
        <p:spPr>
          <a:xfrm>
            <a:off x="0" y="530596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entonar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himnos y elevar alabanzas con un corazón agradecido, no solo damos gloria a Dios, sino que también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recibimos ánimo y fortaleza para nuestra vida cristiana.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84A981-B0C0-CD1D-F1B4-9DECB4A9E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97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173C88-4AC8-0367-58B7-884FD6C0C681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57D45A-BCD9-4942-2CAE-2F7CA3DC1805}"/>
              </a:ext>
            </a:extLst>
          </p:cNvPr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EVANGELISMO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B4DD94-F038-8355-F584-AA462DBD94CA}"/>
              </a:ext>
            </a:extLst>
          </p:cNvPr>
          <p:cNvSpPr txBox="1"/>
          <p:nvPr/>
        </p:nvSpPr>
        <p:spPr>
          <a:xfrm>
            <a:off x="-1" y="6027004"/>
            <a:ext cx="91439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ESCUELA SABÁTICA: UN INSTRUMENTO PARA EL DISCIPULADO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8AB3AD-787F-CC38-8BE6-00FB653B6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5"/>
            <a:ext cx="9143999" cy="49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37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49B1F3-1ACA-1C0B-5768-EFE3F507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178EB8A-4994-6B94-6C15-2A5F3B19D302}"/>
              </a:ext>
            </a:extLst>
          </p:cNvPr>
          <p:cNvSpPr txBox="1"/>
          <p:nvPr/>
        </p:nvSpPr>
        <p:spPr>
          <a:xfrm>
            <a:off x="121444" y="484168"/>
            <a:ext cx="57792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A los 23 años, George Beverly </a:t>
            </a:r>
            <a:r>
              <a:rPr lang="es-MX" sz="2000" b="1" dirty="0" err="1">
                <a:latin typeface="Arial Black" panose="020B0A04020102020204" pitchFamily="34" charset="0"/>
              </a:rPr>
              <a:t>Shea</a:t>
            </a:r>
            <a:r>
              <a:rPr lang="es-MX" sz="2000" b="1" dirty="0">
                <a:latin typeface="Arial Black" panose="020B0A04020102020204" pitchFamily="34" charset="0"/>
              </a:rPr>
              <a:t> (1909-2013) enfrentaba una decisión difícil: aceptar una oferta para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cantar en el ámbito secular en Nueva York, con un excelente salario y reconocimiento, o seguir sirviendo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en la iglesia y en programas de radio cristianos.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Una mañana, mientras se sentaba al piano de su familia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para preparar un canto especial para el servicio de adoración, encontró sobre el atril un poema escrito por </a:t>
            </a:r>
            <a:r>
              <a:rPr lang="es-MX" sz="2000" b="1" dirty="0" err="1">
                <a:latin typeface="Arial Black" panose="020B0A04020102020204" pitchFamily="34" charset="0"/>
              </a:rPr>
              <a:t>Rhea</a:t>
            </a:r>
            <a:r>
              <a:rPr lang="es-MX" sz="2000" b="1" dirty="0">
                <a:latin typeface="Arial Black" panose="020B0A04020102020204" pitchFamily="34" charset="0"/>
              </a:rPr>
              <a:t> F. Miller.</a:t>
            </a:r>
          </a:p>
        </p:txBody>
      </p:sp>
    </p:spTree>
    <p:extLst>
      <p:ext uri="{BB962C8B-B14F-4D97-AF65-F5344CB8AC3E}">
        <p14:creationId xmlns:p14="http://schemas.microsoft.com/office/powerpoint/2010/main" val="915206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667AC6-97BF-7B0F-74F6-42EE7E766228}"/>
              </a:ext>
            </a:extLst>
          </p:cNvPr>
          <p:cNvSpPr txBox="1"/>
          <p:nvPr/>
        </p:nvSpPr>
        <p:spPr>
          <a:xfrm>
            <a:off x="0" y="484756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Inspirado, comenzó a ponerle música y lo estrenó ese mismo día en el servicio dirigido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su padre. Más que un canto, esas palabras marcaron el rumbo de su vida, pues eligió dedicar su voz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talento a Cristo. De esa experiencia nació el himno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“Prefiero a mi Cristo” (#269).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E8559B1-A75A-7207-5ABF-7E5FFCFA9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9258300" cy="48475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5D51AE8-654B-6D73-EA1B-498C6D0F50D3}"/>
              </a:ext>
            </a:extLst>
          </p:cNvPr>
          <p:cNvSpPr txBox="1"/>
          <p:nvPr/>
        </p:nvSpPr>
        <p:spPr>
          <a:xfrm>
            <a:off x="7472363" y="71439"/>
            <a:ext cx="1614487" cy="12287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6853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E2AC4FF-13DE-8454-D633-CFA588F9971A}"/>
              </a:ext>
            </a:extLst>
          </p:cNvPr>
          <p:cNvSpPr txBox="1"/>
          <p:nvPr/>
        </p:nvSpPr>
        <p:spPr>
          <a:xfrm>
            <a:off x="0" y="612844"/>
            <a:ext cx="384646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era adolescente, Louisa </a:t>
            </a:r>
            <a:r>
              <a:rPr lang="es-MX" sz="2000" b="1" dirty="0" err="1">
                <a:latin typeface="Arial Black" panose="020B0A04020102020204" pitchFamily="34" charset="0"/>
              </a:rPr>
              <a:t>Stead</a:t>
            </a:r>
            <a:r>
              <a:rPr lang="es-MX" sz="2000" b="1" dirty="0">
                <a:latin typeface="Arial Black" panose="020B0A04020102020204" pitchFamily="34" charset="0"/>
              </a:rPr>
              <a:t> sintió el llamado de Dios para ser misionera. A los 21 años se mudó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Estados Unidos y vivió un tiempo en Cincinnati, Ohio.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Durante un campestre en Urbana, Ohio, sintió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más fuerza ese llamado, aunque no pudo ir a China,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anhelaba, debido a su frágil salud.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1875 se casó con el Sr. </a:t>
            </a:r>
            <a:r>
              <a:rPr lang="es-MX" sz="2000" b="1" dirty="0" err="1">
                <a:latin typeface="Arial Black" panose="020B0A04020102020204" pitchFamily="34" charset="0"/>
              </a:rPr>
              <a:t>Stead</a:t>
            </a:r>
            <a:r>
              <a:rPr lang="es-MX" sz="2000" b="1" dirty="0">
                <a:latin typeface="Arial Black" panose="020B0A04020102020204" pitchFamily="34" charset="0"/>
              </a:rPr>
              <a:t> y juntos tuvieron una hija.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C233CD-AB68-B6CA-D3D6-1E9857E0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463" y="0"/>
            <a:ext cx="529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8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F9F23B-BE28-E912-191E-1C21FC63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45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3ABFB83-99F0-2F2D-479B-85FA12687192}"/>
              </a:ext>
            </a:extLst>
          </p:cNvPr>
          <p:cNvSpPr txBox="1"/>
          <p:nvPr/>
        </p:nvSpPr>
        <p:spPr>
          <a:xfrm>
            <a:off x="0" y="4876144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Años después, la familia disfrutaba un día en la playa de Long Island, Nueva York, cuando escucharon los gritos desesperados de un niño que se estaba ahogando. El Sr. </a:t>
            </a:r>
            <a:r>
              <a:rPr lang="es-MX" sz="2000" b="1" dirty="0" err="1">
                <a:latin typeface="Arial Black" panose="020B0A04020102020204" pitchFamily="34" charset="0"/>
              </a:rPr>
              <a:t>Stead</a:t>
            </a:r>
            <a:r>
              <a:rPr lang="es-MX" sz="2000" b="1" dirty="0">
                <a:latin typeface="Arial Black" panose="020B0A04020102020204" pitchFamily="34" charset="0"/>
              </a:rPr>
              <a:t> corrió a rescatarlo, pero en el intento, el niño lo arrastró bajo el agua y ambos se ahogaron, mientras Louisa y su pequeña hija miraban impotentes desde la orilla.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62A566-48AA-D78F-DAD9-713650C5C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7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4B71D-DE3B-8966-CFE1-95EE9D65FCA9}"/>
              </a:ext>
            </a:extLst>
          </p:cNvPr>
          <p:cNvSpPr txBox="1"/>
          <p:nvPr/>
        </p:nvSpPr>
        <p:spPr>
          <a:xfrm>
            <a:off x="0" y="4388228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Tras esta tragedia, Louisa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su hija vivieron en gran pobreza, sin otro sostén que la confianza en el Señor. En medio de esa necesidad,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un día descubrió en la entrada de su casa una provisión inesperada: alguien había dejado dinero y alimento.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Ese mismo día, inspirada por la fidelidad de Dios, escribió la letra del himno “Oh, cuán dulce es fiar en Cristo.”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Cantemos juntos este himno (#395).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547275-14FD-F3DD-F69F-B7BF4B89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3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29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A18D1B-032A-B8F1-FC3E-2E7F23ADC530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89512C-BF72-09CC-A62E-9256EE63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2841" cy="62732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37B7C3-1091-BFE4-492F-E95A9AD0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4"/>
            <a:ext cx="2266950" cy="20193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E03343-C680-0843-7364-1B8AB7E42FB9}"/>
              </a:ext>
            </a:extLst>
          </p:cNvPr>
          <p:cNvSpPr txBox="1"/>
          <p:nvPr/>
        </p:nvSpPr>
        <p:spPr>
          <a:xfrm>
            <a:off x="4957762" y="2828927"/>
            <a:ext cx="402907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REPÚBLICA DEMOCRÁTICA DEL CONGO</a:t>
            </a:r>
          </a:p>
        </p:txBody>
      </p:sp>
    </p:spTree>
    <p:extLst>
      <p:ext uri="{BB962C8B-B14F-4D97-AF65-F5344CB8AC3E}">
        <p14:creationId xmlns:p14="http://schemas.microsoft.com/office/powerpoint/2010/main" val="2219367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E3D0AE5-6374-9F05-4879-9E802FC2FF36}"/>
              </a:ext>
            </a:extLst>
          </p:cNvPr>
          <p:cNvSpPr txBox="1"/>
          <p:nvPr/>
        </p:nvSpPr>
        <p:spPr>
          <a:xfrm>
            <a:off x="0" y="380761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 err="1">
                <a:latin typeface="Arial Black" panose="020B0A04020102020204" pitchFamily="34" charset="0"/>
              </a:rPr>
              <a:t>Andraé</a:t>
            </a:r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b="1" dirty="0" err="1">
                <a:latin typeface="Arial Black" panose="020B0A04020102020204" pitchFamily="34" charset="0"/>
              </a:rPr>
              <a:t>Crouch</a:t>
            </a:r>
            <a:r>
              <a:rPr lang="es-MX" b="1" dirty="0">
                <a:latin typeface="Arial Black" panose="020B0A04020102020204" pitchFamily="34" charset="0"/>
              </a:rPr>
              <a:t> había alcanzado prácticamente todo lo que un cristiano exitoso podía soñar. Pastoreaba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una iglesia, trabajaba con adictos y prostitutas, y era ampliamente reconocido como músico tanto dentro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como fuera de la iglesia. Además de producir música cristiana, colaboró en la producción musical de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películas como El Rey León y El Color Púrpura. Sin embargo, más que sus logros artísticos, </a:t>
            </a:r>
            <a:r>
              <a:rPr lang="es-MX" b="1" dirty="0" err="1">
                <a:latin typeface="Arial Black" panose="020B0A04020102020204" pitchFamily="34" charset="0"/>
              </a:rPr>
              <a:t>Crouch</a:t>
            </a:r>
            <a:r>
              <a:rPr lang="es-MX" b="1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disfrutaba profundamente ayudar a personas con problemas.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Larry era uno de esos casos.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B9B89E-2A34-BFF3-A513-C63DE7C5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2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5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73E68BF-005E-D3F9-B0B5-257BBB9E3AC4}"/>
              </a:ext>
            </a:extLst>
          </p:cNvPr>
          <p:cNvSpPr txBox="1"/>
          <p:nvPr/>
        </p:nvSpPr>
        <p:spPr>
          <a:xfrm>
            <a:off x="0" y="3891379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 simple vista,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nadie habría pensado que algún día respondería al llamado del Evangelio, pero un día, después de un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servicio de adoración, </a:t>
            </a:r>
            <a:r>
              <a:rPr lang="es-MX" b="1" dirty="0" err="1">
                <a:latin typeface="Arial Black" panose="020B0A04020102020204" pitchFamily="34" charset="0"/>
              </a:rPr>
              <a:t>Crouch</a:t>
            </a:r>
            <a:r>
              <a:rPr lang="es-MX" b="1" dirty="0">
                <a:latin typeface="Arial Black" panose="020B0A04020102020204" pitchFamily="34" charset="0"/>
              </a:rPr>
              <a:t> tuvo el privilegio de verlo rendirse entre lágrimas a los pies de Cristo.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Tiempo después, Larry llamó por teléfono a </a:t>
            </a:r>
            <a:r>
              <a:rPr lang="es-MX" b="1" dirty="0" err="1">
                <a:latin typeface="Arial Black" panose="020B0A04020102020204" pitchFamily="34" charset="0"/>
              </a:rPr>
              <a:t>Crouch</a:t>
            </a:r>
            <a:r>
              <a:rPr lang="es-MX" b="1" dirty="0">
                <a:latin typeface="Arial Black" panose="020B0A04020102020204" pitchFamily="34" charset="0"/>
              </a:rPr>
              <a:t> para pedirle que leyera el capítulo 15 de Lucas, donde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aparecen las parábolas de la oveja perdida y el hijo pródigo.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Estaba convencido de que allí encontraría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inspiración para escribir el mejor himno de su carrera.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8936BA-812A-7265-14CD-82FC6173F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91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C11761-4CDB-FB5F-AD94-1F6D0BD37589}"/>
              </a:ext>
            </a:extLst>
          </p:cNvPr>
          <p:cNvSpPr txBox="1"/>
          <p:nvPr/>
        </p:nvSpPr>
        <p:spPr>
          <a:xfrm>
            <a:off x="0" y="4196953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Crouch</a:t>
            </a:r>
            <a:r>
              <a:rPr lang="es-MX" sz="2000" b="1" dirty="0">
                <a:latin typeface="Arial Black" panose="020B0A04020102020204" pitchFamily="34" charset="0"/>
              </a:rPr>
              <a:t> conocía bien el pasaje, pero no lo veía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material para un canto memorable. Terminó la llamada y volvió a sus ocupaciones. Al día siguiente,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mientras pensaba en la vida de Larry y recordaba las historias de Lucas 15, la inspiración llegó con fuerza. 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Crouch</a:t>
            </a:r>
            <a:r>
              <a:rPr lang="es-MX" sz="2000" b="1" dirty="0">
                <a:latin typeface="Arial Black" panose="020B0A04020102020204" pitchFamily="34" charset="0"/>
              </a:rPr>
              <a:t> imaginó: ¿qué diría la oveja perdida si pudiera hablar? ¿Qué expresaría el hijo pródigo en forma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canto? ¿A quién agradecería Larry su vida transformada?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D84CEB-D0A2-74E5-AB6A-76380E6A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6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D33D93-18D2-2DF1-AD69-9FED0F62F2EF}"/>
              </a:ext>
            </a:extLst>
          </p:cNvPr>
          <p:cNvSpPr txBox="1"/>
          <p:nvPr/>
        </p:nvSpPr>
        <p:spPr>
          <a:xfrm>
            <a:off x="0" y="455407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surgió una pregunta que se volvió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canción: “¿Cómo agradecer lo que hiciste a mi favor?”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con ella, la respuesta final que se convirtió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uno de sus himnos más conocidos: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 Dios sea la gloria, tanto hizo por mí.”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Entonemos juntos el himno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“¿Cómo Agradecer” (#372)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B56C0D-B56E-984D-0D6E-6ACD91FCF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540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6F352B-FE94-27A9-34A1-2F278EE7621A}"/>
              </a:ext>
            </a:extLst>
          </p:cNvPr>
          <p:cNvSpPr txBox="1"/>
          <p:nvPr/>
        </p:nvSpPr>
        <p:spPr>
          <a:xfrm>
            <a:off x="7915275" y="57152"/>
            <a:ext cx="1228725" cy="9286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5248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3271AB8-A9B0-2778-FD61-CD84D774C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FF8552D-D1DE-6735-4754-233C42945B0E}"/>
              </a:ext>
            </a:extLst>
          </p:cNvPr>
          <p:cNvSpPr txBox="1"/>
          <p:nvPr/>
        </p:nvSpPr>
        <p:spPr>
          <a:xfrm>
            <a:off x="4288588" y="1428750"/>
            <a:ext cx="4168577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SECRETARIAL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680544-4AEC-A083-8FF0-A0A13C37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6" y="4714875"/>
            <a:ext cx="907015" cy="8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08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E265AB8-F68C-9CB5-2A0E-F54E1785922D}"/>
              </a:ext>
            </a:extLst>
          </p:cNvPr>
          <p:cNvSpPr txBox="1"/>
          <p:nvPr/>
        </p:nvSpPr>
        <p:spPr>
          <a:xfrm>
            <a:off x="0" y="3429000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George Matheson nació con problemas de visión que se fueron agravando hasta quedar casi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completamente ciego. Sin embargo, era un hombre de gran talento académico. Sus hermanas aprendieron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latín, griego y hebreo para ayudarlo en sus estudios, y gracias a ese apoyo pudo graduarse de la </a:t>
            </a:r>
          </a:p>
          <a:p>
            <a:pPr algn="ctr"/>
            <a:r>
              <a:rPr lang="es-MX" b="1" u="sng" dirty="0">
                <a:latin typeface="Arial Black" panose="020B0A04020102020204" pitchFamily="34" charset="0"/>
              </a:rPr>
              <a:t>Universidad de Edimburgo </a:t>
            </a:r>
            <a:r>
              <a:rPr lang="es-MX" b="1" dirty="0">
                <a:latin typeface="Arial Black" panose="020B0A04020102020204" pitchFamily="34" charset="0"/>
              </a:rPr>
              <a:t>en 1862. Más tarde se convirtió en ministro de la Iglesia de Escocia. Pastoreó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durante 18 años en la localidad de </a:t>
            </a:r>
            <a:r>
              <a:rPr lang="es-MX" b="1" dirty="0" err="1">
                <a:latin typeface="Arial Black" panose="020B0A04020102020204" pitchFamily="34" charset="0"/>
              </a:rPr>
              <a:t>Innelan</a:t>
            </a:r>
            <a:r>
              <a:rPr lang="es-MX" b="1" dirty="0">
                <a:latin typeface="Arial Black" panose="020B0A04020102020204" pitchFamily="34" charset="0"/>
              </a:rPr>
              <a:t>, y debido a su capacidad de memorizar sermones completos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pasajes enteros de la Biblia, muchos de sus oyentes ni siquiera notaban que era ciego.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A5B69C-E178-B11A-2644-533D8A2FF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66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2CDDE0-9DBE-ECF9-CEDF-8B2CC0CF413D}"/>
              </a:ext>
            </a:extLst>
          </p:cNvPr>
          <p:cNvSpPr txBox="1"/>
          <p:nvPr/>
        </p:nvSpPr>
        <p:spPr>
          <a:xfrm>
            <a:off x="0" y="3604375"/>
            <a:ext cx="9144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En 1886 fue llamado a pastorear la iglesia de St. </a:t>
            </a:r>
            <a:r>
              <a:rPr lang="es-MX" b="1" dirty="0" err="1">
                <a:latin typeface="Arial Black" panose="020B0A04020102020204" pitchFamily="34" charset="0"/>
              </a:rPr>
              <a:t>Bernard’s</a:t>
            </a:r>
            <a:r>
              <a:rPr lang="es-MX" b="1" dirty="0">
                <a:latin typeface="Arial Black" panose="020B0A04020102020204" pitchFamily="34" charset="0"/>
              </a:rPr>
              <a:t> en Edimburgo, donde sirvió por 13 años, y dedicó los últimos años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su vida a escribir. El 6 de junio de 1882, en el día de la boda de su hermana, Matheson escribió: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“En ese momento me encontraba solo… Algo me ocurrió, solo yo lo supe, y me causó un profundo dolor en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el alma. El himno fue el fruto de ese sufrimiento.”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¿Cuál era el sufrimiento que lo inspiró? No lo sabemos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con certeza. Algunos piensan que recordaba su compromiso matrimonial, roto cuando su prometida supo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quedaría completamente ciego a los 18 años.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A67429C-B427-78BB-8B60-40A8A904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36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14629E-7063-FE49-6458-4A545E040381}"/>
              </a:ext>
            </a:extLst>
          </p:cNvPr>
          <p:cNvSpPr txBox="1"/>
          <p:nvPr/>
        </p:nvSpPr>
        <p:spPr>
          <a:xfrm>
            <a:off x="0" y="509938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 nuestro, gracias por el privilegio de alabarte y de entonar cantos que nos sostienen en medio de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pruebas. Hoy rendimos nuestras vidas en cada himno que cantamos. Recíbenos, Señor, como ofrenda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agradable a tu nombre. Amén.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B56FB-F246-EA6A-E956-3AD9B14FC768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18059B-50A7-F0AD-A491-6C713F6AB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6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6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035665-A953-B5EA-B637-6CFF1D0F159A}"/>
              </a:ext>
            </a:extLst>
          </p:cNvPr>
          <p:cNvSpPr txBox="1"/>
          <p:nvPr/>
        </p:nvSpPr>
        <p:spPr>
          <a:xfrm>
            <a:off x="114301" y="0"/>
            <a:ext cx="391477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Otros creen que sufría al sentir la pérdida de la cercanía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su hermana, quien durante años lo había ayudado en la preparación de sus sermones.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cierto es que,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medio de ese dolor,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sus pensamientos se dirigieron al amor de Dios y a la cruz de Cristo.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Allí, en lugar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oscuridad, encontró una luz resplandeciente, y de esa experiencia nació un himno que hasta hoy sigue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consolando y animando a la iglesia.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Cantemos “Amor que No me Dejarás” (#113).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2E9DFF-896B-F2E8-0ACA-FB8A8B492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088" y="0"/>
            <a:ext cx="5014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1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4C709C5-39A5-9B53-96F4-4C2AC4A8763A}"/>
              </a:ext>
            </a:extLst>
          </p:cNvPr>
          <p:cNvSpPr txBox="1"/>
          <p:nvPr/>
        </p:nvSpPr>
        <p:spPr>
          <a:xfrm>
            <a:off x="0" y="2887682"/>
            <a:ext cx="9144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 err="1">
                <a:latin typeface="Arial Black" panose="020B0A04020102020204" pitchFamily="34" charset="0"/>
              </a:rPr>
              <a:t>Maltbie</a:t>
            </a:r>
            <a:r>
              <a:rPr lang="es-MX" b="1" dirty="0">
                <a:latin typeface="Arial Black" panose="020B0A04020102020204" pitchFamily="34" charset="0"/>
              </a:rPr>
              <a:t> D. Babcock (1858-1901) fue un joven extraordinariamente talentoso, proveniente de una familia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acomodada que lo preparó para tener éxito en cualquier profesión.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Sin embargo, él respondió fielmente al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llamado de Dios para servir como ministro del Evangelio.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Realizó sus estudios superiores en el Seminario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Teológico de Auburn, en Nueva York, donde destacó no solo en lo académico, sino también en otras áreas: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era buen beisbolista, nadador, músico y además escribía poesía.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Al graduarse, aceptó el llamado para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pastorear la Primera Iglesia Presbiteriana en Lockport, Nueva York, muy cerca de las Cataratas del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Niágara y del Lago Ontario. En ese lugar de belleza natural, </a:t>
            </a:r>
            <a:r>
              <a:rPr lang="es-MX" b="1" dirty="0" err="1">
                <a:latin typeface="Arial Black" panose="020B0A04020102020204" pitchFamily="34" charset="0"/>
              </a:rPr>
              <a:t>Maltbie</a:t>
            </a:r>
            <a:r>
              <a:rPr lang="es-MX" b="1" dirty="0">
                <a:latin typeface="Arial Black" panose="020B0A04020102020204" pitchFamily="34" charset="0"/>
              </a:rPr>
              <a:t> disfrutaba correr a diario.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3AA052-13D1-F11B-9B7E-1EBBCFFB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81" y="0"/>
            <a:ext cx="3043237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78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985EAB-3072-873D-1868-4A6818DB6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E34C11-935F-73E9-4B11-0C7C7AAF35E9}"/>
              </a:ext>
            </a:extLst>
          </p:cNvPr>
          <p:cNvSpPr txBox="1"/>
          <p:nvPr/>
        </p:nvSpPr>
        <p:spPr>
          <a:xfrm>
            <a:off x="2235994" y="0"/>
            <a:ext cx="5650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MALTBIE D. BABCOCK</a:t>
            </a:r>
          </a:p>
        </p:txBody>
      </p:sp>
    </p:spTree>
    <p:extLst>
      <p:ext uri="{BB962C8B-B14F-4D97-AF65-F5344CB8AC3E}">
        <p14:creationId xmlns:p14="http://schemas.microsoft.com/office/powerpoint/2010/main" val="1843618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C51A17-39D2-1226-791B-64F876DADA5C}"/>
              </a:ext>
            </a:extLst>
          </p:cNvPr>
          <p:cNvSpPr txBox="1"/>
          <p:nvPr/>
        </p:nvSpPr>
        <p:spPr>
          <a:xfrm>
            <a:off x="0" y="3322973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Durante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sus recorridos descubrió una barranca donde habitaban unas cuarenta especies de aves. Cada vez que salía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ejercitarse, solía decir a su secretaria: “Voy a salir a ver el mundo de mi Dios.” Con el tiempo, Babcock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aceptó llamados a servir en otros lugares, aunque ya sin la misma hermosura natural de Lockport.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particular, mientras pastoreaba la Iglesia Presbiteriana de </a:t>
            </a:r>
            <a:r>
              <a:rPr lang="es-MX" sz="2000" b="1" dirty="0" err="1">
                <a:latin typeface="Arial Black" panose="020B0A04020102020204" pitchFamily="34" charset="0"/>
              </a:rPr>
              <a:t>Brick</a:t>
            </a:r>
            <a:r>
              <a:rPr lang="es-MX" sz="2000" b="1" dirty="0">
                <a:latin typeface="Arial Black" panose="020B0A04020102020204" pitchFamily="34" charset="0"/>
              </a:rPr>
              <a:t>, en la ciudad de Nueva York, algunos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notaron que ya no se le veía tan feliz, aunque él seguía determinado a mantener una actitud positiva.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D14B0D-0B8B-2EB2-19F6-28A8FBF2F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33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02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3B1EA02-BFCC-851D-F438-AFA26163E86A}"/>
              </a:ext>
            </a:extLst>
          </p:cNvPr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Al año y medio de estar en esta iglesia, la congregación le regaló un viaje a Tierra Santa. Aquel viaje,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debía ser de descanso y renovación, se realizó en barco, como era costumbre en la época. Sin embargo,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durante una escala en Nápoles, Italia, Babcock contrajo una infección y falleció a los 43 años. Después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muerte, su esposa recopiló muchos de sus escritos y los publicó bajo el título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“Pensamientos del Diario Vivir.”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E8CB01C-222F-7D2E-668E-50F9769D0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2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2EFDC4-E28E-6026-A5B0-1C5692D0DED8}"/>
              </a:ext>
            </a:extLst>
          </p:cNvPr>
          <p:cNvSpPr txBox="1"/>
          <p:nvPr/>
        </p:nvSpPr>
        <p:spPr>
          <a:xfrm>
            <a:off x="0" y="5070813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Entre esos textos se encontraban las palabras del himno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mundo es de mi Dios.” La melodía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lo acompaña, llamada “Terra Beata” (Hermoso Mundo),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una tonada tradicional inglesa.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Cantemos juntos “El Mundo es de mi Dios” (#65)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EA03DF-CD3B-25E7-0F76-D4643DCB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3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986480-D4FE-8081-5988-677886FD0586}"/>
              </a:ext>
            </a:extLst>
          </p:cNvPr>
          <p:cNvSpPr txBox="1"/>
          <p:nvPr/>
        </p:nvSpPr>
        <p:spPr>
          <a:xfrm>
            <a:off x="0" y="3645037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doctor Martin era ampliamente conocido en los EUA como hábil orador de conferencias bíblicas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evangelista. Su esposa había estudiado música y viajaba mucho junto a su esposo para ayudarlo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ministerio. Un domingo en la mañana, los Martin tenían el compromiso de llevar a cabo un culto en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 de una ciudad distante. Justo antes de salir, la señora Martin de repente se sintió muy mal, lo cual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hizo imposible que acompañara a su esposo al compromiso que tenía de ir a predicar.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FEAD012-4AD7-C228-59D1-86B68044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-292236"/>
            <a:ext cx="6886575" cy="393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93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829CF3-9907-5E22-632F-107D2B6478AC}"/>
              </a:ext>
            </a:extLst>
          </p:cNvPr>
          <p:cNvSpPr txBox="1"/>
          <p:nvPr/>
        </p:nvSpPr>
        <p:spPr>
          <a:xfrm>
            <a:off x="0" y="392986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Puesto que estaba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muy preocupado por la condición de su esposa, el doctor Martin decidió cancelar su compromiso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predicación, pues para ello iba a tener que ausentarse muchas horas. Entonces, su pequeño hijo habló: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“Papá ¿no crees que, si Dios quiere que prediques hoy,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Él cuidará a mamá mientras tú no estás?”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Percibiendo las palabras de su hijo como la guía de Dios,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pastor Martin siguió adelante con su compromiso.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DBF3734-EA77-ECF5-72A1-669E7F31D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31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5C5A7E1-265E-87AB-C34D-07002D2B9C88}"/>
              </a:ext>
            </a:extLst>
          </p:cNvPr>
          <p:cNvSpPr txBox="1"/>
          <p:nvPr/>
        </p:nvSpPr>
        <p:spPr>
          <a:xfrm>
            <a:off x="0" y="3429000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El culto fue extraordinariamente bendecido por Dios y muchas personas profesaron a Cristo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como Salvador personal como resultado de aquel sermón.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Cuando volvió a su casa aquella noche, el señor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Martin halló que su esposa había mejorado considerablemente,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mientras él estuvo ausente, ella, en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realidad, había estado muy ocupada escribiendo la letra de un nuevo himno, inspirado por el comentario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su hijo aquel día en la mañana. Esa misma noche, antes de retirarse, Stillman Martin compuso la música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para la letra que había escrito su esposa. Cantemos juntos este precioso himno “Nunca Desmayes” (#420).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A7480D-33E4-D1CF-89C9-AF4F0865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0"/>
            <a:ext cx="9144000" cy="34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86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C53C99-0E43-8E12-2985-3956572154AA}"/>
              </a:ext>
            </a:extLst>
          </p:cNvPr>
          <p:cNvSpPr txBox="1"/>
          <p:nvPr/>
        </p:nvSpPr>
        <p:spPr>
          <a:xfrm>
            <a:off x="0" y="4264010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hemos recordado que detrás de cada himno hay una historia de fe, de pruebas y de confianza en Dios. Al cantarlos, no solo repetimos melodías antiguas: hacemos nuestras las palabras que inspiraron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hombres y mujeres a permanecer firmes en Cristo.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al salir de este lugar sigamos llevando en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corazón el mensaje de cada canto y vivamos diariamente con gratitud y confianza en el Señor.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93D598-2805-ACE4-7AE5-E33DFED1E57A}"/>
              </a:ext>
            </a:extLst>
          </p:cNvPr>
          <p:cNvSpPr txBox="1"/>
          <p:nvPr/>
        </p:nvSpPr>
        <p:spPr>
          <a:xfrm>
            <a:off x="0" y="10868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86EFD5-63AB-4FFE-9D02-562E32A85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472533"/>
            <a:ext cx="6653213" cy="37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6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7F42DE-8E1C-957F-3D49-CE864133CAD6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LECTURA BÍBLICA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7EAEE2-0989-F31C-F7B8-0E1DF377B3EE}"/>
              </a:ext>
            </a:extLst>
          </p:cNvPr>
          <p:cNvSpPr txBox="1"/>
          <p:nvPr/>
        </p:nvSpPr>
        <p:spPr>
          <a:xfrm>
            <a:off x="0" y="4498152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endParaRPr lang="es-MX" sz="2000" b="1" dirty="0">
              <a:latin typeface="Arial Black" panose="020B0A04020102020204" pitchFamily="34" charset="0"/>
            </a:endParaRPr>
          </a:p>
          <a:p>
            <a:pPr lvl="1" algn="ctr"/>
            <a:r>
              <a:rPr lang="es-MX" sz="2000" b="1" dirty="0">
                <a:latin typeface="Arial Black" panose="020B0A04020102020204" pitchFamily="34" charset="0"/>
              </a:rPr>
              <a:t>Efesios 5:19-20 (NVI): Anímense unos a otros con salmos, himnos y canciones espirituales. Canten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alaben al Señor con el corazón, dando siempre gracias a Dios el Padre por todo, en el nombre de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Señor Jesucristo. En su Palabra, el Señor nos invita a animarnos mutuamente mediante el canto.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3F0E64-7F7E-F9F3-128B-53359F09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3"/>
            <a:ext cx="9144000" cy="42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1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CC455E6-A266-A399-0CF1-CB16A0246A6F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41F12F-6FA6-219B-EC85-5098CA11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31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CB1D279-1BFC-3B59-57A7-3FBF93542479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5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E3D797-6FA4-22CC-8331-54617084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5129213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3AF9822-5379-7E9E-07E9-60981ED8EA69}"/>
              </a:ext>
            </a:extLst>
          </p:cNvPr>
          <p:cNvSpPr txBox="1"/>
          <p:nvPr/>
        </p:nvSpPr>
        <p:spPr>
          <a:xfrm>
            <a:off x="5129212" y="646330"/>
            <a:ext cx="4014787" cy="3785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>
                <a:latin typeface="Arial Black" panose="020B0A04020102020204" pitchFamily="34" charset="0"/>
              </a:rPr>
              <a:t>CÓMO ESTUDIAR LA BIBLIA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8E8C5F-B349-D41C-CF0F-7B6624254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11" y="4431982"/>
            <a:ext cx="4008120" cy="242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97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1BBC984-36E2-07BA-744C-A0107D584F15}"/>
              </a:ext>
            </a:extLst>
          </p:cNvPr>
          <p:cNvSpPr txBox="1"/>
          <p:nvPr/>
        </p:nvSpPr>
        <p:spPr>
          <a:xfrm>
            <a:off x="0" y="720565"/>
            <a:ext cx="4399029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Señor y Padre nuestro, gracias por el privilegio de elevarte alabanzas y por edificarnos mutuamente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través de estos himnos. Hemos disfrutado de las historias y de los cantos que nos recuerdan tu fidelidad y tu amor.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Ayúdanos a no dejar pasar la oportunidad de seguir alabándote y animándonos unos a otros.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cada himno que entonemos sea una expresión sincera de entrega y gratitud a ti.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nombre de Jesús lo pedimos, amén.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766FF4E-DD0F-9F00-36AA-C0EE0CAB3A1D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121AB7-8B90-634E-922B-967402F0A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29" y="523219"/>
            <a:ext cx="4744971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4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B84528-9312-6814-D521-058FB14BE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8311508-3121-BAF3-5A64-5178A50A3454}"/>
              </a:ext>
            </a:extLst>
          </p:cNvPr>
          <p:cNvSpPr txBox="1"/>
          <p:nvPr/>
        </p:nvSpPr>
        <p:spPr>
          <a:xfrm>
            <a:off x="0" y="6343650"/>
            <a:ext cx="9144000" cy="5143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6869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F64039-7207-BD9D-47B3-BAF0D006063F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F251C5-8BBB-EDEB-B4E5-BFF91DE26E00}"/>
              </a:ext>
            </a:extLst>
          </p:cNvPr>
          <p:cNvSpPr txBox="1"/>
          <p:nvPr/>
        </p:nvSpPr>
        <p:spPr>
          <a:xfrm>
            <a:off x="0" y="4876144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Dada la naturaleza de este programa, el espacio habitual de Servicio de Canto no se realizará de manera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independiente. En su lugar, el tiempo destinado se distribuirá dentro de las diferentes partes del programa,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el fin de entonar más himnos y dedicar más tiempo a conocer las historias que los acompañan.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6914B7-19D8-7989-9C72-F4DCB3F0A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523220"/>
            <a:ext cx="4400550" cy="44005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E114EC-8022-18C8-3F01-E2669CF8B41F}"/>
              </a:ext>
            </a:extLst>
          </p:cNvPr>
          <p:cNvSpPr txBox="1"/>
          <p:nvPr/>
        </p:nvSpPr>
        <p:spPr>
          <a:xfrm>
            <a:off x="0" y="523220"/>
            <a:ext cx="2371725" cy="4400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979596-B105-E7CE-25B6-4D3E3D7DBF3E}"/>
              </a:ext>
            </a:extLst>
          </p:cNvPr>
          <p:cNvSpPr txBox="1"/>
          <p:nvPr/>
        </p:nvSpPr>
        <p:spPr>
          <a:xfrm>
            <a:off x="6772274" y="523220"/>
            <a:ext cx="2371725" cy="43529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449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330FE55-3B90-5F82-C7EF-E1BF64779094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62481E8-D139-421D-48FD-C5CCF5437011}"/>
              </a:ext>
            </a:extLst>
          </p:cNvPr>
          <p:cNvSpPr txBox="1"/>
          <p:nvPr/>
        </p:nvSpPr>
        <p:spPr>
          <a:xfrm>
            <a:off x="0" y="4742201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programa tiene como propósito que la congregación entone himnos del himnario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adventista y al mismo tiempo, conozca las historias que los inspiraron. Cada himno refleja experiencias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fe, confianza y esperanza que siguen siendo relevantes para nosotros hoy.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B2272F-6951-514A-082E-A63DBBD15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2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13EF5B-9678-4F37-1EEA-DC2BFE60563F}"/>
              </a:ext>
            </a:extLst>
          </p:cNvPr>
          <p:cNvSpPr txBox="1"/>
          <p:nvPr/>
        </p:nvSpPr>
        <p:spPr>
          <a:xfrm>
            <a:off x="0" y="5080724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cantar y comprender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trasfondo de estas composiciones, fortaleceremos nuestra adoración y aprenderemos a valorar la música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un medio que Dios usa para instruir, consolar y edificar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su iglesia.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DBF652-61C0-662D-0C7F-276A00E3C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98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FA943D-0277-39E7-88F2-CD53A1F3F75D}"/>
              </a:ext>
            </a:extLst>
          </p:cNvPr>
          <p:cNvSpPr txBox="1"/>
          <p:nvPr/>
        </p:nvSpPr>
        <p:spPr>
          <a:xfrm>
            <a:off x="0" y="5337899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canto de los himnos es parte preciosa de nuestra herencia cristiana. Cantar no siempre fue un privilegio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la Iglesia pudo disfrutar libremente, pero hoy lo tenemos y debemos aprovecharlo con gratitud.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7BDFF7-9FEA-D42D-77E9-E353036922E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DD73B5-16FC-9C4F-AC2E-251262326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8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4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3718F3F-5CEA-B696-3574-95CC8E95DC93}"/>
              </a:ext>
            </a:extLst>
          </p:cNvPr>
          <p:cNvSpPr txBox="1"/>
          <p:nvPr/>
        </p:nvSpPr>
        <p:spPr>
          <a:xfrm>
            <a:off x="0" y="4776133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este programa de Escuela Sabática nos detendremos a escuchar y a reflexionar en las historias detrás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algunos himnos que cantamos como iglesia.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relato nos mostrará las circunstancias que dieron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origen a esos cantos y nos acercará a los hombres y mujeres de fe que los compusieron.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DDD416-0B5B-ADD5-C9A8-A29C0389A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86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504</TotalTime>
  <Words>2553</Words>
  <Application>Microsoft Office PowerPoint</Application>
  <PresentationFormat>Presentación en pantalla (4:3)</PresentationFormat>
  <Paragraphs>192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12</cp:revision>
  <dcterms:created xsi:type="dcterms:W3CDTF">2026-04-28T18:07:09Z</dcterms:created>
  <dcterms:modified xsi:type="dcterms:W3CDTF">2026-04-29T23:09:54Z</dcterms:modified>
</cp:coreProperties>
</file>