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58" r:id="rId4"/>
    <p:sldId id="257" r:id="rId5"/>
    <p:sldId id="265" r:id="rId6"/>
    <p:sldId id="264" r:id="rId7"/>
    <p:sldId id="259" r:id="rId8"/>
    <p:sldId id="260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7" r:id="rId21"/>
    <p:sldId id="278" r:id="rId22"/>
    <p:sldId id="273" r:id="rId23"/>
    <p:sldId id="274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CCEC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5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43975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2917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6372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6313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2182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269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0576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158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91880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75422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12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88573-4FE0-4129-989C-56444F64BB5E}" type="datetimeFigureOut">
              <a:rPr lang="es-MX" smtClean="0"/>
              <a:t>05/03/2026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7A81C-295F-46E3-9453-003F1427A1D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6265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170CEBD4-DBA4-1652-6841-B82BE84D8561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“LA LLAVE DE LA ORACIÓN -EL EJEMPLO DE ANA”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F48B11-9EFA-1E9F-2865-3828DE21EBD6}"/>
              </a:ext>
            </a:extLst>
          </p:cNvPr>
          <p:cNvSpPr txBox="1"/>
          <p:nvPr/>
        </p:nvSpPr>
        <p:spPr>
          <a:xfrm>
            <a:off x="0" y="461665"/>
            <a:ext cx="914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MÁS CERCA DE LA IGLESIA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7B21C07-9628-F59C-B887-39DBE4976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5709999"/>
            <a:ext cx="1042988" cy="1042988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AA3EFC5-C73D-C895-6E4C-CBA746897E9F}"/>
              </a:ext>
            </a:extLst>
          </p:cNvPr>
          <p:cNvSpPr txBox="1"/>
          <p:nvPr/>
        </p:nvSpPr>
        <p:spPr>
          <a:xfrm>
            <a:off x="1557337" y="5815994"/>
            <a:ext cx="7586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2400" b="1" dirty="0">
                <a:latin typeface="Arial Black" panose="020B0A04020102020204" pitchFamily="34" charset="0"/>
              </a:rPr>
              <a:t>IGLESIA ADVENTISTA DEL 7° DÍA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AB01146-3703-2242-4740-3A5CF87163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0996"/>
            <a:ext cx="9144000" cy="487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19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1B784E1-EC1F-4CE9-5AD9-23BD2433A41A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DE ALABANZA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3B82AB-1668-8962-E7C8-F3CA9B3665F5}"/>
              </a:ext>
            </a:extLst>
          </p:cNvPr>
          <p:cNvSpPr txBox="1"/>
          <p:nvPr/>
        </p:nvSpPr>
        <p:spPr>
          <a:xfrm>
            <a:off x="-1" y="461663"/>
            <a:ext cx="914399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#384 “El jardín de oración”.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82F32F0-E152-6FD8-CA3A-5DCB85B5A4F6}"/>
              </a:ext>
            </a:extLst>
          </p:cNvPr>
          <p:cNvSpPr txBox="1"/>
          <p:nvPr/>
        </p:nvSpPr>
        <p:spPr>
          <a:xfrm>
            <a:off x="0" y="5366384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oración es una herramienta esencial para acceder a las bendiciones de Dios. Además, abre las "puertas"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del almacén celestial donde se encuentran las provisiones divinas para todo aquel que las solicite,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cantemos…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28A0CE4-3672-A472-5B2B-32CDD78FC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484" y="903515"/>
            <a:ext cx="4601028" cy="446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583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2055C68-9494-0C2E-B7A2-E406D5F446C0}"/>
              </a:ext>
            </a:extLst>
          </p:cNvPr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rgbClr val="FFFF00"/>
                </a:solidFill>
                <a:latin typeface="Arial Black" panose="020B0A04020102020204" pitchFamily="34" charset="0"/>
              </a:rPr>
              <a:t>NUEVO</a:t>
            </a:r>
            <a:r>
              <a:rPr lang="es-MX" sz="3600" dirty="0">
                <a:latin typeface="Arial Black" panose="020B0A04020102020204" pitchFamily="34" charset="0"/>
              </a:rPr>
              <a:t> </a:t>
            </a:r>
            <a:r>
              <a:rPr lang="es-MX" sz="3600" dirty="0">
                <a:solidFill>
                  <a:srgbClr val="FF0000"/>
                </a:solidFill>
                <a:latin typeface="Arial Black" panose="020B0A04020102020204" pitchFamily="34" charset="0"/>
              </a:rPr>
              <a:t>HORIZONTE</a:t>
            </a:r>
            <a:r>
              <a:rPr lang="es-MX" sz="36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F6D9D96-38F2-65D2-2A15-2114E9048302}"/>
              </a:ext>
            </a:extLst>
          </p:cNvPr>
          <p:cNvSpPr txBox="1"/>
          <p:nvPr/>
        </p:nvSpPr>
        <p:spPr>
          <a:xfrm>
            <a:off x="0" y="646330"/>
            <a:ext cx="9144000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EVANGELISMO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31B1588-A3CE-2B36-936D-E2FB53497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57" y="1015661"/>
            <a:ext cx="6734629" cy="695268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E621D20-C1E9-B266-8732-1C7E83F0469A}"/>
              </a:ext>
            </a:extLst>
          </p:cNvPr>
          <p:cNvSpPr txBox="1"/>
          <p:nvPr/>
        </p:nvSpPr>
        <p:spPr>
          <a:xfrm>
            <a:off x="0" y="6457890"/>
            <a:ext cx="937623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LA ESCUELA SABÁTICA: UNA UNIDAD DE EVANGELISMO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730D1E-F275-1B5F-C523-01A6E4607652}"/>
              </a:ext>
            </a:extLst>
          </p:cNvPr>
          <p:cNvSpPr txBox="1"/>
          <p:nvPr/>
        </p:nvSpPr>
        <p:spPr>
          <a:xfrm>
            <a:off x="0" y="1015661"/>
            <a:ext cx="1582057" cy="54422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31BC9A5-A6A9-03C2-6FDA-36EC20054444}"/>
              </a:ext>
            </a:extLst>
          </p:cNvPr>
          <p:cNvSpPr txBox="1"/>
          <p:nvPr/>
        </p:nvSpPr>
        <p:spPr>
          <a:xfrm>
            <a:off x="7315200" y="1015660"/>
            <a:ext cx="1828799" cy="544222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51264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EA5B12-9AA5-1F2E-041B-10C0A49187FF}"/>
              </a:ext>
            </a:extLst>
          </p:cNvPr>
          <p:cNvSpPr txBox="1"/>
          <p:nvPr/>
        </p:nvSpPr>
        <p:spPr>
          <a:xfrm>
            <a:off x="0" y="4482708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No existe relación sin comunicación, una relación de amistad y de amor debe tener comunicación. Para que una relación de noviazgo madure tiene que haber una relación muy estrecha.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Anteriormente, no había tantos medios como hoy, quizá algunas de ustedes se comunicaban por carta, las que son más grandes,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 no había teléfonos como hoy. Pero cuando tú y yo conocemos a Dios, estamos tan solo a una oración del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cielo, a una oración de distancia.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4879357-2362-C2A1-0DF0-78D461289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48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992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F329D4E-92D5-548D-35C9-9DB9ED024579}"/>
              </a:ext>
            </a:extLst>
          </p:cNvPr>
          <p:cNvSpPr txBox="1"/>
          <p:nvPr/>
        </p:nvSpPr>
        <p:spPr>
          <a:xfrm>
            <a:off x="0" y="1302369"/>
            <a:ext cx="412908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Elena White dice: “Confió a Dios la carga que ella no podía compartir con ningún amigo terrenal.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Fervorosamente pidió que él le quitara su oprobio, y que le otorgara el precioso regalo de un hijo para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criarlo y educarlo para él”. PP. 544.3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99E1306-4D87-1948-BA88-0BAE4C0AD025}"/>
              </a:ext>
            </a:extLst>
          </p:cNvPr>
          <p:cNvSpPr txBox="1"/>
          <p:nvPr/>
        </p:nvSpPr>
        <p:spPr>
          <a:xfrm>
            <a:off x="-1" y="451129"/>
            <a:ext cx="9143999" cy="400110"/>
          </a:xfrm>
          <a:prstGeom prst="rect">
            <a:avLst/>
          </a:prstGeom>
          <a:solidFill>
            <a:srgbClr val="CCE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#376 “Dulce Oración”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B92C292-3CD7-2663-17EC-AB03748921F7}"/>
              </a:ext>
            </a:extLst>
          </p:cNvPr>
          <p:cNvSpPr txBox="1"/>
          <p:nvPr/>
        </p:nvSpPr>
        <p:spPr>
          <a:xfrm>
            <a:off x="0" y="-1"/>
            <a:ext cx="9143998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HIMNO ESPECIAL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B4A8F5-11E3-14A8-E001-2C070DDA7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089" y="851239"/>
            <a:ext cx="5014910" cy="600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756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4C0D234-4D38-F0BA-9CC2-64CF9E49A7EC}"/>
              </a:ext>
            </a:extLst>
          </p:cNvPr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MISIONERO MUNDIAL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9E98A4B-01AE-26BA-9589-DAD1B66CD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B9A2B7E-8E3F-8518-DA5B-812D7ECB4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4774"/>
            <a:ext cx="2044126" cy="204412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8C4BCD-9A1E-C514-0942-8B4A1CA4D350}"/>
              </a:ext>
            </a:extLst>
          </p:cNvPr>
          <p:cNvSpPr txBox="1"/>
          <p:nvPr/>
        </p:nvSpPr>
        <p:spPr>
          <a:xfrm>
            <a:off x="4943474" y="2871787"/>
            <a:ext cx="4043363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FIYI</a:t>
            </a:r>
          </a:p>
        </p:txBody>
      </p:sp>
    </p:spTree>
    <p:extLst>
      <p:ext uri="{BB962C8B-B14F-4D97-AF65-F5344CB8AC3E}">
        <p14:creationId xmlns:p14="http://schemas.microsoft.com/office/powerpoint/2010/main" val="1761418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59AF768-D3A2-5C2E-BBF5-DA63B605381D}"/>
              </a:ext>
            </a:extLst>
          </p:cNvPr>
          <p:cNvSpPr txBox="1"/>
          <p:nvPr/>
        </p:nvSpPr>
        <p:spPr>
          <a:xfrm>
            <a:off x="0" y="4706927"/>
            <a:ext cx="914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Miren la importancia de tener acceso al trono a través de esta llave. 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Ana hizo el pedido y pudo no haber recibido el deseo de su corazón de convertirse en madre.  Pero lo más importante es que ella, a través de su oración dejo sus cargas en las manos de Dios. Y esto es lo más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difícil. Pero “Y ella dijo: Halle tu sierva gracia delante de tus ojos.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se fue la mujer por su camino,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comió, y no estuvo más triste” 1 Sam. 1:18.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1F5636F-2B9A-D3F6-2DF8-E4E2E6671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3999" cy="470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95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389F9D-0850-AA80-C6CC-20DE8ED30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47" y="0"/>
            <a:ext cx="6840305" cy="671227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851FB0D-A3C5-CF72-F3DB-BAB27D3ECAA1}"/>
              </a:ext>
            </a:extLst>
          </p:cNvPr>
          <p:cNvSpPr txBox="1"/>
          <p:nvPr/>
        </p:nvSpPr>
        <p:spPr>
          <a:xfrm>
            <a:off x="471488" y="1171575"/>
            <a:ext cx="2569934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3600" b="1" dirty="0">
                <a:latin typeface="Arial Black" panose="020B0A04020102020204" pitchFamily="34" charset="0"/>
              </a:rPr>
              <a:t>INFORME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6CA8527-2C88-B7AC-F823-E0303A688443}"/>
              </a:ext>
            </a:extLst>
          </p:cNvPr>
          <p:cNvSpPr txBox="1"/>
          <p:nvPr/>
        </p:nvSpPr>
        <p:spPr>
          <a:xfrm>
            <a:off x="6172033" y="2300288"/>
            <a:ext cx="2971967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MX" sz="2800" b="1" dirty="0">
                <a:latin typeface="Arial Black" panose="020B0A04020102020204" pitchFamily="34" charset="0"/>
              </a:rPr>
              <a:t>SECRETARIAL</a:t>
            </a:r>
          </a:p>
        </p:txBody>
      </p:sp>
    </p:spTree>
    <p:extLst>
      <p:ext uri="{BB962C8B-B14F-4D97-AF65-F5344CB8AC3E}">
        <p14:creationId xmlns:p14="http://schemas.microsoft.com/office/powerpoint/2010/main" val="2804794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C38ED20-DDF5-964B-3B5B-A4B01991BA4C}"/>
              </a:ext>
            </a:extLst>
          </p:cNvPr>
          <p:cNvSpPr txBox="1"/>
          <p:nvPr/>
        </p:nvSpPr>
        <p:spPr>
          <a:xfrm>
            <a:off x="0" y="454967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Muchas veces cuando oramos sentimos que Dios no nos responde, pero considero que lo hace de tres maneras: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Si, a veces no, y otras veces espera un poco 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Cuando Dios nos dice sí, nuestra fe crece, 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Cuando Dios nos dice no, nuestra dependencia crece,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 porque perseveramos e insistimos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Y cuando Dios nos dice espera, nuestra expectativa crece,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porque lo que él nos va a dar es lo mejor.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86F8D2C-407C-FC63-27A5-95F138BEA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5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673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DA8A583-B24B-9457-5616-780AB292091F}"/>
              </a:ext>
            </a:extLst>
          </p:cNvPr>
          <p:cNvSpPr txBox="1"/>
          <p:nvPr/>
        </p:nvSpPr>
        <p:spPr>
          <a:xfrm>
            <a:off x="0" y="4826675"/>
            <a:ext cx="914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Todos vivimos en la edad de las redes sociales, y donde la comunicación entre nosotros acorta distancias,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muchas veces estamos </a:t>
            </a:r>
            <a:r>
              <a:rPr lang="es-MX" b="1" dirty="0" err="1">
                <a:latin typeface="Arial Black" panose="020B0A04020102020204" pitchFamily="34" charset="0"/>
              </a:rPr>
              <a:t>on</a:t>
            </a:r>
            <a:r>
              <a:rPr lang="es-MX" b="1" dirty="0">
                <a:latin typeface="Arial Black" panose="020B0A04020102020204" pitchFamily="34" charset="0"/>
              </a:rPr>
              <a:t> line (en línea) con todo el mundo,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pero no estamos </a:t>
            </a:r>
            <a:r>
              <a:rPr lang="es-MX" b="1" dirty="0" err="1">
                <a:latin typeface="Arial Black" panose="020B0A04020102020204" pitchFamily="34" charset="0"/>
              </a:rPr>
              <a:t>on</a:t>
            </a:r>
            <a:r>
              <a:rPr lang="es-MX" b="1" dirty="0">
                <a:latin typeface="Arial Black" panose="020B0A04020102020204" pitchFamily="34" charset="0"/>
              </a:rPr>
              <a:t> line (en línea) con Dios. 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Cuando nuestra vida se ponga </a:t>
            </a:r>
            <a:r>
              <a:rPr lang="es-MX" b="1" dirty="0" err="1">
                <a:latin typeface="Arial Black" panose="020B0A04020102020204" pitchFamily="34" charset="0"/>
              </a:rPr>
              <a:t>on</a:t>
            </a:r>
            <a:r>
              <a:rPr lang="es-MX" b="1" dirty="0">
                <a:latin typeface="Arial Black" panose="020B0A04020102020204" pitchFamily="34" charset="0"/>
              </a:rPr>
              <a:t> line (en línea) con Dios las 24 horas del día, tendremos una vida de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victoria y éxito en todo lo que hagamos.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E9E9EA5-DB15-0124-9F96-5A60C35A58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576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5FCA85C-512F-FD48-2DD3-65486DB33609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HIMNO FINAL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18A5F3-D59B-38FB-8082-D883871FDBF5}"/>
              </a:ext>
            </a:extLst>
          </p:cNvPr>
          <p:cNvSpPr txBox="1"/>
          <p:nvPr/>
        </p:nvSpPr>
        <p:spPr>
          <a:xfrm>
            <a:off x="0" y="523218"/>
            <a:ext cx="9144000" cy="400110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#379 “Habla Señor a mi alma”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4F2219-7315-325A-332F-26EFB9A3E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4" y="923328"/>
            <a:ext cx="6529386" cy="623471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4035358-5AFF-AEDF-0B71-516FB1C225D3}"/>
              </a:ext>
            </a:extLst>
          </p:cNvPr>
          <p:cNvSpPr txBox="1"/>
          <p:nvPr/>
        </p:nvSpPr>
        <p:spPr>
          <a:xfrm>
            <a:off x="3057525" y="1271588"/>
            <a:ext cx="1828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806CF80-F997-7320-F1BE-E87AB2FDCF07}"/>
              </a:ext>
            </a:extLst>
          </p:cNvPr>
          <p:cNvSpPr txBox="1"/>
          <p:nvPr/>
        </p:nvSpPr>
        <p:spPr>
          <a:xfrm>
            <a:off x="1343025" y="1943100"/>
            <a:ext cx="1514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D8216AB-3B8B-CAAE-6E9D-0A1B9350802A}"/>
              </a:ext>
            </a:extLst>
          </p:cNvPr>
          <p:cNvSpPr txBox="1"/>
          <p:nvPr/>
        </p:nvSpPr>
        <p:spPr>
          <a:xfrm>
            <a:off x="7086600" y="1271588"/>
            <a:ext cx="1271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044DDDB-4C23-38C2-3436-400066BEF0F8}"/>
              </a:ext>
            </a:extLst>
          </p:cNvPr>
          <p:cNvSpPr txBox="1"/>
          <p:nvPr/>
        </p:nvSpPr>
        <p:spPr>
          <a:xfrm>
            <a:off x="1443038" y="3000375"/>
            <a:ext cx="14144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47CFFB-2EF2-2B85-8750-199097ECFBA5}"/>
              </a:ext>
            </a:extLst>
          </p:cNvPr>
          <p:cNvSpPr txBox="1"/>
          <p:nvPr/>
        </p:nvSpPr>
        <p:spPr>
          <a:xfrm>
            <a:off x="7086600" y="2312432"/>
            <a:ext cx="1271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F401744-0055-3A50-C064-7E0F4780A06F}"/>
              </a:ext>
            </a:extLst>
          </p:cNvPr>
          <p:cNvSpPr txBox="1"/>
          <p:nvPr/>
        </p:nvSpPr>
        <p:spPr>
          <a:xfrm>
            <a:off x="1443038" y="4157663"/>
            <a:ext cx="7715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5864FC3-0B8B-9A48-1A37-E93D0DBA11F2}"/>
              </a:ext>
            </a:extLst>
          </p:cNvPr>
          <p:cNvSpPr txBox="1"/>
          <p:nvPr/>
        </p:nvSpPr>
        <p:spPr>
          <a:xfrm>
            <a:off x="7086600" y="3571875"/>
            <a:ext cx="1385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9921136-F646-38A0-EE32-620DF737A7FA}"/>
              </a:ext>
            </a:extLst>
          </p:cNvPr>
          <p:cNvSpPr txBox="1"/>
          <p:nvPr/>
        </p:nvSpPr>
        <p:spPr>
          <a:xfrm>
            <a:off x="7086600" y="4646652"/>
            <a:ext cx="1271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612A512-1E4E-17BE-8DDC-F80104ACB2E8}"/>
              </a:ext>
            </a:extLst>
          </p:cNvPr>
          <p:cNvSpPr txBox="1"/>
          <p:nvPr/>
        </p:nvSpPr>
        <p:spPr>
          <a:xfrm>
            <a:off x="1585914" y="5314950"/>
            <a:ext cx="9001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C3C8599-C8BC-5927-5E77-2B4D701499EC}"/>
              </a:ext>
            </a:extLst>
          </p:cNvPr>
          <p:cNvSpPr txBox="1"/>
          <p:nvPr/>
        </p:nvSpPr>
        <p:spPr>
          <a:xfrm>
            <a:off x="7086600" y="5857875"/>
            <a:ext cx="1385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149A845-583C-A886-F923-D0D07B758044}"/>
              </a:ext>
            </a:extLst>
          </p:cNvPr>
          <p:cNvSpPr txBox="1"/>
          <p:nvPr/>
        </p:nvSpPr>
        <p:spPr>
          <a:xfrm>
            <a:off x="1443038" y="6443663"/>
            <a:ext cx="14144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8BAAB57-06D8-ABA4-5587-BCCA76EAF01F}"/>
              </a:ext>
            </a:extLst>
          </p:cNvPr>
          <p:cNvSpPr txBox="1"/>
          <p:nvPr/>
        </p:nvSpPr>
        <p:spPr>
          <a:xfrm>
            <a:off x="6215063" y="5314950"/>
            <a:ext cx="6572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B043269-6E82-5220-C47A-F72F09CC771A}"/>
              </a:ext>
            </a:extLst>
          </p:cNvPr>
          <p:cNvSpPr txBox="1"/>
          <p:nvPr/>
        </p:nvSpPr>
        <p:spPr>
          <a:xfrm>
            <a:off x="5114925" y="6334782"/>
            <a:ext cx="19716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79F5C4B-6FAF-03A0-E661-A7BF3030A071}"/>
              </a:ext>
            </a:extLst>
          </p:cNvPr>
          <p:cNvSpPr txBox="1"/>
          <p:nvPr/>
        </p:nvSpPr>
        <p:spPr>
          <a:xfrm>
            <a:off x="2614613" y="2312432"/>
            <a:ext cx="95726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C34A321-1678-0A85-9570-1307E96B8A13}"/>
              </a:ext>
            </a:extLst>
          </p:cNvPr>
          <p:cNvSpPr txBox="1"/>
          <p:nvPr/>
        </p:nvSpPr>
        <p:spPr>
          <a:xfrm>
            <a:off x="5243513" y="923328"/>
            <a:ext cx="16001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85922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E5C0B35-43CD-9FFE-460F-91E33330E706}"/>
              </a:ext>
            </a:extLst>
          </p:cNvPr>
          <p:cNvSpPr txBox="1"/>
          <p:nvPr/>
        </p:nvSpPr>
        <p:spPr>
          <a:xfrm>
            <a:off x="-1" y="-1"/>
            <a:ext cx="910957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BIENVENIDA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23F740-13BD-3800-F337-9348202755ED}"/>
              </a:ext>
            </a:extLst>
          </p:cNvPr>
          <p:cNvSpPr txBox="1"/>
          <p:nvPr/>
        </p:nvSpPr>
        <p:spPr>
          <a:xfrm>
            <a:off x="-34427" y="5604990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Abramos nuestro corazón a Dios a través de esa conexión directa que él quiere tener contigo y conmigo,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Sean bienvenidos a la Escuela Sabática en este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“Día mundial de Oración de MM”.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AACAD99-6176-D121-8A51-6C1EB39E7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8" y="490692"/>
            <a:ext cx="9075144" cy="510642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3615CE5-4793-0357-A3B4-B5BA06A8D30E}"/>
              </a:ext>
            </a:extLst>
          </p:cNvPr>
          <p:cNvSpPr txBox="1"/>
          <p:nvPr/>
        </p:nvSpPr>
        <p:spPr>
          <a:xfrm>
            <a:off x="1596571" y="5198754"/>
            <a:ext cx="2307772" cy="369332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4D200D4-A4EB-134D-D7F3-798E26360532}"/>
              </a:ext>
            </a:extLst>
          </p:cNvPr>
          <p:cNvSpPr txBox="1"/>
          <p:nvPr/>
        </p:nvSpPr>
        <p:spPr>
          <a:xfrm>
            <a:off x="1422399" y="5198754"/>
            <a:ext cx="289053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MX" b="1" dirty="0">
                <a:latin typeface="Arial Black" panose="020B0A04020102020204" pitchFamily="34" charset="0"/>
              </a:rPr>
              <a:t>7 DE MARZO DE 2026</a:t>
            </a:r>
          </a:p>
        </p:txBody>
      </p:sp>
    </p:spTree>
    <p:extLst>
      <p:ext uri="{BB962C8B-B14F-4D97-AF65-F5344CB8AC3E}">
        <p14:creationId xmlns:p14="http://schemas.microsoft.com/office/powerpoint/2010/main" val="1408153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3CCAEC-2634-A987-8231-CD64FE786E9A}"/>
              </a:ext>
            </a:extLst>
          </p:cNvPr>
          <p:cNvSpPr txBox="1"/>
          <p:nvPr/>
        </p:nvSpPr>
        <p:spPr>
          <a:xfrm>
            <a:off x="0" y="4477106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Nuestras mayores decepciones son causadas por confiar completamente en el ser humano,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superficialmente en Dios. Confiamos tanto en el ser humano que por eso tenemos tantas heridas en la vida.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Alguien escribió “es mejor tener marcas en las rodillas que heridas en el corazón”.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Pero hoy quiero decirte que cuando no tengas fuerzas para mantenerte de pie, arrodíllate y háblale al Señor.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20648FD-5966-C1C6-A443-E2089DD8E8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0" cy="4464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07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222BF8D-8749-81E3-BF0E-EE445D9BA0EE}"/>
              </a:ext>
            </a:extLst>
          </p:cNvPr>
          <p:cNvSpPr txBox="1"/>
          <p:nvPr/>
        </p:nvSpPr>
        <p:spPr>
          <a:xfrm>
            <a:off x="0" y="4229135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“La oración es la respuesta a cada problema de la vida.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Ella nos pone en sintonía con la sabiduría divina,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 cual sabe cómo ajustar cada cosa perfectamente.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A veces, dejamos de orar en ciertas circunstancias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porque, a nuestro modo de ver, la situación es sin esperanza.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Pero, nada es imposible para Dios…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Si algo nos causa preocupación o ansiedad, dejemos de propagarlo y confiemos en Dios por restauración, amor y poder.”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(</a:t>
            </a:r>
            <a:r>
              <a:rPr lang="es-MX" b="1" dirty="0" err="1">
                <a:latin typeface="Arial Black" panose="020B0A04020102020204" pitchFamily="34" charset="0"/>
              </a:rPr>
              <a:t>Review</a:t>
            </a:r>
            <a:r>
              <a:rPr lang="es-MX" b="1" dirty="0">
                <a:latin typeface="Arial Black" panose="020B0A04020102020204" pitchFamily="34" charset="0"/>
              </a:rPr>
              <a:t> </a:t>
            </a:r>
            <a:r>
              <a:rPr lang="es-MX" b="1" dirty="0" err="1">
                <a:latin typeface="Arial Black" panose="020B0A04020102020204" pitchFamily="34" charset="0"/>
              </a:rPr>
              <a:t>an</a:t>
            </a:r>
            <a:r>
              <a:rPr lang="es-MX" b="1" dirty="0">
                <a:latin typeface="Arial Black" panose="020B0A04020102020204" pitchFamily="34" charset="0"/>
              </a:rPr>
              <a:t> Herald, 7 octubre de 1965).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53900C4-46DC-BD7F-A96C-8D337DBA2A9D}"/>
              </a:ext>
            </a:extLst>
          </p:cNvPr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CONCLUSIÓN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2A7BE8C-C3E2-7B40-AFF7-80AAF8CABF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44000" cy="376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0545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AE23491-455D-9554-1AAF-284DD799BBC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VERSÍCULO PARA MEMORIZAR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EB7EB7F-9408-4A63-80CA-9C7DECE09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4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20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16CA91F-0714-944A-CE72-6668036A5DEA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REPASO DE LA LECCIÓN #10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4C0726-D9BA-B61C-EED1-0E781E3340B3}"/>
              </a:ext>
            </a:extLst>
          </p:cNvPr>
          <p:cNvSpPr txBox="1"/>
          <p:nvPr/>
        </p:nvSpPr>
        <p:spPr>
          <a:xfrm>
            <a:off x="4913802" y="523217"/>
            <a:ext cx="4230198" cy="255454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pPr algn="ctr"/>
            <a:endParaRPr lang="es-MX" sz="4000" b="1" dirty="0">
              <a:latin typeface="Arial Black" panose="020B0A04020102020204" pitchFamily="34" charset="0"/>
            </a:endParaRPr>
          </a:p>
          <a:p>
            <a:pPr algn="ctr"/>
            <a:r>
              <a:rPr lang="es-MX" sz="4000" b="1" dirty="0">
                <a:latin typeface="Arial Black" panose="020B0A04020102020204" pitchFamily="34" charset="0"/>
              </a:rPr>
              <a:t>COMPLETOS EN CRISTO</a:t>
            </a:r>
          </a:p>
          <a:p>
            <a:pPr algn="ctr"/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8AC72D6-DD83-5C5B-494B-D1E2284D0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257" y="3077762"/>
            <a:ext cx="7866743" cy="378023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233E7B2-2E2E-87C8-FCEE-7485C5145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3216"/>
            <a:ext cx="4913802" cy="633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876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8FC6150-2263-68FD-E10D-09C6300761A6}"/>
              </a:ext>
            </a:extLst>
          </p:cNvPr>
          <p:cNvSpPr txBox="1"/>
          <p:nvPr/>
        </p:nvSpPr>
        <p:spPr>
          <a:xfrm>
            <a:off x="0" y="4272677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¿Sientes que Dios no te escucha? El Señor ha dicho que estará con nosotros siempre, eso significa que no tiene horario de atención al cliente, y que tenemos acceso al trono de la gracia en todo momento.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Si no has reclamado el cumplimiento de las promesas de Dios en tu vida, hoy es el día para hacerlo, invoca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con fe al Señor, acércate por medio de la llave de la oración hasta su trono de gracia y súplica, no ceses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de hacerlo, confía, de la misma manera que lo hizo Ana y nunca más estarás triste. Dios te bendiga.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E4E208B-5620-EDCA-AA9E-C6EEC0B07994}"/>
              </a:ext>
            </a:extLst>
          </p:cNvPr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ORACIÓN FINAL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EE2F6D1-56C4-DB55-07C3-0F25FF0E1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7923"/>
            <a:ext cx="9143999" cy="374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8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70BBD6B-6D68-A558-DF7A-1F757A5B3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9" y="0"/>
            <a:ext cx="9144000" cy="793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41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4494D4-8DFE-23DD-053E-2C9D969543D8}"/>
              </a:ext>
            </a:extLst>
          </p:cNvPr>
          <p:cNvSpPr txBox="1"/>
          <p:nvPr/>
        </p:nvSpPr>
        <p:spPr>
          <a:xfrm>
            <a:off x="0" y="472330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#378 “¡Oh, que amigo nos es Cristo!”, #40 “Shalom”.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A32836-6BE2-8A09-3E29-A6709A841178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SERVICIO DE CANTO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BECD67-AD44-07E2-6F59-7B9DFD9BC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73688"/>
            <a:ext cx="9143999" cy="588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619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86235D-0082-A6C1-D588-F1FB402E6E33}"/>
              </a:ext>
            </a:extLst>
          </p:cNvPr>
          <p:cNvSpPr txBox="1"/>
          <p:nvPr/>
        </p:nvSpPr>
        <p:spPr>
          <a:xfrm>
            <a:off x="0" y="1397883"/>
            <a:ext cx="4350381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Comprender que la oración es más que solo hablar con Dios.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Es un momento para escuchar su voz.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Es establecer una conexión directa con el cielo.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D753BF9-E11E-06E1-269C-55BE67FE370D}"/>
              </a:ext>
            </a:extLst>
          </p:cNvPr>
          <p:cNvSpPr txBox="1"/>
          <p:nvPr/>
        </p:nvSpPr>
        <p:spPr>
          <a:xfrm>
            <a:off x="0" y="-3393"/>
            <a:ext cx="914400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PROPÓSITO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E11EA0-2A54-9425-EA67-0CB3AF87C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381" y="458272"/>
            <a:ext cx="4793619" cy="639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54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C2C6C4A-346A-F65B-7EDE-89B258EAF689}"/>
              </a:ext>
            </a:extLst>
          </p:cNvPr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ORACIÓN DE RODILLAS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39D42B-4DB2-5379-284A-E7507D477796}"/>
              </a:ext>
            </a:extLst>
          </p:cNvPr>
          <p:cNvSpPr txBox="1"/>
          <p:nvPr/>
        </p:nvSpPr>
        <p:spPr>
          <a:xfrm>
            <a:off x="0" y="4144179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Ana tenía una vida muy complicada, sufría porque no tenía hijos, porque tenía que compartir el esposo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con otra mujer y además su rival le hacía la vida difícil,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la atormentaba, ¿quién puede vivir así?, hay un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dicho popular que dice: No hay mal que dure cien años y todavía agrega ni cuerpo que lo aguante…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Pero Ana no soportó más, ella echó mano de la llave de la oración y fue a Dios, al único que es capaz de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restaurar nuestras emociones, nuestro dolor; Oremos…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39C9CB4-65D9-188E-3EF1-116402202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61666"/>
            <a:ext cx="9143999" cy="368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704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59E98D-872A-3369-E697-0AF8D5FD3990}"/>
              </a:ext>
            </a:extLst>
          </p:cNvPr>
          <p:cNvSpPr txBox="1"/>
          <p:nvPr/>
        </p:nvSpPr>
        <p:spPr>
          <a:xfrm>
            <a:off x="0" y="4783811"/>
            <a:ext cx="9144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b="1" dirty="0">
                <a:latin typeface="Arial Black" panose="020B0A04020102020204" pitchFamily="34" charset="0"/>
              </a:rPr>
              <a:t>La oración es cuando tus cargas cambian de hombros,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 colocar tus preocupaciones en las manos de quien todo lo sabe. 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 decir, tú buscas a Dios y él ya tiene una salida.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Este fue el caso de Ana, la historia que todas conocemos muy bien. “Ella dijo: !Oh, señor mío! Vive tu alma, señor mío, yo soy aquella mujer que estuvo aquí junto a ti orando a Jehová. Por este niño oraba, y </a:t>
            </a:r>
          </a:p>
          <a:p>
            <a:pPr algn="ctr"/>
            <a:r>
              <a:rPr lang="es-MX" b="1" dirty="0">
                <a:latin typeface="Arial Black" panose="020B0A04020102020204" pitchFamily="34" charset="0"/>
              </a:rPr>
              <a:t>Jehová me dio lo que le pedí” 1 Samuel 1:26,27.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27B9421-2926-6D33-1067-648A0FA47397}"/>
              </a:ext>
            </a:extLst>
          </p:cNvPr>
          <p:cNvSpPr txBox="1"/>
          <p:nvPr/>
        </p:nvSpPr>
        <p:spPr>
          <a:xfrm>
            <a:off x="-1" y="14287"/>
            <a:ext cx="914399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LECTURA BÍBLICA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669CA0F-EF5F-28D7-83CA-99BBE85BB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475952"/>
            <a:ext cx="9144000" cy="430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96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873F682-26F5-F4F9-19CA-BA5A1CB22862}"/>
              </a:ext>
            </a:extLst>
          </p:cNvPr>
          <p:cNvSpPr txBox="1"/>
          <p:nvPr/>
        </p:nvSpPr>
        <p:spPr>
          <a:xfrm>
            <a:off x="0" y="5002590"/>
            <a:ext cx="9144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dirty="0">
                <a:latin typeface="Arial Black" panose="020B0A04020102020204" pitchFamily="34" charset="0"/>
              </a:rPr>
              <a:t>¿Te has quedado alguna vez sin llaves? Porque no las colocaste en su lugar o porque sencillamente están perdidas. Sin la llave no puedes entrar a un lugar, no puedes abrir una puerta, no puedes encender el </a:t>
            </a:r>
          </a:p>
          <a:p>
            <a:pPr algn="ctr"/>
            <a:r>
              <a:rPr lang="es-MX" dirty="0">
                <a:latin typeface="Arial Black" panose="020B0A04020102020204" pitchFamily="34" charset="0"/>
              </a:rPr>
              <a:t>automóvil, de la misma manera esta mañana quiero recordarte que para abrir las ventanas del cielo necesitamos una llave, </a:t>
            </a:r>
          </a:p>
          <a:p>
            <a:pPr algn="ctr"/>
            <a:r>
              <a:rPr lang="es-MX" dirty="0">
                <a:latin typeface="Arial Black" panose="020B0A04020102020204" pitchFamily="34" charset="0"/>
              </a:rPr>
              <a:t>y esa es llave de la oración.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B15B98-8AE5-F983-8F3B-D77E572EFA76}"/>
              </a:ext>
            </a:extLst>
          </p:cNvPr>
          <p:cNvSpPr txBox="1"/>
          <p:nvPr/>
        </p:nvSpPr>
        <p:spPr>
          <a:xfrm flipH="1">
            <a:off x="-1" y="0"/>
            <a:ext cx="914399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INTRODUCCIÓN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FF990B6-8656-7B00-CE08-ED4755537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5"/>
            <a:ext cx="9144000" cy="454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795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12566D7-63E7-565F-BB6D-5C9FD79C8046}"/>
              </a:ext>
            </a:extLst>
          </p:cNvPr>
          <p:cNvSpPr txBox="1"/>
          <p:nvPr/>
        </p:nvSpPr>
        <p:spPr>
          <a:xfrm>
            <a:off x="0" y="5090636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Helen White dice: “La oración es la llave en la mano de la fe para abrir el almacén del cielo, en donde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están atesorados los recursos infinitos de la Omnipotencia”. CC 94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DDC6FE8-4447-5154-794C-F165051C8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91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E2EB64D6-F8E3-AEBE-543C-28DD422121FC}"/>
              </a:ext>
            </a:extLst>
          </p:cNvPr>
          <p:cNvSpPr txBox="1"/>
          <p:nvPr/>
        </p:nvSpPr>
        <p:spPr>
          <a:xfrm>
            <a:off x="0" y="5099388"/>
            <a:ext cx="9144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“Orar es el acto de abrir nuestro corazón a Dios como a un amigo. No es que se necesite esto para que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Dios sepa lo que somos, sino a fin de capacitarnos para recibirle. La oración no baja a Dios hacia nosotros, </a:t>
            </a:r>
          </a:p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antes bien nos eleva a Él”. CC pág. 93.2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8F1616-5D84-075F-E68A-1FDC5EE41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494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6295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538</TotalTime>
  <Words>1256</Words>
  <Application>Microsoft Office PowerPoint</Application>
  <PresentationFormat>Presentación en pantalla (4:3)</PresentationFormat>
  <Paragraphs>99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22</cp:revision>
  <dcterms:created xsi:type="dcterms:W3CDTF">2026-03-03T10:35:35Z</dcterms:created>
  <dcterms:modified xsi:type="dcterms:W3CDTF">2026-03-05T08:55:44Z</dcterms:modified>
</cp:coreProperties>
</file>