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57" r:id="rId5"/>
    <p:sldId id="265" r:id="rId6"/>
    <p:sldId id="264" r:id="rId7"/>
    <p:sldId id="258" r:id="rId8"/>
    <p:sldId id="262" r:id="rId9"/>
    <p:sldId id="261" r:id="rId10"/>
    <p:sldId id="263" r:id="rId11"/>
    <p:sldId id="267" r:id="rId12"/>
    <p:sldId id="268" r:id="rId13"/>
    <p:sldId id="269" r:id="rId14"/>
    <p:sldId id="266" r:id="rId15"/>
    <p:sldId id="271" r:id="rId16"/>
    <p:sldId id="272" r:id="rId17"/>
    <p:sldId id="273" r:id="rId18"/>
    <p:sldId id="274" r:id="rId19"/>
    <p:sldId id="275" r:id="rId20"/>
    <p:sldId id="276" r:id="rId21"/>
    <p:sldId id="270" r:id="rId22"/>
    <p:sldId id="277" r:id="rId23"/>
    <p:sldId id="280" r:id="rId24"/>
    <p:sldId id="281" r:id="rId25"/>
    <p:sldId id="282" r:id="rId26"/>
    <p:sldId id="278" r:id="rId27"/>
    <p:sldId id="279" r:id="rId28"/>
    <p:sldId id="283" r:id="rId29"/>
    <p:sldId id="284" r:id="rId30"/>
    <p:sldId id="285" r:id="rId31"/>
    <p:sldId id="28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66" d="100"/>
          <a:sy n="66" d="100"/>
        </p:scale>
        <p:origin x="1530" y="96"/>
      </p:cViewPr>
      <p:guideLst/>
    </p:cSldViewPr>
  </p:slideViewPr>
  <p:notesTextViewPr>
    <p:cViewPr>
      <p:scale>
        <a:sx n="1" d="1"/>
        <a:sy n="1" d="1"/>
      </p:scale>
      <p:origin x="0" y="0"/>
    </p:cViewPr>
  </p:notesTextViewPr>
  <p:sorterViewPr>
    <p:cViewPr>
      <p:scale>
        <a:sx n="100" d="100"/>
        <a:sy n="100" d="100"/>
      </p:scale>
      <p:origin x="0" y="-56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1DD7C1C-9A4A-43C2-8656-400A8EED32F2}" type="datetimeFigureOut">
              <a:rPr lang="es-MX" smtClean="0"/>
              <a:t>17/03/2026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109783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DD7C1C-9A4A-43C2-8656-400A8EED32F2}" type="datetimeFigureOut">
              <a:rPr lang="es-MX" smtClean="0"/>
              <a:t>17/03/2026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304489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DD7C1C-9A4A-43C2-8656-400A8EED32F2}" type="datetimeFigureOut">
              <a:rPr lang="es-MX" smtClean="0"/>
              <a:t>17/03/2026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6864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DD7C1C-9A4A-43C2-8656-400A8EED32F2}" type="datetimeFigureOut">
              <a:rPr lang="es-MX" smtClean="0"/>
              <a:t>17/03/2026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320355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1DD7C1C-9A4A-43C2-8656-400A8EED32F2}" type="datetimeFigureOut">
              <a:rPr lang="es-MX" smtClean="0"/>
              <a:t>17/03/2026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3921746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1DD7C1C-9A4A-43C2-8656-400A8EED32F2}" type="datetimeFigureOut">
              <a:rPr lang="es-MX" smtClean="0"/>
              <a:t>17/03/2026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283693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1DD7C1C-9A4A-43C2-8656-400A8EED32F2}" type="datetimeFigureOut">
              <a:rPr lang="es-MX" smtClean="0"/>
              <a:t>17/03/2026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2765480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DD7C1C-9A4A-43C2-8656-400A8EED32F2}" type="datetimeFigureOut">
              <a:rPr lang="es-MX" smtClean="0"/>
              <a:t>17/03/2026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278276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D7C1C-9A4A-43C2-8656-400A8EED32F2}" type="datetimeFigureOut">
              <a:rPr lang="es-MX" smtClean="0"/>
              <a:t>17/03/2026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1920797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1DD7C1C-9A4A-43C2-8656-400A8EED32F2}" type="datetimeFigureOut">
              <a:rPr lang="es-MX" smtClean="0"/>
              <a:t>17/03/2026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333821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1DD7C1C-9A4A-43C2-8656-400A8EED32F2}" type="datetimeFigureOut">
              <a:rPr lang="es-MX" smtClean="0"/>
              <a:t>17/03/2026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324219D-9964-4461-B367-EE6C9E0AF993}" type="slidenum">
              <a:rPr lang="es-MX" smtClean="0"/>
              <a:t>‹Nº›</a:t>
            </a:fld>
            <a:endParaRPr lang="es-MX"/>
          </a:p>
        </p:txBody>
      </p:sp>
    </p:spTree>
    <p:extLst>
      <p:ext uri="{BB962C8B-B14F-4D97-AF65-F5344CB8AC3E}">
        <p14:creationId xmlns:p14="http://schemas.microsoft.com/office/powerpoint/2010/main" val="3514943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D7C1C-9A4A-43C2-8656-400A8EED32F2}" type="datetimeFigureOut">
              <a:rPr lang="es-MX" smtClean="0"/>
              <a:t>17/03/2026</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4219D-9964-4461-B367-EE6C9E0AF993}" type="slidenum">
              <a:rPr lang="es-MX" smtClean="0"/>
              <a:t>‹Nº›</a:t>
            </a:fld>
            <a:endParaRPr lang="es-MX"/>
          </a:p>
        </p:txBody>
      </p:sp>
    </p:spTree>
    <p:extLst>
      <p:ext uri="{BB962C8B-B14F-4D97-AF65-F5344CB8AC3E}">
        <p14:creationId xmlns:p14="http://schemas.microsoft.com/office/powerpoint/2010/main" val="484465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325A0FC-7EC1-6228-2FDA-BA6003E464D6}"/>
              </a:ext>
            </a:extLst>
          </p:cNvPr>
          <p:cNvSpPr txBox="1"/>
          <p:nvPr/>
        </p:nvSpPr>
        <p:spPr>
          <a:xfrm>
            <a:off x="0" y="0"/>
            <a:ext cx="9144000" cy="523220"/>
          </a:xfrm>
          <a:prstGeom prst="rect">
            <a:avLst/>
          </a:prstGeom>
          <a:solidFill>
            <a:srgbClr val="FFFF00"/>
          </a:solidFill>
        </p:spPr>
        <p:txBody>
          <a:bodyPr wrap="square">
            <a:spAutoFit/>
          </a:bodyPr>
          <a:lstStyle/>
          <a:p>
            <a:pPr algn="ctr"/>
            <a:r>
              <a:rPr lang="es-MX" sz="2800" b="1" dirty="0">
                <a:latin typeface="Arial Black" panose="020B0A04020102020204" pitchFamily="34" charset="0"/>
              </a:rPr>
              <a:t>“COMUNIÓN EN ACCIÓN” </a:t>
            </a:r>
          </a:p>
        </p:txBody>
      </p:sp>
      <p:sp>
        <p:nvSpPr>
          <p:cNvPr id="7" name="CuadroTexto 6">
            <a:extLst>
              <a:ext uri="{FF2B5EF4-FFF2-40B4-BE49-F238E27FC236}">
                <a16:creationId xmlns:a16="http://schemas.microsoft.com/office/drawing/2014/main" id="{15B18C2F-C96E-25F6-F9B1-7B30880DE92C}"/>
              </a:ext>
            </a:extLst>
          </p:cNvPr>
          <p:cNvSpPr txBox="1"/>
          <p:nvPr/>
        </p:nvSpPr>
        <p:spPr>
          <a:xfrm>
            <a:off x="0" y="523220"/>
            <a:ext cx="9144000" cy="400110"/>
          </a:xfrm>
          <a:prstGeom prst="rect">
            <a:avLst/>
          </a:prstGeom>
          <a:solidFill>
            <a:schemeClr val="accent5">
              <a:lumMod val="40000"/>
              <a:lumOff val="60000"/>
            </a:schemeClr>
          </a:solidFill>
        </p:spPr>
        <p:txBody>
          <a:bodyPr wrap="square">
            <a:spAutoFit/>
          </a:bodyPr>
          <a:lstStyle/>
          <a:p>
            <a:pPr algn="ctr"/>
            <a:r>
              <a:rPr lang="es-MX" sz="2000" b="1" dirty="0">
                <a:latin typeface="Arial Black" panose="020B0A04020102020204" pitchFamily="34" charset="0"/>
              </a:rPr>
              <a:t>Más cerca de Dios (Día Mundial de la Juventud) </a:t>
            </a:r>
          </a:p>
        </p:txBody>
      </p:sp>
      <p:pic>
        <p:nvPicPr>
          <p:cNvPr id="8" name="Imagen 7">
            <a:extLst>
              <a:ext uri="{FF2B5EF4-FFF2-40B4-BE49-F238E27FC236}">
                <a16:creationId xmlns:a16="http://schemas.microsoft.com/office/drawing/2014/main" id="{B736DC28-55A9-2EFA-C168-FF60C27C4F14}"/>
              </a:ext>
            </a:extLst>
          </p:cNvPr>
          <p:cNvPicPr>
            <a:picLocks noChangeAspect="1"/>
          </p:cNvPicPr>
          <p:nvPr/>
        </p:nvPicPr>
        <p:blipFill>
          <a:blip r:embed="rId2"/>
          <a:stretch>
            <a:fillRect/>
          </a:stretch>
        </p:blipFill>
        <p:spPr>
          <a:xfrm>
            <a:off x="212739" y="5660799"/>
            <a:ext cx="1146147" cy="1140051"/>
          </a:xfrm>
          <a:prstGeom prst="rect">
            <a:avLst/>
          </a:prstGeom>
        </p:spPr>
      </p:pic>
      <p:sp>
        <p:nvSpPr>
          <p:cNvPr id="9" name="CuadroTexto 8">
            <a:extLst>
              <a:ext uri="{FF2B5EF4-FFF2-40B4-BE49-F238E27FC236}">
                <a16:creationId xmlns:a16="http://schemas.microsoft.com/office/drawing/2014/main" id="{9652551F-1B70-7283-2232-75D9146FAD34}"/>
              </a:ext>
            </a:extLst>
          </p:cNvPr>
          <p:cNvSpPr txBox="1"/>
          <p:nvPr/>
        </p:nvSpPr>
        <p:spPr>
          <a:xfrm>
            <a:off x="1557337" y="5688449"/>
            <a:ext cx="9143999" cy="954107"/>
          </a:xfrm>
          <a:prstGeom prst="rect">
            <a:avLst/>
          </a:prstGeom>
          <a:noFill/>
        </p:spPr>
        <p:txBody>
          <a:bodyPr wrap="square" rtlCol="0">
            <a:spAutoFit/>
          </a:bodyPr>
          <a:lstStyle/>
          <a:p>
            <a:r>
              <a:rPr lang="es-MX" sz="2800" b="1" dirty="0">
                <a:latin typeface="Arial Black" panose="020B0A04020102020204" pitchFamily="34" charset="0"/>
              </a:rPr>
              <a:t>ESCUELA SABÁTICA</a:t>
            </a:r>
          </a:p>
          <a:p>
            <a:r>
              <a:rPr lang="es-MX" sz="2800" b="1" dirty="0">
                <a:latin typeface="Arial Black" panose="020B0A04020102020204" pitchFamily="34" charset="0"/>
              </a:rPr>
              <a:t>IGLESIA ADVENTISTA DEL 7° DÍA</a:t>
            </a:r>
          </a:p>
        </p:txBody>
      </p:sp>
      <p:pic>
        <p:nvPicPr>
          <p:cNvPr id="2" name="Imagen 1">
            <a:extLst>
              <a:ext uri="{FF2B5EF4-FFF2-40B4-BE49-F238E27FC236}">
                <a16:creationId xmlns:a16="http://schemas.microsoft.com/office/drawing/2014/main" id="{F9F4ECE9-0F6A-7759-2374-06743FA6D46D}"/>
              </a:ext>
            </a:extLst>
          </p:cNvPr>
          <p:cNvPicPr>
            <a:picLocks noChangeAspect="1"/>
          </p:cNvPicPr>
          <p:nvPr/>
        </p:nvPicPr>
        <p:blipFill>
          <a:blip r:embed="rId3"/>
          <a:stretch>
            <a:fillRect/>
          </a:stretch>
        </p:blipFill>
        <p:spPr>
          <a:xfrm>
            <a:off x="0" y="923329"/>
            <a:ext cx="9144000" cy="4765119"/>
          </a:xfrm>
          <a:prstGeom prst="rect">
            <a:avLst/>
          </a:prstGeom>
        </p:spPr>
      </p:pic>
    </p:spTree>
    <p:extLst>
      <p:ext uri="{BB962C8B-B14F-4D97-AF65-F5344CB8AC3E}">
        <p14:creationId xmlns:p14="http://schemas.microsoft.com/office/powerpoint/2010/main" val="1388181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7B1679-C73A-17CF-67B4-E2586C8F2DC5}"/>
              </a:ext>
            </a:extLst>
          </p:cNvPr>
          <p:cNvSpPr txBox="1"/>
          <p:nvPr/>
        </p:nvSpPr>
        <p:spPr>
          <a:xfrm>
            <a:off x="0" y="0"/>
            <a:ext cx="9144000" cy="461665"/>
          </a:xfrm>
          <a:prstGeom prst="rect">
            <a:avLst/>
          </a:prstGeom>
          <a:solidFill>
            <a:schemeClr val="accent4">
              <a:lumMod val="60000"/>
              <a:lumOff val="40000"/>
            </a:schemeClr>
          </a:solidFill>
        </p:spPr>
        <p:txBody>
          <a:bodyPr wrap="square">
            <a:spAutoFit/>
          </a:bodyPr>
          <a:lstStyle/>
          <a:p>
            <a:pPr algn="ctr"/>
            <a:r>
              <a:rPr lang="es-MX" sz="2400" b="1" dirty="0">
                <a:latin typeface="Arial Black" panose="020B0A04020102020204" pitchFamily="34" charset="0"/>
              </a:rPr>
              <a:t>HIMNO DE ALABANZA </a:t>
            </a:r>
          </a:p>
        </p:txBody>
      </p:sp>
      <p:pic>
        <p:nvPicPr>
          <p:cNvPr id="2" name="Imagen 1">
            <a:extLst>
              <a:ext uri="{FF2B5EF4-FFF2-40B4-BE49-F238E27FC236}">
                <a16:creationId xmlns:a16="http://schemas.microsoft.com/office/drawing/2014/main" id="{81EB2039-47CD-3E95-651C-810E20B8A0DC}"/>
              </a:ext>
            </a:extLst>
          </p:cNvPr>
          <p:cNvPicPr>
            <a:picLocks noChangeAspect="1"/>
          </p:cNvPicPr>
          <p:nvPr/>
        </p:nvPicPr>
        <p:blipFill>
          <a:blip r:embed="rId2"/>
          <a:stretch>
            <a:fillRect/>
          </a:stretch>
        </p:blipFill>
        <p:spPr>
          <a:xfrm>
            <a:off x="0" y="857250"/>
            <a:ext cx="9144000" cy="6000750"/>
          </a:xfrm>
          <a:prstGeom prst="rect">
            <a:avLst/>
          </a:prstGeom>
        </p:spPr>
      </p:pic>
    </p:spTree>
    <p:extLst>
      <p:ext uri="{BB962C8B-B14F-4D97-AF65-F5344CB8AC3E}">
        <p14:creationId xmlns:p14="http://schemas.microsoft.com/office/powerpoint/2010/main" val="42953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606FD2-BA66-3DFA-6FE8-31595579F53E}"/>
              </a:ext>
            </a:extLst>
          </p:cNvPr>
          <p:cNvSpPr txBox="1"/>
          <p:nvPr/>
        </p:nvSpPr>
        <p:spPr>
          <a:xfrm>
            <a:off x="0" y="3819942"/>
            <a:ext cx="9144000" cy="2862322"/>
          </a:xfrm>
          <a:prstGeom prst="rect">
            <a:avLst/>
          </a:prstGeom>
          <a:noFill/>
        </p:spPr>
        <p:txBody>
          <a:bodyPr wrap="square">
            <a:spAutoFit/>
          </a:bodyPr>
          <a:lstStyle/>
          <a:p>
            <a:r>
              <a:rPr lang="es-MX" b="1" dirty="0">
                <a:solidFill>
                  <a:srgbClr val="FF0000"/>
                </a:solidFill>
                <a:latin typeface="Arial Black" panose="020B0A04020102020204" pitchFamily="34" charset="0"/>
              </a:rPr>
              <a:t>PANELISTA 1</a:t>
            </a:r>
            <a:r>
              <a:rPr lang="es-MX" b="1" dirty="0">
                <a:latin typeface="Arial Black" panose="020B0A04020102020204" pitchFamily="34" charset="0"/>
              </a:rPr>
              <a:t>: Sin duda, la comunión es muy importante y la acción también, la pregunta es, ¿cómo podemos combinar ambos aspectos de tal manera que sea una bendición para nosotros los jóvenes adventistas?  </a:t>
            </a:r>
          </a:p>
          <a:p>
            <a:r>
              <a:rPr lang="es-MX" b="1" dirty="0">
                <a:solidFill>
                  <a:srgbClr val="FF0000"/>
                </a:solidFill>
                <a:latin typeface="Arial Black" panose="020B0A04020102020204" pitchFamily="34" charset="0"/>
              </a:rPr>
              <a:t>PANELISTA 2:</a:t>
            </a:r>
            <a:r>
              <a:rPr lang="es-MX" b="1" dirty="0">
                <a:latin typeface="Arial Black" panose="020B0A04020102020204" pitchFamily="34" charset="0"/>
              </a:rPr>
              <a:t> La pregunta no solo es interesante, sino también importante. Para entender la comunión en acción, primero debemos establecer 3 aspectos fundamentales. </a:t>
            </a:r>
          </a:p>
          <a:p>
            <a:r>
              <a:rPr lang="es-MX" b="1" dirty="0">
                <a:latin typeface="Arial Black" panose="020B0A04020102020204" pitchFamily="34" charset="0"/>
              </a:rPr>
              <a:t>1) La oración 2) El estudio de la Biblia 3) Testificación.   </a:t>
            </a:r>
          </a:p>
          <a:p>
            <a:r>
              <a:rPr lang="es-MX" b="1" dirty="0">
                <a:solidFill>
                  <a:srgbClr val="FF0000"/>
                </a:solidFill>
                <a:latin typeface="Arial Black" panose="020B0A04020102020204" pitchFamily="34" charset="0"/>
              </a:rPr>
              <a:t>PANELISTA 1:</a:t>
            </a:r>
            <a:r>
              <a:rPr lang="es-MX" b="1" dirty="0">
                <a:latin typeface="Arial Black" panose="020B0A04020102020204" pitchFamily="34" charset="0"/>
              </a:rPr>
              <a:t> ¡Esto se pone cada vez mejor! Y cómo entendemos estos 3 aspectos. </a:t>
            </a:r>
          </a:p>
        </p:txBody>
      </p:sp>
      <p:pic>
        <p:nvPicPr>
          <p:cNvPr id="2" name="Imagen 1">
            <a:extLst>
              <a:ext uri="{FF2B5EF4-FFF2-40B4-BE49-F238E27FC236}">
                <a16:creationId xmlns:a16="http://schemas.microsoft.com/office/drawing/2014/main" id="{4A34F268-4461-278F-2293-1940B1E97179}"/>
              </a:ext>
            </a:extLst>
          </p:cNvPr>
          <p:cNvPicPr>
            <a:picLocks noChangeAspect="1"/>
          </p:cNvPicPr>
          <p:nvPr/>
        </p:nvPicPr>
        <p:blipFill>
          <a:blip r:embed="rId2"/>
          <a:stretch>
            <a:fillRect/>
          </a:stretch>
        </p:blipFill>
        <p:spPr>
          <a:xfrm>
            <a:off x="1590675" y="1"/>
            <a:ext cx="5962650" cy="3819942"/>
          </a:xfrm>
          <a:prstGeom prst="rect">
            <a:avLst/>
          </a:prstGeom>
        </p:spPr>
      </p:pic>
    </p:spTree>
    <p:extLst>
      <p:ext uri="{BB962C8B-B14F-4D97-AF65-F5344CB8AC3E}">
        <p14:creationId xmlns:p14="http://schemas.microsoft.com/office/powerpoint/2010/main" val="343522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0DE37E-5AB0-8E88-7633-E816D02470C3}"/>
              </a:ext>
            </a:extLst>
          </p:cNvPr>
          <p:cNvSpPr txBox="1"/>
          <p:nvPr/>
        </p:nvSpPr>
        <p:spPr>
          <a:xfrm>
            <a:off x="0" y="3429000"/>
            <a:ext cx="9144000" cy="3416320"/>
          </a:xfrm>
          <a:prstGeom prst="rect">
            <a:avLst/>
          </a:prstGeom>
          <a:noFill/>
        </p:spPr>
        <p:txBody>
          <a:bodyPr wrap="square">
            <a:spAutoFit/>
          </a:bodyPr>
          <a:lstStyle/>
          <a:p>
            <a:r>
              <a:rPr lang="es-MX" b="1" dirty="0">
                <a:solidFill>
                  <a:srgbClr val="FF0000"/>
                </a:solidFill>
                <a:latin typeface="Arial Black" panose="020B0A04020102020204" pitchFamily="34" charset="0"/>
              </a:rPr>
              <a:t>PANELISTA 2:</a:t>
            </a:r>
            <a:r>
              <a:rPr lang="es-MX" b="1" dirty="0">
                <a:latin typeface="Arial Black" panose="020B0A04020102020204" pitchFamily="34" charset="0"/>
              </a:rPr>
              <a:t> Para eso déjame contarte la historia de Mateo. Mateo quería levantar el ánimo de su mejor amigo, quien estaba en un momento de desánimo, pero no sabía cómo hacerlo, así que decidió hacer un plan de oración que constaba de orar todos los días </a:t>
            </a:r>
          </a:p>
          <a:p>
            <a:r>
              <a:rPr lang="es-MX" b="1" dirty="0">
                <a:latin typeface="Arial Black" panose="020B0A04020102020204" pitchFamily="34" charset="0"/>
              </a:rPr>
              <a:t>a las 6 am, pidiendo exclusivamente a Dios, que lo ayudara a saber qué hacer para ayudar a su mejor amigo. Así que Mateo todos los días</a:t>
            </a:r>
          </a:p>
          <a:p>
            <a:r>
              <a:rPr lang="es-MX" b="1" dirty="0">
                <a:latin typeface="Arial Black" panose="020B0A04020102020204" pitchFamily="34" charset="0"/>
              </a:rPr>
              <a:t> por 3 semanas siguió su plan, hasta que una mañana leyó en la Biblia Hechos 1:14, y le impresionó la frase “y siempre oraban juntos”, </a:t>
            </a:r>
          </a:p>
          <a:p>
            <a:r>
              <a:rPr lang="es-MX" b="1" dirty="0">
                <a:latin typeface="Arial Black" panose="020B0A04020102020204" pitchFamily="34" charset="0"/>
              </a:rPr>
              <a:t>se dio cuenta que la mejor manera de ayudarlo no solo era orar por él, sino orar con él. </a:t>
            </a:r>
          </a:p>
          <a:p>
            <a:r>
              <a:rPr lang="es-MX" b="1" dirty="0">
                <a:latin typeface="Arial Black" panose="020B0A04020102020204" pitchFamily="34" charset="0"/>
              </a:rPr>
              <a:t>Mientras oraba con su amigo, no solo tenían comunión con Dios, sino Mateo estaba en acción. </a:t>
            </a:r>
          </a:p>
        </p:txBody>
      </p:sp>
      <p:pic>
        <p:nvPicPr>
          <p:cNvPr id="2" name="Imagen 1">
            <a:extLst>
              <a:ext uri="{FF2B5EF4-FFF2-40B4-BE49-F238E27FC236}">
                <a16:creationId xmlns:a16="http://schemas.microsoft.com/office/drawing/2014/main" id="{1C0FEC2C-EC19-48B3-AA84-E94D6FFD4CA7}"/>
              </a:ext>
            </a:extLst>
          </p:cNvPr>
          <p:cNvPicPr>
            <a:picLocks noChangeAspect="1"/>
          </p:cNvPicPr>
          <p:nvPr/>
        </p:nvPicPr>
        <p:blipFill>
          <a:blip r:embed="rId2"/>
          <a:stretch>
            <a:fillRect/>
          </a:stretch>
        </p:blipFill>
        <p:spPr>
          <a:xfrm>
            <a:off x="-1" y="12681"/>
            <a:ext cx="9143999" cy="3416320"/>
          </a:xfrm>
          <a:prstGeom prst="rect">
            <a:avLst/>
          </a:prstGeom>
        </p:spPr>
      </p:pic>
    </p:spTree>
    <p:extLst>
      <p:ext uri="{BB962C8B-B14F-4D97-AF65-F5344CB8AC3E}">
        <p14:creationId xmlns:p14="http://schemas.microsoft.com/office/powerpoint/2010/main" val="179964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24F7ED8-A883-47BB-24EF-D1727BCA8B5A}"/>
              </a:ext>
            </a:extLst>
          </p:cNvPr>
          <p:cNvSpPr txBox="1"/>
          <p:nvPr/>
        </p:nvSpPr>
        <p:spPr>
          <a:xfrm>
            <a:off x="0" y="5074307"/>
            <a:ext cx="9144000" cy="1569660"/>
          </a:xfrm>
          <a:prstGeom prst="rect">
            <a:avLst/>
          </a:prstGeom>
          <a:noFill/>
        </p:spPr>
        <p:txBody>
          <a:bodyPr wrap="square">
            <a:spAutoFit/>
          </a:bodyPr>
          <a:lstStyle/>
          <a:p>
            <a:r>
              <a:rPr lang="es-MX" sz="2400" b="1" dirty="0">
                <a:solidFill>
                  <a:srgbClr val="FF0000"/>
                </a:solidFill>
                <a:latin typeface="Arial Black" panose="020B0A04020102020204" pitchFamily="34" charset="0"/>
              </a:rPr>
              <a:t>PANELISTA 1</a:t>
            </a:r>
            <a:r>
              <a:rPr lang="es-MX" sz="2400" b="1" dirty="0">
                <a:latin typeface="Arial Black" panose="020B0A04020102020204" pitchFamily="34" charset="0"/>
              </a:rPr>
              <a:t>: Por eso el apóstol Santiago mencionó que debemos orar los unos por los otros, bueno antes </a:t>
            </a:r>
          </a:p>
          <a:p>
            <a:r>
              <a:rPr lang="es-MX" sz="2400" b="1" dirty="0">
                <a:latin typeface="Arial Black" panose="020B0A04020102020204" pitchFamily="34" charset="0"/>
              </a:rPr>
              <a:t>de ir al aspecto número 2, escuchemos con atención el Nuevo Horizonte. </a:t>
            </a:r>
          </a:p>
        </p:txBody>
      </p:sp>
      <p:pic>
        <p:nvPicPr>
          <p:cNvPr id="2" name="Imagen 1">
            <a:extLst>
              <a:ext uri="{FF2B5EF4-FFF2-40B4-BE49-F238E27FC236}">
                <a16:creationId xmlns:a16="http://schemas.microsoft.com/office/drawing/2014/main" id="{B2D0D8C5-C899-8B09-3DFF-9040DDB478B1}"/>
              </a:ext>
            </a:extLst>
          </p:cNvPr>
          <p:cNvPicPr>
            <a:picLocks noChangeAspect="1"/>
          </p:cNvPicPr>
          <p:nvPr/>
        </p:nvPicPr>
        <p:blipFill>
          <a:blip r:embed="rId2"/>
          <a:stretch>
            <a:fillRect/>
          </a:stretch>
        </p:blipFill>
        <p:spPr>
          <a:xfrm>
            <a:off x="0" y="0"/>
            <a:ext cx="9144000" cy="5074307"/>
          </a:xfrm>
          <a:prstGeom prst="rect">
            <a:avLst/>
          </a:prstGeom>
        </p:spPr>
      </p:pic>
    </p:spTree>
    <p:extLst>
      <p:ext uri="{BB962C8B-B14F-4D97-AF65-F5344CB8AC3E}">
        <p14:creationId xmlns:p14="http://schemas.microsoft.com/office/powerpoint/2010/main" val="122382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149648-01A3-18D0-65B8-E0EECA38FAF5}"/>
              </a:ext>
            </a:extLst>
          </p:cNvPr>
          <p:cNvSpPr txBox="1"/>
          <p:nvPr/>
        </p:nvSpPr>
        <p:spPr>
          <a:xfrm>
            <a:off x="0" y="0"/>
            <a:ext cx="9144000" cy="584775"/>
          </a:xfrm>
          <a:prstGeom prst="rect">
            <a:avLst/>
          </a:prstGeom>
          <a:solidFill>
            <a:schemeClr val="accent1">
              <a:lumMod val="75000"/>
            </a:schemeClr>
          </a:solidFill>
        </p:spPr>
        <p:txBody>
          <a:bodyPr wrap="square" rtlCol="0">
            <a:spAutoFit/>
          </a:bodyPr>
          <a:lstStyle/>
          <a:p>
            <a:pPr algn="ctr"/>
            <a:r>
              <a:rPr lang="es-MX" sz="3200" b="1" dirty="0">
                <a:solidFill>
                  <a:srgbClr val="FFFF00"/>
                </a:solidFill>
                <a:latin typeface="Arial Black" panose="020B0A04020102020204" pitchFamily="34" charset="0"/>
              </a:rPr>
              <a:t>NUEVO</a:t>
            </a:r>
            <a:r>
              <a:rPr lang="es-MX" sz="3200" b="1" dirty="0">
                <a:latin typeface="Arial Black" panose="020B0A04020102020204" pitchFamily="34" charset="0"/>
              </a:rPr>
              <a:t> </a:t>
            </a:r>
            <a:r>
              <a:rPr lang="es-MX" sz="3200" b="1" dirty="0">
                <a:solidFill>
                  <a:srgbClr val="FF0000"/>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56C4639A-58C7-ABF5-C206-E1A211426D0E}"/>
              </a:ext>
            </a:extLst>
          </p:cNvPr>
          <p:cNvSpPr txBox="1"/>
          <p:nvPr/>
        </p:nvSpPr>
        <p:spPr>
          <a:xfrm>
            <a:off x="0" y="584774"/>
            <a:ext cx="9144000" cy="400110"/>
          </a:xfrm>
          <a:prstGeom prst="rect">
            <a:avLst/>
          </a:prstGeom>
          <a:solidFill>
            <a:srgbClr val="FFC000"/>
          </a:solidFill>
        </p:spPr>
        <p:txBody>
          <a:bodyPr wrap="square" rtlCol="0">
            <a:spAutoFit/>
          </a:bodyPr>
          <a:lstStyle/>
          <a:p>
            <a:pPr algn="ctr"/>
            <a:r>
              <a:rPr lang="es-MX" sz="2000" b="1" dirty="0">
                <a:latin typeface="Arial Black" panose="020B0A04020102020204" pitchFamily="34" charset="0"/>
              </a:rPr>
              <a:t>INVERSIÓN</a:t>
            </a:r>
          </a:p>
        </p:txBody>
      </p:sp>
      <p:sp>
        <p:nvSpPr>
          <p:cNvPr id="6" name="CuadroTexto 5">
            <a:extLst>
              <a:ext uri="{FF2B5EF4-FFF2-40B4-BE49-F238E27FC236}">
                <a16:creationId xmlns:a16="http://schemas.microsoft.com/office/drawing/2014/main" id="{B601A131-C4BF-7CEB-37BA-16D93F82756B}"/>
              </a:ext>
            </a:extLst>
          </p:cNvPr>
          <p:cNvSpPr txBox="1"/>
          <p:nvPr/>
        </p:nvSpPr>
        <p:spPr>
          <a:xfrm>
            <a:off x="0" y="6273226"/>
            <a:ext cx="9144000" cy="584775"/>
          </a:xfrm>
          <a:prstGeom prst="rect">
            <a:avLst/>
          </a:prstGeom>
          <a:solidFill>
            <a:schemeClr val="accent6">
              <a:lumMod val="60000"/>
              <a:lumOff val="40000"/>
            </a:schemeClr>
          </a:solidFill>
        </p:spPr>
        <p:txBody>
          <a:bodyPr wrap="square">
            <a:spAutoFit/>
          </a:bodyPr>
          <a:lstStyle/>
          <a:p>
            <a:pPr algn="ctr"/>
            <a:r>
              <a:rPr lang="es-MX" sz="3200" b="1" dirty="0">
                <a:latin typeface="Arial Black" panose="020B0A04020102020204" pitchFamily="34" charset="0"/>
              </a:rPr>
              <a:t>¿Practicas el Fondo de Inversión?</a:t>
            </a:r>
          </a:p>
        </p:txBody>
      </p:sp>
      <p:pic>
        <p:nvPicPr>
          <p:cNvPr id="7" name="Imagen 6">
            <a:extLst>
              <a:ext uri="{FF2B5EF4-FFF2-40B4-BE49-F238E27FC236}">
                <a16:creationId xmlns:a16="http://schemas.microsoft.com/office/drawing/2014/main" id="{C82892D5-619C-B073-5A83-8EBB1A79E792}"/>
              </a:ext>
            </a:extLst>
          </p:cNvPr>
          <p:cNvPicPr>
            <a:picLocks noChangeAspect="1"/>
          </p:cNvPicPr>
          <p:nvPr/>
        </p:nvPicPr>
        <p:blipFill>
          <a:blip r:embed="rId2"/>
          <a:stretch>
            <a:fillRect/>
          </a:stretch>
        </p:blipFill>
        <p:spPr>
          <a:xfrm>
            <a:off x="0" y="984884"/>
            <a:ext cx="9144000" cy="5288341"/>
          </a:xfrm>
          <a:prstGeom prst="rect">
            <a:avLst/>
          </a:prstGeom>
        </p:spPr>
      </p:pic>
    </p:spTree>
    <p:extLst>
      <p:ext uri="{BB962C8B-B14F-4D97-AF65-F5344CB8AC3E}">
        <p14:creationId xmlns:p14="http://schemas.microsoft.com/office/powerpoint/2010/main" val="322672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931C63-7CF2-0040-6B31-88C75951B435}"/>
              </a:ext>
            </a:extLst>
          </p:cNvPr>
          <p:cNvSpPr txBox="1"/>
          <p:nvPr/>
        </p:nvSpPr>
        <p:spPr>
          <a:xfrm>
            <a:off x="0" y="5334337"/>
            <a:ext cx="9144000" cy="1323439"/>
          </a:xfrm>
          <a:prstGeom prst="rect">
            <a:avLst/>
          </a:prstGeom>
          <a:noFill/>
        </p:spPr>
        <p:txBody>
          <a:bodyPr wrap="square">
            <a:spAutoFit/>
          </a:bodyPr>
          <a:lstStyle/>
          <a:p>
            <a:r>
              <a:rPr lang="es-MX" sz="2000" b="1" dirty="0">
                <a:solidFill>
                  <a:srgbClr val="FF0000"/>
                </a:solidFill>
                <a:latin typeface="Arial Black" panose="020B0A04020102020204" pitchFamily="34" charset="0"/>
              </a:rPr>
              <a:t>PANELISTA 1</a:t>
            </a:r>
            <a:r>
              <a:rPr lang="es-MX" sz="2000" b="1" dirty="0">
                <a:latin typeface="Arial Black" panose="020B0A04020102020204" pitchFamily="34" charset="0"/>
              </a:rPr>
              <a:t>: Hemos aprendido que la oración cultiva nuestra comunión con Dios, pero también es un medio de bendición para otras personas. Pero de qué se trata el segundo aspecto, hablo del estudio de la Biblia. </a:t>
            </a:r>
          </a:p>
        </p:txBody>
      </p:sp>
      <p:pic>
        <p:nvPicPr>
          <p:cNvPr id="2" name="Imagen 1">
            <a:extLst>
              <a:ext uri="{FF2B5EF4-FFF2-40B4-BE49-F238E27FC236}">
                <a16:creationId xmlns:a16="http://schemas.microsoft.com/office/drawing/2014/main" id="{5A950910-268C-4BD5-9F80-DF44609F358B}"/>
              </a:ext>
            </a:extLst>
          </p:cNvPr>
          <p:cNvPicPr>
            <a:picLocks noChangeAspect="1"/>
          </p:cNvPicPr>
          <p:nvPr/>
        </p:nvPicPr>
        <p:blipFill>
          <a:blip r:embed="rId2"/>
          <a:stretch>
            <a:fillRect/>
          </a:stretch>
        </p:blipFill>
        <p:spPr>
          <a:xfrm>
            <a:off x="-1" y="0"/>
            <a:ext cx="9143999" cy="5334337"/>
          </a:xfrm>
          <a:prstGeom prst="rect">
            <a:avLst/>
          </a:prstGeom>
        </p:spPr>
      </p:pic>
    </p:spTree>
    <p:extLst>
      <p:ext uri="{BB962C8B-B14F-4D97-AF65-F5344CB8AC3E}">
        <p14:creationId xmlns:p14="http://schemas.microsoft.com/office/powerpoint/2010/main" val="2090766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F9F137-7E85-CA22-B820-0023DB0361F4}"/>
              </a:ext>
            </a:extLst>
          </p:cNvPr>
          <p:cNvSpPr txBox="1"/>
          <p:nvPr/>
        </p:nvSpPr>
        <p:spPr>
          <a:xfrm>
            <a:off x="0" y="5267181"/>
            <a:ext cx="9144000" cy="1477328"/>
          </a:xfrm>
          <a:prstGeom prst="rect">
            <a:avLst/>
          </a:prstGeom>
          <a:noFill/>
        </p:spPr>
        <p:txBody>
          <a:bodyPr wrap="square">
            <a:spAutoFit/>
          </a:bodyPr>
          <a:lstStyle/>
          <a:p>
            <a:r>
              <a:rPr lang="es-MX" b="1" dirty="0">
                <a:solidFill>
                  <a:srgbClr val="FF0000"/>
                </a:solidFill>
                <a:latin typeface="Arial Black" panose="020B0A04020102020204" pitchFamily="34" charset="0"/>
              </a:rPr>
              <a:t>PANELISTA 2</a:t>
            </a:r>
            <a:r>
              <a:rPr lang="es-MX" b="1" dirty="0">
                <a:latin typeface="Arial Black" panose="020B0A04020102020204" pitchFamily="34" charset="0"/>
              </a:rPr>
              <a:t>: El estudio de la Biblia es una disciplina espiritual esencial para la vida cristiana. ¿De qué otra manera podríamos saber quién es Dios, sino leyendo Su revelación de Sí mismo? Aunque es totalmente cierto que esta debe ser una disciplina personal para todo cristiano, hay ventajas también de hacerlos con otras personas. </a:t>
            </a:r>
          </a:p>
        </p:txBody>
      </p:sp>
      <p:pic>
        <p:nvPicPr>
          <p:cNvPr id="2" name="Imagen 1">
            <a:extLst>
              <a:ext uri="{FF2B5EF4-FFF2-40B4-BE49-F238E27FC236}">
                <a16:creationId xmlns:a16="http://schemas.microsoft.com/office/drawing/2014/main" id="{7583DAC9-9C23-6999-9B98-703EA12E615D}"/>
              </a:ext>
            </a:extLst>
          </p:cNvPr>
          <p:cNvPicPr>
            <a:picLocks noChangeAspect="1"/>
          </p:cNvPicPr>
          <p:nvPr/>
        </p:nvPicPr>
        <p:blipFill>
          <a:blip r:embed="rId2"/>
          <a:stretch>
            <a:fillRect/>
          </a:stretch>
        </p:blipFill>
        <p:spPr>
          <a:xfrm>
            <a:off x="0" y="-1"/>
            <a:ext cx="9144000" cy="5267181"/>
          </a:xfrm>
          <a:prstGeom prst="rect">
            <a:avLst/>
          </a:prstGeom>
        </p:spPr>
      </p:pic>
    </p:spTree>
    <p:extLst>
      <p:ext uri="{BB962C8B-B14F-4D97-AF65-F5344CB8AC3E}">
        <p14:creationId xmlns:p14="http://schemas.microsoft.com/office/powerpoint/2010/main" val="28711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E303AC-8C28-4C87-A583-9C0C81A1609B}"/>
              </a:ext>
            </a:extLst>
          </p:cNvPr>
          <p:cNvSpPr txBox="1"/>
          <p:nvPr/>
        </p:nvSpPr>
        <p:spPr>
          <a:xfrm>
            <a:off x="0" y="4509633"/>
            <a:ext cx="9144000" cy="2246769"/>
          </a:xfrm>
          <a:prstGeom prst="rect">
            <a:avLst/>
          </a:prstGeom>
          <a:noFill/>
        </p:spPr>
        <p:txBody>
          <a:bodyPr wrap="square">
            <a:spAutoFit/>
          </a:bodyPr>
          <a:lstStyle/>
          <a:p>
            <a:r>
              <a:rPr lang="es-MX" sz="2000" b="1" dirty="0">
                <a:solidFill>
                  <a:srgbClr val="FF0000"/>
                </a:solidFill>
                <a:latin typeface="Arial Black" panose="020B0A04020102020204" pitchFamily="34" charset="0"/>
              </a:rPr>
              <a:t>PANELISTA 1</a:t>
            </a:r>
            <a:r>
              <a:rPr lang="es-MX" sz="2000" b="1" dirty="0">
                <a:latin typeface="Arial Black" panose="020B0A04020102020204" pitchFamily="34" charset="0"/>
              </a:rPr>
              <a:t>: Primero tenemos que preguntarnos, </a:t>
            </a:r>
          </a:p>
          <a:p>
            <a:r>
              <a:rPr lang="es-MX" sz="2000" b="1" dirty="0">
                <a:latin typeface="Arial Black" panose="020B0A04020102020204" pitchFamily="34" charset="0"/>
              </a:rPr>
              <a:t>¿qué beneficio hay en el estudio de la Biblia?  </a:t>
            </a:r>
          </a:p>
          <a:p>
            <a:r>
              <a:rPr lang="es-MX" sz="2000" b="1" dirty="0">
                <a:solidFill>
                  <a:srgbClr val="FF0000"/>
                </a:solidFill>
                <a:latin typeface="Arial Black" panose="020B0A04020102020204" pitchFamily="34" charset="0"/>
              </a:rPr>
              <a:t>PANELISTA 3</a:t>
            </a:r>
            <a:r>
              <a:rPr lang="es-MX" sz="2000" b="1" dirty="0">
                <a:latin typeface="Arial Black" panose="020B0A04020102020204" pitchFamily="34" charset="0"/>
              </a:rPr>
              <a:t>: Josué 1:8 declara, Este libro de la ley no se apartará de tu boca, sino que meditarás en él día y noche, para que cuides de hacer todo lo que en él está escrito; porque entonces harás prosperar tu camino y tendrás éxito. </a:t>
            </a:r>
          </a:p>
          <a:p>
            <a:r>
              <a:rPr lang="es-MX" sz="2000" b="1" dirty="0">
                <a:latin typeface="Arial Black" panose="020B0A04020102020204" pitchFamily="34" charset="0"/>
              </a:rPr>
              <a:t>Las bendiciones de Dios son claras cuando estudias la palabra. </a:t>
            </a:r>
          </a:p>
        </p:txBody>
      </p:sp>
      <p:pic>
        <p:nvPicPr>
          <p:cNvPr id="4" name="Imagen 3">
            <a:extLst>
              <a:ext uri="{FF2B5EF4-FFF2-40B4-BE49-F238E27FC236}">
                <a16:creationId xmlns:a16="http://schemas.microsoft.com/office/drawing/2014/main" id="{60895F6B-14DC-F8A0-D0A8-2A2D2DDD98D8}"/>
              </a:ext>
            </a:extLst>
          </p:cNvPr>
          <p:cNvPicPr>
            <a:picLocks noChangeAspect="1"/>
          </p:cNvPicPr>
          <p:nvPr/>
        </p:nvPicPr>
        <p:blipFill>
          <a:blip r:embed="rId2"/>
          <a:stretch>
            <a:fillRect/>
          </a:stretch>
        </p:blipFill>
        <p:spPr>
          <a:xfrm>
            <a:off x="-1" y="0"/>
            <a:ext cx="9143999" cy="4509633"/>
          </a:xfrm>
          <a:prstGeom prst="rect">
            <a:avLst/>
          </a:prstGeom>
        </p:spPr>
      </p:pic>
    </p:spTree>
    <p:extLst>
      <p:ext uri="{BB962C8B-B14F-4D97-AF65-F5344CB8AC3E}">
        <p14:creationId xmlns:p14="http://schemas.microsoft.com/office/powerpoint/2010/main" val="569516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56583C-1BD8-652D-6E50-83EDEFC4872D}"/>
              </a:ext>
            </a:extLst>
          </p:cNvPr>
          <p:cNvSpPr txBox="1"/>
          <p:nvPr/>
        </p:nvSpPr>
        <p:spPr>
          <a:xfrm>
            <a:off x="0" y="4506134"/>
            <a:ext cx="9144000" cy="2308324"/>
          </a:xfrm>
          <a:prstGeom prst="rect">
            <a:avLst/>
          </a:prstGeom>
          <a:noFill/>
        </p:spPr>
        <p:txBody>
          <a:bodyPr wrap="square">
            <a:spAutoFit/>
          </a:bodyPr>
          <a:lstStyle/>
          <a:p>
            <a:r>
              <a:rPr lang="es-MX" b="1" dirty="0">
                <a:solidFill>
                  <a:srgbClr val="FF0000"/>
                </a:solidFill>
                <a:latin typeface="Arial Black" panose="020B0A04020102020204" pitchFamily="34" charset="0"/>
              </a:rPr>
              <a:t>PANELISTA 2</a:t>
            </a:r>
            <a:r>
              <a:rPr lang="es-MX" b="1" dirty="0">
                <a:latin typeface="Arial Black" panose="020B0A04020102020204" pitchFamily="34" charset="0"/>
              </a:rPr>
              <a:t>: ¿Recuerdan a Mateo? No solo comenzó a orar con su amigo, le propuso estudiar la Biblia dos días a la semana, cada uno elegía un lugar distinto. Mientras estudiaban la Biblia llegaron </a:t>
            </a:r>
          </a:p>
          <a:p>
            <a:r>
              <a:rPr lang="es-MX" b="1" dirty="0">
                <a:latin typeface="Arial Black" panose="020B0A04020102020204" pitchFamily="34" charset="0"/>
              </a:rPr>
              <a:t>a Mateo 28:19-20 Por tanto, id, y haced discípulos a todas las naciones, bautizándolos en el nombre del Padre, y del Hijo, y del Espíritu Santo; enseñándoles que guarden todas las cosas que os he mandado; y he aquí yo estoy con vosotros todos los días, hasta el fin del mundo. Amén.</a:t>
            </a:r>
          </a:p>
        </p:txBody>
      </p:sp>
      <p:pic>
        <p:nvPicPr>
          <p:cNvPr id="2" name="Imagen 1">
            <a:extLst>
              <a:ext uri="{FF2B5EF4-FFF2-40B4-BE49-F238E27FC236}">
                <a16:creationId xmlns:a16="http://schemas.microsoft.com/office/drawing/2014/main" id="{36D414B9-A19B-FBB3-3D76-300144A30EC6}"/>
              </a:ext>
            </a:extLst>
          </p:cNvPr>
          <p:cNvPicPr>
            <a:picLocks noChangeAspect="1"/>
          </p:cNvPicPr>
          <p:nvPr/>
        </p:nvPicPr>
        <p:blipFill>
          <a:blip r:embed="rId2"/>
          <a:stretch>
            <a:fillRect/>
          </a:stretch>
        </p:blipFill>
        <p:spPr>
          <a:xfrm>
            <a:off x="0" y="0"/>
            <a:ext cx="9144000" cy="4506134"/>
          </a:xfrm>
          <a:prstGeom prst="rect">
            <a:avLst/>
          </a:prstGeom>
        </p:spPr>
      </p:pic>
    </p:spTree>
    <p:extLst>
      <p:ext uri="{BB962C8B-B14F-4D97-AF65-F5344CB8AC3E}">
        <p14:creationId xmlns:p14="http://schemas.microsoft.com/office/powerpoint/2010/main" val="3953804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CF4DFB-8D75-6111-6779-74A56E5D7372}"/>
              </a:ext>
            </a:extLst>
          </p:cNvPr>
          <p:cNvSpPr txBox="1"/>
          <p:nvPr/>
        </p:nvSpPr>
        <p:spPr>
          <a:xfrm>
            <a:off x="0" y="4781567"/>
            <a:ext cx="9144000" cy="1938992"/>
          </a:xfrm>
          <a:prstGeom prst="rect">
            <a:avLst/>
          </a:prstGeom>
          <a:noFill/>
        </p:spPr>
        <p:txBody>
          <a:bodyPr wrap="square">
            <a:spAutoFit/>
          </a:bodyPr>
          <a:lstStyle/>
          <a:p>
            <a:pPr algn="ctr"/>
            <a:r>
              <a:rPr lang="es-MX" sz="2000" b="1" dirty="0">
                <a:latin typeface="Arial Black" panose="020B0A04020102020204" pitchFamily="34" charset="0"/>
              </a:rPr>
              <a:t>Ambos se dieron cuenta que no podían </a:t>
            </a:r>
          </a:p>
          <a:p>
            <a:pPr algn="ctr"/>
            <a:r>
              <a:rPr lang="es-MX" sz="2000" b="1" dirty="0">
                <a:latin typeface="Arial Black" panose="020B0A04020102020204" pitchFamily="34" charset="0"/>
              </a:rPr>
              <a:t>solo cultivar ellos su espíritu, por lo que invitaron más amigos a estudiar, al cabo de dos semanas ya tenían </a:t>
            </a:r>
          </a:p>
          <a:p>
            <a:pPr algn="ctr"/>
            <a:r>
              <a:rPr lang="es-MX" sz="2000" b="1" dirty="0">
                <a:latin typeface="Arial Black" panose="020B0A04020102020204" pitchFamily="34" charset="0"/>
              </a:rPr>
              <a:t>su propio grupo pequeño juvenil, los nombraron “los discípulos”. No solo ahora Mateo y su mejor amigo </a:t>
            </a:r>
          </a:p>
          <a:p>
            <a:pPr algn="ctr"/>
            <a:r>
              <a:rPr lang="es-MX" sz="2000" b="1" dirty="0">
                <a:latin typeface="Arial Black" panose="020B0A04020102020204" pitchFamily="34" charset="0"/>
              </a:rPr>
              <a:t>estaba en comunión, sino ambos estaban en acción. </a:t>
            </a:r>
          </a:p>
        </p:txBody>
      </p:sp>
      <p:pic>
        <p:nvPicPr>
          <p:cNvPr id="2" name="Imagen 1">
            <a:extLst>
              <a:ext uri="{FF2B5EF4-FFF2-40B4-BE49-F238E27FC236}">
                <a16:creationId xmlns:a16="http://schemas.microsoft.com/office/drawing/2014/main" id="{DFF32799-BF71-6A61-94F7-9D4F3CE74B57}"/>
              </a:ext>
            </a:extLst>
          </p:cNvPr>
          <p:cNvPicPr>
            <a:picLocks noChangeAspect="1"/>
          </p:cNvPicPr>
          <p:nvPr/>
        </p:nvPicPr>
        <p:blipFill>
          <a:blip r:embed="rId2"/>
          <a:stretch>
            <a:fillRect/>
          </a:stretch>
        </p:blipFill>
        <p:spPr>
          <a:xfrm>
            <a:off x="952500" y="-38083"/>
            <a:ext cx="7239000" cy="4819650"/>
          </a:xfrm>
          <a:prstGeom prst="rect">
            <a:avLst/>
          </a:prstGeom>
        </p:spPr>
      </p:pic>
    </p:spTree>
    <p:extLst>
      <p:ext uri="{BB962C8B-B14F-4D97-AF65-F5344CB8AC3E}">
        <p14:creationId xmlns:p14="http://schemas.microsoft.com/office/powerpoint/2010/main" val="163429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0645DC1-AE52-5020-073E-A117D89C1A88}"/>
              </a:ext>
            </a:extLst>
          </p:cNvPr>
          <p:cNvSpPr txBox="1"/>
          <p:nvPr/>
        </p:nvSpPr>
        <p:spPr>
          <a:xfrm>
            <a:off x="0" y="0"/>
            <a:ext cx="9144000" cy="461665"/>
          </a:xfrm>
          <a:prstGeom prst="rect">
            <a:avLst/>
          </a:prstGeom>
          <a:solidFill>
            <a:srgbClr val="FF66FF"/>
          </a:solidFill>
        </p:spPr>
        <p:txBody>
          <a:bodyPr wrap="square" rtlCol="0">
            <a:spAutoFit/>
          </a:bodyPr>
          <a:lstStyle/>
          <a:p>
            <a:pPr algn="ctr"/>
            <a:r>
              <a:rPr lang="es-MX" sz="2400" b="1" dirty="0">
                <a:latin typeface="Arial Black" panose="020B0A04020102020204" pitchFamily="34" charset="0"/>
              </a:rPr>
              <a:t>SERVICIO DE CANTO</a:t>
            </a:r>
          </a:p>
        </p:txBody>
      </p:sp>
      <p:sp>
        <p:nvSpPr>
          <p:cNvPr id="4" name="CuadroTexto 3">
            <a:extLst>
              <a:ext uri="{FF2B5EF4-FFF2-40B4-BE49-F238E27FC236}">
                <a16:creationId xmlns:a16="http://schemas.microsoft.com/office/drawing/2014/main" id="{80C49539-8ECE-CDEF-EA34-F1F1460BEC21}"/>
              </a:ext>
            </a:extLst>
          </p:cNvPr>
          <p:cNvSpPr txBox="1"/>
          <p:nvPr/>
        </p:nvSpPr>
        <p:spPr>
          <a:xfrm>
            <a:off x="0" y="461665"/>
            <a:ext cx="9144000" cy="1477328"/>
          </a:xfrm>
          <a:prstGeom prst="rect">
            <a:avLst/>
          </a:prstGeom>
          <a:noFill/>
        </p:spPr>
        <p:txBody>
          <a:bodyPr wrap="square">
            <a:spAutoFit/>
          </a:bodyPr>
          <a:lstStyle/>
          <a:p>
            <a:pPr algn="ctr"/>
            <a:r>
              <a:rPr lang="es-MX" b="1" dirty="0">
                <a:latin typeface="Arial Black" panose="020B0A04020102020204" pitchFamily="34" charset="0"/>
              </a:rPr>
              <a:t>Pueden usarse cantos del Ministerio Juvenil. </a:t>
            </a:r>
          </a:p>
          <a:p>
            <a:pPr algn="ctr"/>
            <a:r>
              <a:rPr lang="es-MX" b="1" dirty="0">
                <a:latin typeface="Arial Black" panose="020B0A04020102020204" pitchFamily="34" charset="0"/>
              </a:rPr>
              <a:t>Aquí algunas sugerencias:  </a:t>
            </a:r>
          </a:p>
          <a:p>
            <a:r>
              <a:rPr lang="es-MX" b="1" dirty="0">
                <a:latin typeface="Arial Black" panose="020B0A04020102020204" pitchFamily="34" charset="0"/>
              </a:rPr>
              <a:t>https://www.youtube.com/watch?v=1aJRBnr1OGs  </a:t>
            </a:r>
          </a:p>
          <a:p>
            <a:r>
              <a:rPr lang="es-MX" b="1" dirty="0">
                <a:latin typeface="Arial Black" panose="020B0A04020102020204" pitchFamily="34" charset="0"/>
              </a:rPr>
              <a:t>https://www.youtube.com/watch?v=Qq1bzdb7fGs  </a:t>
            </a:r>
          </a:p>
          <a:p>
            <a:r>
              <a:rPr lang="es-MX" b="1" dirty="0">
                <a:latin typeface="Arial Black" panose="020B0A04020102020204" pitchFamily="34" charset="0"/>
              </a:rPr>
              <a:t>https://www.youtube.com/watch?v=LXYpWEfQ0Tw</a:t>
            </a:r>
          </a:p>
        </p:txBody>
      </p:sp>
      <p:pic>
        <p:nvPicPr>
          <p:cNvPr id="3" name="Imagen 2">
            <a:extLst>
              <a:ext uri="{FF2B5EF4-FFF2-40B4-BE49-F238E27FC236}">
                <a16:creationId xmlns:a16="http://schemas.microsoft.com/office/drawing/2014/main" id="{24297520-69AA-D7DC-15C0-F24B45805C02}"/>
              </a:ext>
            </a:extLst>
          </p:cNvPr>
          <p:cNvPicPr>
            <a:picLocks noChangeAspect="1"/>
          </p:cNvPicPr>
          <p:nvPr/>
        </p:nvPicPr>
        <p:blipFill>
          <a:blip r:embed="rId2"/>
          <a:stretch>
            <a:fillRect/>
          </a:stretch>
        </p:blipFill>
        <p:spPr>
          <a:xfrm>
            <a:off x="1143000" y="1938992"/>
            <a:ext cx="6858000" cy="4919007"/>
          </a:xfrm>
          <a:prstGeom prst="rect">
            <a:avLst/>
          </a:prstGeom>
        </p:spPr>
      </p:pic>
    </p:spTree>
    <p:extLst>
      <p:ext uri="{BB962C8B-B14F-4D97-AF65-F5344CB8AC3E}">
        <p14:creationId xmlns:p14="http://schemas.microsoft.com/office/powerpoint/2010/main" val="3787026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A21298-9C61-AA2B-A059-921BE64D9883}"/>
              </a:ext>
            </a:extLst>
          </p:cNvPr>
          <p:cNvSpPr txBox="1"/>
          <p:nvPr/>
        </p:nvSpPr>
        <p:spPr>
          <a:xfrm>
            <a:off x="0" y="5102109"/>
            <a:ext cx="9144000" cy="1631216"/>
          </a:xfrm>
          <a:prstGeom prst="rect">
            <a:avLst/>
          </a:prstGeom>
          <a:noFill/>
        </p:spPr>
        <p:txBody>
          <a:bodyPr wrap="square">
            <a:spAutoFit/>
          </a:bodyPr>
          <a:lstStyle/>
          <a:p>
            <a:r>
              <a:rPr lang="es-MX" sz="2000" b="1" dirty="0">
                <a:solidFill>
                  <a:srgbClr val="FF0000"/>
                </a:solidFill>
                <a:latin typeface="Arial Black" panose="020B0A04020102020204" pitchFamily="34" charset="0"/>
              </a:rPr>
              <a:t>PANELISTA 1</a:t>
            </a:r>
            <a:r>
              <a:rPr lang="es-MX" sz="2000" b="1" dirty="0">
                <a:latin typeface="Arial Black" panose="020B0A04020102020204" pitchFamily="34" charset="0"/>
              </a:rPr>
              <a:t>: </a:t>
            </a:r>
            <a:r>
              <a:rPr lang="es-MX" sz="2000" b="1" dirty="0" err="1">
                <a:latin typeface="Arial Black" panose="020B0A04020102020204" pitchFamily="34" charset="0"/>
              </a:rPr>
              <a:t>Wow</a:t>
            </a:r>
            <a:r>
              <a:rPr lang="es-MX" sz="2000" b="1" dirty="0">
                <a:latin typeface="Arial Black" panose="020B0A04020102020204" pitchFamily="34" charset="0"/>
              </a:rPr>
              <a:t>, no cabe duda de que estudiar la Biblia mientras se comparte, es una total bendición. </a:t>
            </a:r>
          </a:p>
          <a:p>
            <a:r>
              <a:rPr lang="es-MX" sz="2000" b="1" dirty="0">
                <a:latin typeface="Arial Black" panose="020B0A04020102020204" pitchFamily="34" charset="0"/>
              </a:rPr>
              <a:t>Bueno, así como Mateo hay muchos jóvenes que tienen su propia experiencia de fe, vamos a escuchar el Misionero Mundial</a:t>
            </a:r>
          </a:p>
        </p:txBody>
      </p:sp>
      <p:pic>
        <p:nvPicPr>
          <p:cNvPr id="2" name="Imagen 1">
            <a:extLst>
              <a:ext uri="{FF2B5EF4-FFF2-40B4-BE49-F238E27FC236}">
                <a16:creationId xmlns:a16="http://schemas.microsoft.com/office/drawing/2014/main" id="{65138841-40FF-40CF-5A84-DE3F1DE0F20F}"/>
              </a:ext>
            </a:extLst>
          </p:cNvPr>
          <p:cNvPicPr>
            <a:picLocks noChangeAspect="1"/>
          </p:cNvPicPr>
          <p:nvPr/>
        </p:nvPicPr>
        <p:blipFill>
          <a:blip r:embed="rId2"/>
          <a:stretch>
            <a:fillRect/>
          </a:stretch>
        </p:blipFill>
        <p:spPr>
          <a:xfrm>
            <a:off x="-1" y="0"/>
            <a:ext cx="9150311" cy="5102109"/>
          </a:xfrm>
          <a:prstGeom prst="rect">
            <a:avLst/>
          </a:prstGeom>
        </p:spPr>
      </p:pic>
    </p:spTree>
    <p:extLst>
      <p:ext uri="{BB962C8B-B14F-4D97-AF65-F5344CB8AC3E}">
        <p14:creationId xmlns:p14="http://schemas.microsoft.com/office/powerpoint/2010/main" val="3049736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205722-D462-7337-66FD-B08BD199BB63}"/>
              </a:ext>
            </a:extLst>
          </p:cNvPr>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a:latin typeface="Arial Black" panose="020B0A04020102020204" pitchFamily="34" charset="0"/>
              </a:rPr>
              <a:t>MISIONERO MUNDIAL</a:t>
            </a:r>
          </a:p>
        </p:txBody>
      </p:sp>
      <p:pic>
        <p:nvPicPr>
          <p:cNvPr id="3" name="Imagen 2">
            <a:extLst>
              <a:ext uri="{FF2B5EF4-FFF2-40B4-BE49-F238E27FC236}">
                <a16:creationId xmlns:a16="http://schemas.microsoft.com/office/drawing/2014/main" id="{03838ABF-2469-DA8D-9CC9-15070C8394FB}"/>
              </a:ext>
            </a:extLst>
          </p:cNvPr>
          <p:cNvPicPr>
            <a:picLocks noChangeAspect="1"/>
          </p:cNvPicPr>
          <p:nvPr/>
        </p:nvPicPr>
        <p:blipFill>
          <a:blip r:embed="rId2"/>
          <a:stretch>
            <a:fillRect/>
          </a:stretch>
        </p:blipFill>
        <p:spPr>
          <a:xfrm>
            <a:off x="0" y="584774"/>
            <a:ext cx="9144000" cy="6273226"/>
          </a:xfrm>
          <a:prstGeom prst="rect">
            <a:avLst/>
          </a:prstGeom>
        </p:spPr>
      </p:pic>
    </p:spTree>
    <p:extLst>
      <p:ext uri="{BB962C8B-B14F-4D97-AF65-F5344CB8AC3E}">
        <p14:creationId xmlns:p14="http://schemas.microsoft.com/office/powerpoint/2010/main" val="2573481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5D252AF-148D-E12D-A5B3-87EC89BC9980}"/>
              </a:ext>
            </a:extLst>
          </p:cNvPr>
          <p:cNvPicPr>
            <a:picLocks noChangeAspect="1"/>
          </p:cNvPicPr>
          <p:nvPr/>
        </p:nvPicPr>
        <p:blipFill>
          <a:blip r:embed="rId2"/>
          <a:stretch>
            <a:fillRect/>
          </a:stretch>
        </p:blipFill>
        <p:spPr>
          <a:xfrm>
            <a:off x="1456674" y="1"/>
            <a:ext cx="6230652" cy="6749142"/>
          </a:xfrm>
          <a:prstGeom prst="rect">
            <a:avLst/>
          </a:prstGeom>
        </p:spPr>
      </p:pic>
      <p:sp>
        <p:nvSpPr>
          <p:cNvPr id="3" name="CuadroTexto 2">
            <a:extLst>
              <a:ext uri="{FF2B5EF4-FFF2-40B4-BE49-F238E27FC236}">
                <a16:creationId xmlns:a16="http://schemas.microsoft.com/office/drawing/2014/main" id="{B04441A5-2373-8EA3-3376-60E901148710}"/>
              </a:ext>
            </a:extLst>
          </p:cNvPr>
          <p:cNvSpPr txBox="1"/>
          <p:nvPr/>
        </p:nvSpPr>
        <p:spPr>
          <a:xfrm>
            <a:off x="290286" y="1872343"/>
            <a:ext cx="2441694" cy="584775"/>
          </a:xfrm>
          <a:prstGeom prst="rect">
            <a:avLst/>
          </a:prstGeom>
          <a:solidFill>
            <a:schemeClr val="accent2">
              <a:lumMod val="40000"/>
              <a:lumOff val="60000"/>
            </a:schemeClr>
          </a:solidFill>
        </p:spPr>
        <p:txBody>
          <a:bodyPr wrap="none" rtlCol="0">
            <a:spAutoFit/>
          </a:bodyPr>
          <a:lstStyle/>
          <a:p>
            <a:r>
              <a:rPr lang="es-MX" sz="3200" b="1" dirty="0">
                <a:latin typeface="Arial Black" panose="020B0A04020102020204" pitchFamily="34" charset="0"/>
              </a:rPr>
              <a:t>INFORME </a:t>
            </a:r>
          </a:p>
        </p:txBody>
      </p:sp>
      <p:sp>
        <p:nvSpPr>
          <p:cNvPr id="4" name="CuadroTexto 3">
            <a:extLst>
              <a:ext uri="{FF2B5EF4-FFF2-40B4-BE49-F238E27FC236}">
                <a16:creationId xmlns:a16="http://schemas.microsoft.com/office/drawing/2014/main" id="{29C77B56-FB10-D37D-66EE-41AC5325AD31}"/>
              </a:ext>
            </a:extLst>
          </p:cNvPr>
          <p:cNvSpPr txBox="1"/>
          <p:nvPr/>
        </p:nvSpPr>
        <p:spPr>
          <a:xfrm>
            <a:off x="6172033" y="2905780"/>
            <a:ext cx="2971967" cy="523220"/>
          </a:xfrm>
          <a:prstGeom prst="rect">
            <a:avLst/>
          </a:prstGeom>
          <a:solidFill>
            <a:schemeClr val="accent2">
              <a:lumMod val="40000"/>
              <a:lumOff val="60000"/>
            </a:schemeClr>
          </a:solidFill>
        </p:spPr>
        <p:txBody>
          <a:bodyPr wrap="none" rtlCol="0">
            <a:spAutoFit/>
          </a:bodyPr>
          <a:lstStyle/>
          <a:p>
            <a:r>
              <a:rPr lang="es-MX" sz="2800" b="1" dirty="0">
                <a:latin typeface="Arial Black" panose="020B0A04020102020204" pitchFamily="34" charset="0"/>
              </a:rPr>
              <a:t>SECRETARIAL</a:t>
            </a:r>
          </a:p>
        </p:txBody>
      </p:sp>
    </p:spTree>
    <p:extLst>
      <p:ext uri="{BB962C8B-B14F-4D97-AF65-F5344CB8AC3E}">
        <p14:creationId xmlns:p14="http://schemas.microsoft.com/office/powerpoint/2010/main" val="3165932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BE145F-9E0A-F274-57F7-E655432F2BB1}"/>
              </a:ext>
            </a:extLst>
          </p:cNvPr>
          <p:cNvSpPr txBox="1"/>
          <p:nvPr/>
        </p:nvSpPr>
        <p:spPr>
          <a:xfrm>
            <a:off x="0" y="1122740"/>
            <a:ext cx="4992914" cy="3785652"/>
          </a:xfrm>
          <a:prstGeom prst="rect">
            <a:avLst/>
          </a:prstGeom>
          <a:noFill/>
        </p:spPr>
        <p:txBody>
          <a:bodyPr wrap="square">
            <a:spAutoFit/>
          </a:bodyPr>
          <a:lstStyle/>
          <a:p>
            <a:r>
              <a:rPr lang="es-MX" sz="2000" b="1" dirty="0">
                <a:solidFill>
                  <a:srgbClr val="FF0000"/>
                </a:solidFill>
                <a:latin typeface="Arial Black" panose="020B0A04020102020204" pitchFamily="34" charset="0"/>
              </a:rPr>
              <a:t>PANELISTA 1</a:t>
            </a:r>
            <a:r>
              <a:rPr lang="es-MX" sz="2000" b="1" dirty="0">
                <a:latin typeface="Arial Black" panose="020B0A04020102020204" pitchFamily="34" charset="0"/>
              </a:rPr>
              <a:t>: Ya que el estudio de la Biblia es muy importante, </a:t>
            </a:r>
          </a:p>
          <a:p>
            <a:r>
              <a:rPr lang="es-MX" sz="2000" b="1" dirty="0">
                <a:latin typeface="Arial Black" panose="020B0A04020102020204" pitchFamily="34" charset="0"/>
              </a:rPr>
              <a:t>ha llegado el momento de compartir lo que hemos aprendido toda esta semana, llegó el momento del repaso de la lección de escuela sabática. Antes vamos a repetir el versículo de memoria, ¿ustedes se lo aprendieron? </a:t>
            </a:r>
          </a:p>
          <a:p>
            <a:r>
              <a:rPr lang="es-MX" sz="2000" b="1" dirty="0">
                <a:latin typeface="Arial Black" panose="020B0A04020102020204" pitchFamily="34" charset="0"/>
              </a:rPr>
              <a:t>(los panelistas participan) esta mañana la lección será impartida de forma general.</a:t>
            </a:r>
          </a:p>
        </p:txBody>
      </p:sp>
      <p:pic>
        <p:nvPicPr>
          <p:cNvPr id="2" name="Imagen 1">
            <a:extLst>
              <a:ext uri="{FF2B5EF4-FFF2-40B4-BE49-F238E27FC236}">
                <a16:creationId xmlns:a16="http://schemas.microsoft.com/office/drawing/2014/main" id="{F0D047FA-CF38-873A-4846-4244F1CE45EA}"/>
              </a:ext>
            </a:extLst>
          </p:cNvPr>
          <p:cNvPicPr>
            <a:picLocks noChangeAspect="1"/>
          </p:cNvPicPr>
          <p:nvPr/>
        </p:nvPicPr>
        <p:blipFill>
          <a:blip r:embed="rId2"/>
          <a:stretch>
            <a:fillRect/>
          </a:stretch>
        </p:blipFill>
        <p:spPr>
          <a:xfrm>
            <a:off x="4572000" y="0"/>
            <a:ext cx="4572000" cy="6858000"/>
          </a:xfrm>
          <a:prstGeom prst="rect">
            <a:avLst/>
          </a:prstGeom>
        </p:spPr>
      </p:pic>
    </p:spTree>
    <p:extLst>
      <p:ext uri="{BB962C8B-B14F-4D97-AF65-F5344CB8AC3E}">
        <p14:creationId xmlns:p14="http://schemas.microsoft.com/office/powerpoint/2010/main" val="30784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810F04F-6228-D654-0941-00E4B6AD7F9A}"/>
              </a:ext>
            </a:extLst>
          </p:cNvPr>
          <p:cNvSpPr txBox="1"/>
          <p:nvPr/>
        </p:nvSpPr>
        <p:spPr>
          <a:xfrm>
            <a:off x="0" y="3658873"/>
            <a:ext cx="9144000" cy="3170099"/>
          </a:xfrm>
          <a:prstGeom prst="rect">
            <a:avLst/>
          </a:prstGeom>
          <a:noFill/>
        </p:spPr>
        <p:txBody>
          <a:bodyPr wrap="square">
            <a:spAutoFit/>
          </a:bodyPr>
          <a:lstStyle/>
          <a:p>
            <a:r>
              <a:rPr lang="es-MX" sz="2000" b="1" dirty="0">
                <a:solidFill>
                  <a:srgbClr val="FF0000"/>
                </a:solidFill>
                <a:latin typeface="Arial Black" panose="020B0A04020102020204" pitchFamily="34" charset="0"/>
              </a:rPr>
              <a:t>PANELISTA 4:</a:t>
            </a:r>
            <a:r>
              <a:rPr lang="es-MX" sz="2000" b="1" dirty="0">
                <a:latin typeface="Arial Black" panose="020B0A04020102020204" pitchFamily="34" charset="0"/>
              </a:rPr>
              <a:t> Ya hablamos de la oración y el estudio de la Biblia, pero ¿Qué significa la testificación?  </a:t>
            </a:r>
          </a:p>
          <a:p>
            <a:r>
              <a:rPr lang="es-MX" sz="2000" b="1" dirty="0">
                <a:solidFill>
                  <a:srgbClr val="FF0000"/>
                </a:solidFill>
                <a:latin typeface="Arial Black" panose="020B0A04020102020204" pitchFamily="34" charset="0"/>
              </a:rPr>
              <a:t>PANELISTA 1: </a:t>
            </a:r>
            <a:r>
              <a:rPr lang="es-MX" sz="2000" b="1" dirty="0">
                <a:latin typeface="Arial Black" panose="020B0A04020102020204" pitchFamily="34" charset="0"/>
              </a:rPr>
              <a:t>Muy buena pregunta, y no solo eso, ¿cómo podemos hacerlo?  </a:t>
            </a:r>
          </a:p>
          <a:p>
            <a:r>
              <a:rPr lang="es-MX" sz="2000" b="1" dirty="0">
                <a:solidFill>
                  <a:srgbClr val="FF0000"/>
                </a:solidFill>
                <a:latin typeface="Arial Black" panose="020B0A04020102020204" pitchFamily="34" charset="0"/>
              </a:rPr>
              <a:t>PANELISTA 2:</a:t>
            </a:r>
            <a:r>
              <a:rPr lang="es-MX" sz="2000" b="1" dirty="0">
                <a:latin typeface="Arial Black" panose="020B0A04020102020204" pitchFamily="34" charset="0"/>
              </a:rPr>
              <a:t> Bueno, la biblia nos enseña en 1 Juan 3:18, </a:t>
            </a:r>
          </a:p>
          <a:p>
            <a:r>
              <a:rPr lang="es-MX" sz="2000" b="1" dirty="0">
                <a:latin typeface="Arial Black" panose="020B0A04020102020204" pitchFamily="34" charset="0"/>
              </a:rPr>
              <a:t>Hijos míos, no debemos limitarnos a decir que amamos, sino que debemos demostrarlo por medio de lo que hacemos. </a:t>
            </a:r>
          </a:p>
          <a:p>
            <a:r>
              <a:rPr lang="es-MX" sz="2000" b="1" dirty="0">
                <a:latin typeface="Arial Black" panose="020B0A04020102020204" pitchFamily="34" charset="0"/>
              </a:rPr>
              <a:t>Es decir, debemos demostrar nuestro amor por Jesús y las personas, con acciones, tal como Jesús lo hizo, no solo dijo que nos amaba, sino que en la cruz dio testimonio de ese amor.</a:t>
            </a:r>
          </a:p>
        </p:txBody>
      </p:sp>
      <p:pic>
        <p:nvPicPr>
          <p:cNvPr id="2" name="Imagen 1">
            <a:extLst>
              <a:ext uri="{FF2B5EF4-FFF2-40B4-BE49-F238E27FC236}">
                <a16:creationId xmlns:a16="http://schemas.microsoft.com/office/drawing/2014/main" id="{075C9388-BB27-F0F4-010E-B7C7B19444A4}"/>
              </a:ext>
            </a:extLst>
          </p:cNvPr>
          <p:cNvPicPr>
            <a:picLocks noChangeAspect="1"/>
          </p:cNvPicPr>
          <p:nvPr/>
        </p:nvPicPr>
        <p:blipFill>
          <a:blip r:embed="rId2"/>
          <a:stretch>
            <a:fillRect/>
          </a:stretch>
        </p:blipFill>
        <p:spPr>
          <a:xfrm>
            <a:off x="0" y="-1"/>
            <a:ext cx="9144000" cy="3658873"/>
          </a:xfrm>
          <a:prstGeom prst="rect">
            <a:avLst/>
          </a:prstGeom>
        </p:spPr>
      </p:pic>
    </p:spTree>
    <p:extLst>
      <p:ext uri="{BB962C8B-B14F-4D97-AF65-F5344CB8AC3E}">
        <p14:creationId xmlns:p14="http://schemas.microsoft.com/office/powerpoint/2010/main" val="1264172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6BB7F61-9DBB-D249-A034-7EDFE0730A98}"/>
              </a:ext>
            </a:extLst>
          </p:cNvPr>
          <p:cNvSpPr txBox="1"/>
          <p:nvPr/>
        </p:nvSpPr>
        <p:spPr>
          <a:xfrm>
            <a:off x="0" y="4213388"/>
            <a:ext cx="9144000" cy="2585323"/>
          </a:xfrm>
          <a:prstGeom prst="rect">
            <a:avLst/>
          </a:prstGeom>
          <a:noFill/>
        </p:spPr>
        <p:txBody>
          <a:bodyPr wrap="square">
            <a:spAutoFit/>
          </a:bodyPr>
          <a:lstStyle/>
          <a:p>
            <a:pPr algn="ctr"/>
            <a:r>
              <a:rPr lang="es-MX" b="1" dirty="0">
                <a:latin typeface="Arial Black" panose="020B0A04020102020204" pitchFamily="34" charset="0"/>
              </a:rPr>
              <a:t>Y respecto a qué podemos hacer, bueno Mateo, su mejor </a:t>
            </a:r>
          </a:p>
          <a:p>
            <a:pPr algn="ctr"/>
            <a:r>
              <a:rPr lang="es-MX" b="1" dirty="0">
                <a:latin typeface="Arial Black" panose="020B0A04020102020204" pitchFamily="34" charset="0"/>
              </a:rPr>
              <a:t>amigo y todo su grupo pequeño “Los Discípulos” están listos para testificar este día mundial de la juventud </a:t>
            </a:r>
          </a:p>
          <a:p>
            <a:pPr algn="ctr"/>
            <a:r>
              <a:rPr lang="es-MX" b="1" dirty="0">
                <a:latin typeface="Arial Black" panose="020B0A04020102020204" pitchFamily="34" charset="0"/>
              </a:rPr>
              <a:t>(en este momento entra Mateo y todo su grupo de jóvenes con los libros misioneros en mano y promueven </a:t>
            </a:r>
          </a:p>
          <a:p>
            <a:pPr algn="ctr"/>
            <a:r>
              <a:rPr lang="es-MX" b="1" dirty="0">
                <a:latin typeface="Arial Black" panose="020B0A04020102020204" pitchFamily="34" charset="0"/>
              </a:rPr>
              <a:t>el impacto misionero conforme cada iglesia local lo hayan planificado) ellos han hecho preparativos de amor, y están listos para compartirlos con toda nuestra comunidad.</a:t>
            </a:r>
          </a:p>
          <a:p>
            <a:pPr algn="ctr"/>
            <a:r>
              <a:rPr lang="es-MX" b="1" dirty="0">
                <a:latin typeface="Arial Black" panose="020B0A04020102020204" pitchFamily="34" charset="0"/>
              </a:rPr>
              <a:t> Ellos están listos para tener “comunión en acción”. </a:t>
            </a:r>
          </a:p>
        </p:txBody>
      </p:sp>
      <p:pic>
        <p:nvPicPr>
          <p:cNvPr id="2" name="Imagen 1">
            <a:extLst>
              <a:ext uri="{FF2B5EF4-FFF2-40B4-BE49-F238E27FC236}">
                <a16:creationId xmlns:a16="http://schemas.microsoft.com/office/drawing/2014/main" id="{19CA86ED-1597-DCCB-1918-C3B4BC5B970A}"/>
              </a:ext>
            </a:extLst>
          </p:cNvPr>
          <p:cNvPicPr>
            <a:picLocks noChangeAspect="1"/>
          </p:cNvPicPr>
          <p:nvPr/>
        </p:nvPicPr>
        <p:blipFill>
          <a:blip r:embed="rId2"/>
          <a:stretch>
            <a:fillRect/>
          </a:stretch>
        </p:blipFill>
        <p:spPr>
          <a:xfrm>
            <a:off x="2884966" y="0"/>
            <a:ext cx="3374068" cy="4213388"/>
          </a:xfrm>
          <a:prstGeom prst="rect">
            <a:avLst/>
          </a:prstGeom>
        </p:spPr>
      </p:pic>
      <p:sp>
        <p:nvSpPr>
          <p:cNvPr id="5" name="CuadroTexto 4">
            <a:extLst>
              <a:ext uri="{FF2B5EF4-FFF2-40B4-BE49-F238E27FC236}">
                <a16:creationId xmlns:a16="http://schemas.microsoft.com/office/drawing/2014/main" id="{FC49CF36-8026-F04B-324F-C39413141681}"/>
              </a:ext>
            </a:extLst>
          </p:cNvPr>
          <p:cNvSpPr txBox="1"/>
          <p:nvPr/>
        </p:nvSpPr>
        <p:spPr>
          <a:xfrm>
            <a:off x="0" y="-1"/>
            <a:ext cx="2884965" cy="4213387"/>
          </a:xfrm>
          <a:prstGeom prst="rect">
            <a:avLst/>
          </a:prstGeom>
          <a:solidFill>
            <a:srgbClr val="FFC000"/>
          </a:solidFill>
        </p:spPr>
        <p:txBody>
          <a:bodyPr wrap="square" rtlCol="0">
            <a:spAutoFit/>
          </a:bodyPr>
          <a:lstStyle/>
          <a:p>
            <a:endParaRPr lang="es-MX" dirty="0"/>
          </a:p>
        </p:txBody>
      </p:sp>
      <p:sp>
        <p:nvSpPr>
          <p:cNvPr id="6" name="CuadroTexto 5">
            <a:extLst>
              <a:ext uri="{FF2B5EF4-FFF2-40B4-BE49-F238E27FC236}">
                <a16:creationId xmlns:a16="http://schemas.microsoft.com/office/drawing/2014/main" id="{0BBEA4F0-E76B-AB92-D663-4782533694B6}"/>
              </a:ext>
            </a:extLst>
          </p:cNvPr>
          <p:cNvSpPr txBox="1"/>
          <p:nvPr/>
        </p:nvSpPr>
        <p:spPr>
          <a:xfrm>
            <a:off x="6259034" y="-1"/>
            <a:ext cx="2884965" cy="4213387"/>
          </a:xfrm>
          <a:prstGeom prst="rect">
            <a:avLst/>
          </a:prstGeom>
          <a:solidFill>
            <a:srgbClr val="FFC000"/>
          </a:solidFill>
        </p:spPr>
        <p:txBody>
          <a:bodyPr wrap="square" rtlCol="0">
            <a:spAutoFit/>
          </a:bodyPr>
          <a:lstStyle/>
          <a:p>
            <a:endParaRPr lang="es-MX" dirty="0"/>
          </a:p>
        </p:txBody>
      </p:sp>
    </p:spTree>
    <p:extLst>
      <p:ext uri="{BB962C8B-B14F-4D97-AF65-F5344CB8AC3E}">
        <p14:creationId xmlns:p14="http://schemas.microsoft.com/office/powerpoint/2010/main" val="381097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C2F87E-6A10-3270-8FC9-C0B00DF5D9C2}"/>
              </a:ext>
            </a:extLst>
          </p:cNvPr>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a:latin typeface="Arial Black" panose="020B0A04020102020204" pitchFamily="34" charset="0"/>
              </a:rPr>
              <a:t>VERSÍCULO PARA MEMORIZAR</a:t>
            </a:r>
          </a:p>
        </p:txBody>
      </p:sp>
      <p:pic>
        <p:nvPicPr>
          <p:cNvPr id="3" name="Imagen 2">
            <a:extLst>
              <a:ext uri="{FF2B5EF4-FFF2-40B4-BE49-F238E27FC236}">
                <a16:creationId xmlns:a16="http://schemas.microsoft.com/office/drawing/2014/main" id="{9903077F-327E-3AAE-1B72-E3B82D098236}"/>
              </a:ext>
            </a:extLst>
          </p:cNvPr>
          <p:cNvPicPr>
            <a:picLocks noChangeAspect="1"/>
          </p:cNvPicPr>
          <p:nvPr/>
        </p:nvPicPr>
        <p:blipFill>
          <a:blip r:embed="rId2"/>
          <a:stretch>
            <a:fillRect/>
          </a:stretch>
        </p:blipFill>
        <p:spPr>
          <a:xfrm>
            <a:off x="0" y="523220"/>
            <a:ext cx="9144000" cy="6334780"/>
          </a:xfrm>
          <a:prstGeom prst="rect">
            <a:avLst/>
          </a:prstGeom>
        </p:spPr>
      </p:pic>
    </p:spTree>
    <p:extLst>
      <p:ext uri="{BB962C8B-B14F-4D97-AF65-F5344CB8AC3E}">
        <p14:creationId xmlns:p14="http://schemas.microsoft.com/office/powerpoint/2010/main" val="3304673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1CE62D-9DE7-1F57-F1DE-362B3C06B6EF}"/>
              </a:ext>
            </a:extLst>
          </p:cNvPr>
          <p:cNvSpPr txBox="1"/>
          <p:nvPr/>
        </p:nvSpPr>
        <p:spPr>
          <a:xfrm>
            <a:off x="0" y="-1"/>
            <a:ext cx="9144000" cy="646331"/>
          </a:xfrm>
          <a:prstGeom prst="rect">
            <a:avLst/>
          </a:prstGeom>
          <a:solidFill>
            <a:schemeClr val="accent2">
              <a:lumMod val="20000"/>
              <a:lumOff val="80000"/>
            </a:schemeClr>
          </a:solidFill>
        </p:spPr>
        <p:txBody>
          <a:bodyPr wrap="square" rtlCol="0">
            <a:spAutoFit/>
          </a:bodyPr>
          <a:lstStyle/>
          <a:p>
            <a:pPr algn="ctr"/>
            <a:r>
              <a:rPr lang="es-MX" sz="3600" b="1" dirty="0">
                <a:latin typeface="Arial Black" panose="020B0A04020102020204" pitchFamily="34" charset="0"/>
              </a:rPr>
              <a:t>REPASO DE LA LECCIÓN # 12</a:t>
            </a:r>
          </a:p>
        </p:txBody>
      </p:sp>
      <p:pic>
        <p:nvPicPr>
          <p:cNvPr id="3" name="Imagen 2">
            <a:extLst>
              <a:ext uri="{FF2B5EF4-FFF2-40B4-BE49-F238E27FC236}">
                <a16:creationId xmlns:a16="http://schemas.microsoft.com/office/drawing/2014/main" id="{E3136594-8EA8-4591-F8C7-2D63A15D1F5B}"/>
              </a:ext>
            </a:extLst>
          </p:cNvPr>
          <p:cNvPicPr>
            <a:picLocks noChangeAspect="1"/>
          </p:cNvPicPr>
          <p:nvPr/>
        </p:nvPicPr>
        <p:blipFill>
          <a:blip r:embed="rId2"/>
          <a:stretch>
            <a:fillRect/>
          </a:stretch>
        </p:blipFill>
        <p:spPr>
          <a:xfrm>
            <a:off x="0" y="645638"/>
            <a:ext cx="5133277" cy="6212362"/>
          </a:xfrm>
          <a:prstGeom prst="rect">
            <a:avLst/>
          </a:prstGeom>
        </p:spPr>
      </p:pic>
      <p:sp>
        <p:nvSpPr>
          <p:cNvPr id="5" name="CuadroTexto 4">
            <a:extLst>
              <a:ext uri="{FF2B5EF4-FFF2-40B4-BE49-F238E27FC236}">
                <a16:creationId xmlns:a16="http://schemas.microsoft.com/office/drawing/2014/main" id="{CED4A5E6-635B-B5CB-93D4-359298BED3C0}"/>
              </a:ext>
            </a:extLst>
          </p:cNvPr>
          <p:cNvSpPr txBox="1"/>
          <p:nvPr/>
        </p:nvSpPr>
        <p:spPr>
          <a:xfrm>
            <a:off x="5133277" y="645638"/>
            <a:ext cx="4010723" cy="2800767"/>
          </a:xfrm>
          <a:prstGeom prst="rect">
            <a:avLst/>
          </a:prstGeom>
          <a:solidFill>
            <a:schemeClr val="accent4">
              <a:lumMod val="60000"/>
              <a:lumOff val="40000"/>
            </a:schemeClr>
          </a:solidFill>
        </p:spPr>
        <p:txBody>
          <a:bodyPr wrap="square">
            <a:spAutoFit/>
          </a:bodyPr>
          <a:lstStyle/>
          <a:p>
            <a:pPr algn="ctr"/>
            <a:r>
              <a:rPr lang="es-MX" sz="4400" b="1" dirty="0">
                <a:latin typeface="Arial Black" panose="020B0A04020102020204" pitchFamily="34" charset="0"/>
              </a:rPr>
              <a:t>LA VIDA EN COMUNIÓN CON LOS DEMÁS</a:t>
            </a:r>
          </a:p>
        </p:txBody>
      </p:sp>
      <p:pic>
        <p:nvPicPr>
          <p:cNvPr id="6" name="Imagen 5">
            <a:extLst>
              <a:ext uri="{FF2B5EF4-FFF2-40B4-BE49-F238E27FC236}">
                <a16:creationId xmlns:a16="http://schemas.microsoft.com/office/drawing/2014/main" id="{F978BB5B-773D-C2AD-8C86-D6B8935A7835}"/>
              </a:ext>
            </a:extLst>
          </p:cNvPr>
          <p:cNvPicPr>
            <a:picLocks noChangeAspect="1"/>
          </p:cNvPicPr>
          <p:nvPr/>
        </p:nvPicPr>
        <p:blipFill>
          <a:blip r:embed="rId3"/>
          <a:stretch>
            <a:fillRect/>
          </a:stretch>
        </p:blipFill>
        <p:spPr>
          <a:xfrm>
            <a:off x="5133277" y="3446405"/>
            <a:ext cx="4010723" cy="3411595"/>
          </a:xfrm>
          <a:prstGeom prst="rect">
            <a:avLst/>
          </a:prstGeom>
        </p:spPr>
      </p:pic>
    </p:spTree>
    <p:extLst>
      <p:ext uri="{BB962C8B-B14F-4D97-AF65-F5344CB8AC3E}">
        <p14:creationId xmlns:p14="http://schemas.microsoft.com/office/powerpoint/2010/main" val="945804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4462B3-B7B4-3064-2258-CEB5CA586B2A}"/>
              </a:ext>
            </a:extLst>
          </p:cNvPr>
          <p:cNvSpPr txBox="1"/>
          <p:nvPr/>
        </p:nvSpPr>
        <p:spPr>
          <a:xfrm>
            <a:off x="-2" y="523219"/>
            <a:ext cx="9144000" cy="1323439"/>
          </a:xfrm>
          <a:prstGeom prst="rect">
            <a:avLst/>
          </a:prstGeom>
          <a:noFill/>
        </p:spPr>
        <p:txBody>
          <a:bodyPr wrap="square">
            <a:spAutoFit/>
          </a:bodyPr>
          <a:lstStyle/>
          <a:p>
            <a:pPr algn="ctr"/>
            <a:r>
              <a:rPr lang="es-MX" sz="2000" b="1" dirty="0">
                <a:latin typeface="Arial Black" panose="020B0A04020102020204" pitchFamily="34" charset="0"/>
              </a:rPr>
              <a:t>Esto es motivo de gratitud a nuestro Dios por lo que todos vamos a cantar con gozo el canto YO VOY. - Canto oficial | </a:t>
            </a:r>
          </a:p>
          <a:p>
            <a:pPr algn="ctr"/>
            <a:r>
              <a:rPr lang="es-MX" sz="2000" b="1" dirty="0">
                <a:latin typeface="Arial Black" panose="020B0A04020102020204" pitchFamily="34" charset="0"/>
              </a:rPr>
              <a:t>Tema JA 2022 (Opcional, cada iglesia decide que canto usar como clausura de la Escuela Sabática). </a:t>
            </a:r>
          </a:p>
        </p:txBody>
      </p:sp>
      <p:sp>
        <p:nvSpPr>
          <p:cNvPr id="6" name="CuadroTexto 5">
            <a:extLst>
              <a:ext uri="{FF2B5EF4-FFF2-40B4-BE49-F238E27FC236}">
                <a16:creationId xmlns:a16="http://schemas.microsoft.com/office/drawing/2014/main" id="{07F8A376-33F2-7C2C-8BB2-1BE162343D57}"/>
              </a:ext>
            </a:extLst>
          </p:cNvPr>
          <p:cNvSpPr txBox="1"/>
          <p:nvPr/>
        </p:nvSpPr>
        <p:spPr>
          <a:xfrm>
            <a:off x="-1" y="-1"/>
            <a:ext cx="9143999" cy="523220"/>
          </a:xfrm>
          <a:prstGeom prst="rect">
            <a:avLst/>
          </a:prstGeom>
          <a:solidFill>
            <a:schemeClr val="accent4">
              <a:lumMod val="40000"/>
              <a:lumOff val="60000"/>
            </a:schemeClr>
          </a:solidFill>
        </p:spPr>
        <p:txBody>
          <a:bodyPr wrap="square" rtlCol="0">
            <a:spAutoFit/>
          </a:bodyPr>
          <a:lstStyle/>
          <a:p>
            <a:pPr algn="ctr"/>
            <a:r>
              <a:rPr lang="es-MX" sz="2800" b="1" dirty="0">
                <a:latin typeface="Arial Black" panose="020B0A04020102020204" pitchFamily="34" charset="0"/>
              </a:rPr>
              <a:t>HIMNO FINAL</a:t>
            </a:r>
          </a:p>
        </p:txBody>
      </p:sp>
      <p:pic>
        <p:nvPicPr>
          <p:cNvPr id="2" name="Imagen 1">
            <a:extLst>
              <a:ext uri="{FF2B5EF4-FFF2-40B4-BE49-F238E27FC236}">
                <a16:creationId xmlns:a16="http://schemas.microsoft.com/office/drawing/2014/main" id="{B3F97104-2256-B4E5-8C2B-A3F897D8456A}"/>
              </a:ext>
            </a:extLst>
          </p:cNvPr>
          <p:cNvPicPr>
            <a:picLocks noChangeAspect="1"/>
          </p:cNvPicPr>
          <p:nvPr/>
        </p:nvPicPr>
        <p:blipFill>
          <a:blip r:embed="rId2"/>
          <a:stretch>
            <a:fillRect/>
          </a:stretch>
        </p:blipFill>
        <p:spPr>
          <a:xfrm>
            <a:off x="0" y="1846658"/>
            <a:ext cx="9144000" cy="5011342"/>
          </a:xfrm>
          <a:prstGeom prst="rect">
            <a:avLst/>
          </a:prstGeom>
        </p:spPr>
      </p:pic>
    </p:spTree>
    <p:extLst>
      <p:ext uri="{BB962C8B-B14F-4D97-AF65-F5344CB8AC3E}">
        <p14:creationId xmlns:p14="http://schemas.microsoft.com/office/powerpoint/2010/main" val="3940699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A2E556-3F21-9176-5703-32E61223AFAD}"/>
              </a:ext>
            </a:extLst>
          </p:cNvPr>
          <p:cNvSpPr txBox="1"/>
          <p:nvPr/>
        </p:nvSpPr>
        <p:spPr>
          <a:xfrm>
            <a:off x="0" y="-1"/>
            <a:ext cx="9144000" cy="523220"/>
          </a:xfrm>
          <a:prstGeom prst="rect">
            <a:avLst/>
          </a:prstGeom>
          <a:solidFill>
            <a:schemeClr val="accent6">
              <a:lumMod val="40000"/>
              <a:lumOff val="60000"/>
            </a:schemeClr>
          </a:solidFill>
        </p:spPr>
        <p:txBody>
          <a:bodyPr wrap="square" rtlCol="0">
            <a:spAutoFit/>
          </a:bodyPr>
          <a:lstStyle/>
          <a:p>
            <a:pPr algn="ctr"/>
            <a:r>
              <a:rPr lang="es-MX" sz="2800" b="1" dirty="0">
                <a:latin typeface="Arial Black" panose="020B0A04020102020204" pitchFamily="34" charset="0"/>
              </a:rPr>
              <a:t>CONCLUSIÓN</a:t>
            </a:r>
          </a:p>
        </p:txBody>
      </p:sp>
      <p:sp>
        <p:nvSpPr>
          <p:cNvPr id="4" name="CuadroTexto 3">
            <a:extLst>
              <a:ext uri="{FF2B5EF4-FFF2-40B4-BE49-F238E27FC236}">
                <a16:creationId xmlns:a16="http://schemas.microsoft.com/office/drawing/2014/main" id="{23C113E8-4EB8-607A-0DD0-232AD418A973}"/>
              </a:ext>
            </a:extLst>
          </p:cNvPr>
          <p:cNvSpPr txBox="1"/>
          <p:nvPr/>
        </p:nvSpPr>
        <p:spPr>
          <a:xfrm>
            <a:off x="0" y="4162256"/>
            <a:ext cx="9144000" cy="2554545"/>
          </a:xfrm>
          <a:prstGeom prst="rect">
            <a:avLst/>
          </a:prstGeom>
          <a:noFill/>
        </p:spPr>
        <p:txBody>
          <a:bodyPr wrap="square">
            <a:spAutoFit/>
          </a:bodyPr>
          <a:lstStyle/>
          <a:p>
            <a:r>
              <a:rPr lang="es-MX" sz="2000" b="1" dirty="0">
                <a:solidFill>
                  <a:srgbClr val="FF0000"/>
                </a:solidFill>
                <a:latin typeface="Arial Black" panose="020B0A04020102020204" pitchFamily="34" charset="0"/>
              </a:rPr>
              <a:t>PANELISTA 2</a:t>
            </a:r>
            <a:r>
              <a:rPr lang="es-MX" sz="2000" b="1" dirty="0">
                <a:latin typeface="Arial Black" panose="020B0A04020102020204" pitchFamily="34" charset="0"/>
              </a:rPr>
              <a:t>: Recuerda que la mejor manera de tener comunión con Dios es cuando va acompañada de la acción, por lo tanto, ora, estudia tu biblia y testifica. El mundo necesita personas verdaderamente fieles a Dios, integras, firmes en sus principios como la brújula al Polo Norte, pero llenas de amor y compasión </a:t>
            </a:r>
          </a:p>
          <a:p>
            <a:r>
              <a:rPr lang="es-MX" sz="2000" b="1" dirty="0">
                <a:latin typeface="Arial Black" panose="020B0A04020102020204" pitchFamily="34" charset="0"/>
              </a:rPr>
              <a:t>por los demás. La verdadera comunión no nace del orgullo ni de la imposición, sino de una vida rendida a Dios, moldeada por Su amor.</a:t>
            </a:r>
          </a:p>
        </p:txBody>
      </p:sp>
      <p:pic>
        <p:nvPicPr>
          <p:cNvPr id="3" name="Imagen 2">
            <a:extLst>
              <a:ext uri="{FF2B5EF4-FFF2-40B4-BE49-F238E27FC236}">
                <a16:creationId xmlns:a16="http://schemas.microsoft.com/office/drawing/2014/main" id="{EE1B1785-39F5-137C-6BFF-E9CF585700A5}"/>
              </a:ext>
            </a:extLst>
          </p:cNvPr>
          <p:cNvPicPr>
            <a:picLocks noChangeAspect="1"/>
          </p:cNvPicPr>
          <p:nvPr/>
        </p:nvPicPr>
        <p:blipFill>
          <a:blip r:embed="rId2"/>
          <a:stretch>
            <a:fillRect/>
          </a:stretch>
        </p:blipFill>
        <p:spPr>
          <a:xfrm>
            <a:off x="0" y="523218"/>
            <a:ext cx="9144000" cy="3639037"/>
          </a:xfrm>
          <a:prstGeom prst="rect">
            <a:avLst/>
          </a:prstGeom>
        </p:spPr>
      </p:pic>
    </p:spTree>
    <p:extLst>
      <p:ext uri="{BB962C8B-B14F-4D97-AF65-F5344CB8AC3E}">
        <p14:creationId xmlns:p14="http://schemas.microsoft.com/office/powerpoint/2010/main" val="2776590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DA590B-AC8C-C5E4-C879-B9EAD281B75D}"/>
              </a:ext>
            </a:extLst>
          </p:cNvPr>
          <p:cNvPicPr>
            <a:picLocks noChangeAspect="1"/>
          </p:cNvPicPr>
          <p:nvPr/>
        </p:nvPicPr>
        <p:blipFill>
          <a:blip r:embed="rId2"/>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1585F6E8-061C-B90D-E2F1-854E1B0BDE47}"/>
              </a:ext>
            </a:extLst>
          </p:cNvPr>
          <p:cNvSpPr txBox="1"/>
          <p:nvPr/>
        </p:nvSpPr>
        <p:spPr>
          <a:xfrm>
            <a:off x="0" y="400050"/>
            <a:ext cx="9144000" cy="584775"/>
          </a:xfrm>
          <a:prstGeom prst="rect">
            <a:avLst/>
          </a:prstGeom>
          <a:noFill/>
        </p:spPr>
        <p:txBody>
          <a:bodyPr wrap="square" rtlCol="0">
            <a:spAutoFit/>
          </a:bodyPr>
          <a:lstStyle/>
          <a:p>
            <a:pPr algn="ctr"/>
            <a:r>
              <a:rPr lang="es-MX" sz="3200" b="1" dirty="0">
                <a:latin typeface="Arial Black" panose="020B0A04020102020204" pitchFamily="34" charset="0"/>
              </a:rPr>
              <a:t>BIENVENIDOS</a:t>
            </a:r>
          </a:p>
        </p:txBody>
      </p:sp>
    </p:spTree>
    <p:extLst>
      <p:ext uri="{BB962C8B-B14F-4D97-AF65-F5344CB8AC3E}">
        <p14:creationId xmlns:p14="http://schemas.microsoft.com/office/powerpoint/2010/main" val="22931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E84C07F-678D-F988-1F32-A4356976F64B}"/>
              </a:ext>
            </a:extLst>
          </p:cNvPr>
          <p:cNvSpPr txBox="1"/>
          <p:nvPr/>
        </p:nvSpPr>
        <p:spPr>
          <a:xfrm>
            <a:off x="0" y="542248"/>
            <a:ext cx="9144000" cy="400110"/>
          </a:xfrm>
          <a:prstGeom prst="rect">
            <a:avLst/>
          </a:prstGeom>
          <a:solidFill>
            <a:schemeClr val="accent1">
              <a:lumMod val="20000"/>
              <a:lumOff val="80000"/>
            </a:schemeClr>
          </a:solidFill>
        </p:spPr>
        <p:txBody>
          <a:bodyPr wrap="square">
            <a:spAutoFit/>
          </a:bodyPr>
          <a:lstStyle/>
          <a:p>
            <a:pPr algn="ctr"/>
            <a:r>
              <a:rPr lang="es-MX" sz="2000" b="1" dirty="0">
                <a:latin typeface="Arial Black" panose="020B0A04020102020204" pitchFamily="34" charset="0"/>
              </a:rPr>
              <a:t>Oremos para que Dios nos ayude tener comunión en acción.</a:t>
            </a:r>
          </a:p>
        </p:txBody>
      </p:sp>
      <p:sp>
        <p:nvSpPr>
          <p:cNvPr id="4" name="CuadroTexto 3">
            <a:extLst>
              <a:ext uri="{FF2B5EF4-FFF2-40B4-BE49-F238E27FC236}">
                <a16:creationId xmlns:a16="http://schemas.microsoft.com/office/drawing/2014/main" id="{3DD65977-8CCD-7F1F-8920-D5D6CD261534}"/>
              </a:ext>
            </a:extLst>
          </p:cNvPr>
          <p:cNvSpPr txBox="1"/>
          <p:nvPr/>
        </p:nvSpPr>
        <p:spPr>
          <a:xfrm>
            <a:off x="0" y="-1"/>
            <a:ext cx="9144000" cy="523220"/>
          </a:xfrm>
          <a:prstGeom prst="rect">
            <a:avLst/>
          </a:prstGeom>
          <a:solidFill>
            <a:schemeClr val="accent4">
              <a:lumMod val="40000"/>
              <a:lumOff val="60000"/>
            </a:schemeClr>
          </a:solidFill>
        </p:spPr>
        <p:txBody>
          <a:bodyPr wrap="square" rtlCol="0">
            <a:spAutoFit/>
          </a:bodyPr>
          <a:lstStyle/>
          <a:p>
            <a:pPr algn="ctr"/>
            <a:r>
              <a:rPr lang="es-MX" sz="2800" b="1" dirty="0">
                <a:latin typeface="Arial Black" panose="020B0A04020102020204" pitchFamily="34" charset="0"/>
              </a:rPr>
              <a:t>ORACIÓN FINAL</a:t>
            </a:r>
          </a:p>
        </p:txBody>
      </p:sp>
      <p:pic>
        <p:nvPicPr>
          <p:cNvPr id="2" name="Imagen 1">
            <a:extLst>
              <a:ext uri="{FF2B5EF4-FFF2-40B4-BE49-F238E27FC236}">
                <a16:creationId xmlns:a16="http://schemas.microsoft.com/office/drawing/2014/main" id="{058137DA-99EE-A712-C362-4B3DEA0D3CFC}"/>
              </a:ext>
            </a:extLst>
          </p:cNvPr>
          <p:cNvPicPr>
            <a:picLocks noChangeAspect="1"/>
          </p:cNvPicPr>
          <p:nvPr/>
        </p:nvPicPr>
        <p:blipFill>
          <a:blip r:embed="rId2"/>
          <a:stretch>
            <a:fillRect/>
          </a:stretch>
        </p:blipFill>
        <p:spPr>
          <a:xfrm>
            <a:off x="0" y="961386"/>
            <a:ext cx="9144000" cy="5896613"/>
          </a:xfrm>
          <a:prstGeom prst="rect">
            <a:avLst/>
          </a:prstGeom>
        </p:spPr>
      </p:pic>
    </p:spTree>
    <p:extLst>
      <p:ext uri="{BB962C8B-B14F-4D97-AF65-F5344CB8AC3E}">
        <p14:creationId xmlns:p14="http://schemas.microsoft.com/office/powerpoint/2010/main" val="781468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49531D-45AD-32CB-3C47-CE9FAC361E8E}"/>
              </a:ext>
            </a:extLst>
          </p:cNvPr>
          <p:cNvPicPr>
            <a:picLocks noChangeAspect="1"/>
          </p:cNvPicPr>
          <p:nvPr/>
        </p:nvPicPr>
        <p:blipFill>
          <a:blip r:embed="rId2"/>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51DEF52E-FF2C-E4F8-018C-88EBFD43330A}"/>
              </a:ext>
            </a:extLst>
          </p:cNvPr>
          <p:cNvSpPr txBox="1"/>
          <p:nvPr/>
        </p:nvSpPr>
        <p:spPr>
          <a:xfrm>
            <a:off x="2830286" y="261257"/>
            <a:ext cx="3918857" cy="369332"/>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3348077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9B8F5AB-9CEE-4DA3-9F9E-C43C7540B8E9}"/>
              </a:ext>
            </a:extLst>
          </p:cNvPr>
          <p:cNvSpPr txBox="1"/>
          <p:nvPr/>
        </p:nvSpPr>
        <p:spPr>
          <a:xfrm>
            <a:off x="0" y="5380672"/>
            <a:ext cx="9144000" cy="1477328"/>
          </a:xfrm>
          <a:prstGeom prst="rect">
            <a:avLst/>
          </a:prstGeom>
          <a:noFill/>
        </p:spPr>
        <p:txBody>
          <a:bodyPr wrap="square">
            <a:spAutoFit/>
          </a:bodyPr>
          <a:lstStyle/>
          <a:p>
            <a:pPr algn="ctr"/>
            <a:r>
              <a:rPr lang="es-MX" dirty="0">
                <a:latin typeface="Arial Black" panose="020B0A04020102020204" pitchFamily="34" charset="0"/>
              </a:rPr>
              <a:t>Estamos en un momento de la historia del mundo donde se necesita un ejército aprobado por Dios, para llevar a la humanidad a los pies de Jesús. Qué privilegio poder enfocarnos en nuestro papel </a:t>
            </a:r>
          </a:p>
          <a:p>
            <a:pPr algn="ctr"/>
            <a:r>
              <a:rPr lang="es-MX" dirty="0">
                <a:latin typeface="Arial Black" panose="020B0A04020102020204" pitchFamily="34" charset="0"/>
              </a:rPr>
              <a:t>para cada uno de nosotros en la proclamación final de los mensajes de los Tres Ángeles.</a:t>
            </a:r>
          </a:p>
        </p:txBody>
      </p:sp>
      <p:sp>
        <p:nvSpPr>
          <p:cNvPr id="5" name="CuadroTexto 4">
            <a:extLst>
              <a:ext uri="{FF2B5EF4-FFF2-40B4-BE49-F238E27FC236}">
                <a16:creationId xmlns:a16="http://schemas.microsoft.com/office/drawing/2014/main" id="{6407A531-4DC1-EE1C-EE53-5E01CEBDFD40}"/>
              </a:ext>
            </a:extLst>
          </p:cNvPr>
          <p:cNvSpPr txBox="1"/>
          <p:nvPr/>
        </p:nvSpPr>
        <p:spPr>
          <a:xfrm>
            <a:off x="0" y="0"/>
            <a:ext cx="9144000" cy="461665"/>
          </a:xfrm>
          <a:prstGeom prst="rect">
            <a:avLst/>
          </a:prstGeom>
          <a:solidFill>
            <a:schemeClr val="accent4">
              <a:lumMod val="40000"/>
              <a:lumOff val="60000"/>
            </a:schemeClr>
          </a:solidFill>
        </p:spPr>
        <p:txBody>
          <a:bodyPr wrap="square" rtlCol="0">
            <a:spAutoFit/>
          </a:bodyPr>
          <a:lstStyle/>
          <a:p>
            <a:pPr algn="ctr"/>
            <a:r>
              <a:rPr lang="es-MX" sz="2400" b="1" dirty="0">
                <a:latin typeface="Arial Black" panose="020B0A04020102020204" pitchFamily="34" charset="0"/>
              </a:rPr>
              <a:t>PROPÓSITO</a:t>
            </a:r>
          </a:p>
        </p:txBody>
      </p:sp>
      <p:pic>
        <p:nvPicPr>
          <p:cNvPr id="2" name="Imagen 1">
            <a:extLst>
              <a:ext uri="{FF2B5EF4-FFF2-40B4-BE49-F238E27FC236}">
                <a16:creationId xmlns:a16="http://schemas.microsoft.com/office/drawing/2014/main" id="{F662D0B6-0E4A-9F8B-272C-269C30C2D4CF}"/>
              </a:ext>
            </a:extLst>
          </p:cNvPr>
          <p:cNvPicPr>
            <a:picLocks noChangeAspect="1"/>
          </p:cNvPicPr>
          <p:nvPr/>
        </p:nvPicPr>
        <p:blipFill>
          <a:blip r:embed="rId2"/>
          <a:stretch>
            <a:fillRect/>
          </a:stretch>
        </p:blipFill>
        <p:spPr>
          <a:xfrm>
            <a:off x="1700212" y="461665"/>
            <a:ext cx="5944507" cy="4919007"/>
          </a:xfrm>
          <a:prstGeom prst="rect">
            <a:avLst/>
          </a:prstGeom>
        </p:spPr>
      </p:pic>
    </p:spTree>
    <p:extLst>
      <p:ext uri="{BB962C8B-B14F-4D97-AF65-F5344CB8AC3E}">
        <p14:creationId xmlns:p14="http://schemas.microsoft.com/office/powerpoint/2010/main" val="2670707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D61F9D-C3E2-5860-E5D1-ED26838D3842}"/>
              </a:ext>
            </a:extLst>
          </p:cNvPr>
          <p:cNvSpPr txBox="1"/>
          <p:nvPr/>
        </p:nvSpPr>
        <p:spPr>
          <a:xfrm>
            <a:off x="0" y="5499872"/>
            <a:ext cx="9144000" cy="1200329"/>
          </a:xfrm>
          <a:prstGeom prst="rect">
            <a:avLst/>
          </a:prstGeom>
          <a:noFill/>
        </p:spPr>
        <p:txBody>
          <a:bodyPr wrap="square">
            <a:spAutoFit/>
          </a:bodyPr>
          <a:lstStyle/>
          <a:p>
            <a:r>
              <a:rPr lang="es-MX" b="1" dirty="0">
                <a:solidFill>
                  <a:srgbClr val="FF0000"/>
                </a:solidFill>
                <a:latin typeface="Arial Black" panose="020B0A04020102020204" pitchFamily="34" charset="0"/>
              </a:rPr>
              <a:t>PANELISTA 2</a:t>
            </a:r>
            <a:r>
              <a:rPr lang="es-MX" b="1" dirty="0">
                <a:latin typeface="Arial Black" panose="020B0A04020102020204" pitchFamily="34" charset="0"/>
              </a:rPr>
              <a:t>: Como un maravilloso creyente en Cristo mantén tus ojos en Jesús y expresa tu gratitud a los demás, por lo que Dios ha hecho por ti, mientras caminas con seguridad siempre mirando a Jesús. Siempre en comunión con Él. Vamos a orar de rodillas. </a:t>
            </a:r>
          </a:p>
        </p:txBody>
      </p:sp>
      <p:pic>
        <p:nvPicPr>
          <p:cNvPr id="3" name="Imagen 2">
            <a:extLst>
              <a:ext uri="{FF2B5EF4-FFF2-40B4-BE49-F238E27FC236}">
                <a16:creationId xmlns:a16="http://schemas.microsoft.com/office/drawing/2014/main" id="{EECD3AFA-C08F-28D6-3D57-412F82DE266D}"/>
              </a:ext>
            </a:extLst>
          </p:cNvPr>
          <p:cNvPicPr>
            <a:picLocks noChangeAspect="1"/>
          </p:cNvPicPr>
          <p:nvPr/>
        </p:nvPicPr>
        <p:blipFill>
          <a:blip r:embed="rId2"/>
          <a:stretch>
            <a:fillRect/>
          </a:stretch>
        </p:blipFill>
        <p:spPr>
          <a:xfrm>
            <a:off x="-1" y="1"/>
            <a:ext cx="9144000" cy="5448400"/>
          </a:xfrm>
          <a:prstGeom prst="rect">
            <a:avLst/>
          </a:prstGeom>
        </p:spPr>
      </p:pic>
      <p:sp>
        <p:nvSpPr>
          <p:cNvPr id="5" name="CuadroTexto 4">
            <a:extLst>
              <a:ext uri="{FF2B5EF4-FFF2-40B4-BE49-F238E27FC236}">
                <a16:creationId xmlns:a16="http://schemas.microsoft.com/office/drawing/2014/main" id="{644119AE-7F2F-2C8E-2F87-202BFBB015AA}"/>
              </a:ext>
            </a:extLst>
          </p:cNvPr>
          <p:cNvSpPr txBox="1"/>
          <p:nvPr/>
        </p:nvSpPr>
        <p:spPr>
          <a:xfrm>
            <a:off x="4911791" y="986971"/>
            <a:ext cx="2481193" cy="1569660"/>
          </a:xfrm>
          <a:prstGeom prst="rect">
            <a:avLst/>
          </a:prstGeom>
          <a:noFill/>
        </p:spPr>
        <p:txBody>
          <a:bodyPr wrap="none" rtlCol="0">
            <a:spAutoFit/>
          </a:bodyPr>
          <a:lstStyle/>
          <a:p>
            <a:pPr algn="ctr"/>
            <a:r>
              <a:rPr lang="es-MX" sz="3200" b="1" dirty="0">
                <a:latin typeface="Arial Black" panose="020B0A04020102020204" pitchFamily="34" charset="0"/>
              </a:rPr>
              <a:t>ORACIÓN </a:t>
            </a:r>
          </a:p>
          <a:p>
            <a:pPr algn="ctr"/>
            <a:r>
              <a:rPr lang="es-MX" sz="3200" b="1" dirty="0">
                <a:latin typeface="Arial Black" panose="020B0A04020102020204" pitchFamily="34" charset="0"/>
              </a:rPr>
              <a:t>DE</a:t>
            </a:r>
          </a:p>
          <a:p>
            <a:pPr algn="ctr"/>
            <a:r>
              <a:rPr lang="es-MX" sz="3200" b="1" dirty="0">
                <a:latin typeface="Arial Black" panose="020B0A04020102020204" pitchFamily="34" charset="0"/>
              </a:rPr>
              <a:t>RODILLAS</a:t>
            </a:r>
          </a:p>
        </p:txBody>
      </p:sp>
    </p:spTree>
    <p:extLst>
      <p:ext uri="{BB962C8B-B14F-4D97-AF65-F5344CB8AC3E}">
        <p14:creationId xmlns:p14="http://schemas.microsoft.com/office/powerpoint/2010/main" val="23073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CDAEAC1-270B-DC10-6E01-D1A477BB9C96}"/>
              </a:ext>
            </a:extLst>
          </p:cNvPr>
          <p:cNvSpPr txBox="1"/>
          <p:nvPr/>
        </p:nvSpPr>
        <p:spPr>
          <a:xfrm>
            <a:off x="0" y="-1"/>
            <a:ext cx="9144000" cy="461665"/>
          </a:xfrm>
          <a:prstGeom prst="rect">
            <a:avLst/>
          </a:prstGeom>
          <a:solidFill>
            <a:schemeClr val="accent6">
              <a:lumMod val="40000"/>
              <a:lumOff val="60000"/>
            </a:schemeClr>
          </a:solidFill>
        </p:spPr>
        <p:txBody>
          <a:bodyPr wrap="square" rtlCol="0">
            <a:spAutoFit/>
          </a:bodyPr>
          <a:lstStyle/>
          <a:p>
            <a:pPr algn="ctr"/>
            <a:r>
              <a:rPr lang="es-MX" sz="2400" b="1" dirty="0">
                <a:latin typeface="Arial Black" panose="020B0A04020102020204" pitchFamily="34" charset="0"/>
              </a:rPr>
              <a:t>LECTURA BÍBLICA</a:t>
            </a:r>
          </a:p>
        </p:txBody>
      </p:sp>
      <p:sp>
        <p:nvSpPr>
          <p:cNvPr id="6" name="CuadroTexto 5">
            <a:extLst>
              <a:ext uri="{FF2B5EF4-FFF2-40B4-BE49-F238E27FC236}">
                <a16:creationId xmlns:a16="http://schemas.microsoft.com/office/drawing/2014/main" id="{FEED2D0A-4A52-D663-5B24-C54171EF6E6F}"/>
              </a:ext>
            </a:extLst>
          </p:cNvPr>
          <p:cNvSpPr txBox="1"/>
          <p:nvPr/>
        </p:nvSpPr>
        <p:spPr>
          <a:xfrm>
            <a:off x="0" y="4781568"/>
            <a:ext cx="9144000" cy="1938992"/>
          </a:xfrm>
          <a:prstGeom prst="rect">
            <a:avLst/>
          </a:prstGeom>
          <a:noFill/>
        </p:spPr>
        <p:txBody>
          <a:bodyPr wrap="square">
            <a:spAutoFit/>
          </a:bodyPr>
          <a:lstStyle/>
          <a:p>
            <a:r>
              <a:rPr lang="es-MX" sz="2000" b="1" dirty="0">
                <a:solidFill>
                  <a:srgbClr val="FF0000"/>
                </a:solidFill>
                <a:latin typeface="Arial Black" panose="020B0A04020102020204" pitchFamily="34" charset="0"/>
              </a:rPr>
              <a:t>PANELISTA 1:</a:t>
            </a:r>
            <a:r>
              <a:rPr lang="es-MX" sz="2000" b="1" dirty="0">
                <a:latin typeface="Arial Black" panose="020B0A04020102020204" pitchFamily="34" charset="0"/>
              </a:rPr>
              <a:t> Cada verdadero discípulo, nace en el reino de Dios, como un misionero, por eso la importancia de tener comunión en acción, busquemos en nuestras Biblias </a:t>
            </a:r>
          </a:p>
          <a:p>
            <a:r>
              <a:rPr lang="es-MX" sz="2000" b="1" dirty="0">
                <a:latin typeface="Arial Black" panose="020B0A04020102020204" pitchFamily="34" charset="0"/>
              </a:rPr>
              <a:t>1 Juan 3:18 y leamos lo que la palabra de Dios menciona. </a:t>
            </a:r>
          </a:p>
          <a:p>
            <a:r>
              <a:rPr lang="es-MX" sz="2000" b="1" dirty="0">
                <a:latin typeface="Arial Black" panose="020B0A04020102020204" pitchFamily="34" charset="0"/>
              </a:rPr>
              <a:t>Hijos míos, no debemos limitarnos a decir que amamos, sino que debemos demostrarlo por medio de lo que hacemos. </a:t>
            </a:r>
          </a:p>
        </p:txBody>
      </p:sp>
      <p:pic>
        <p:nvPicPr>
          <p:cNvPr id="3" name="Imagen 2">
            <a:extLst>
              <a:ext uri="{FF2B5EF4-FFF2-40B4-BE49-F238E27FC236}">
                <a16:creationId xmlns:a16="http://schemas.microsoft.com/office/drawing/2014/main" id="{E5C869E8-848A-DB32-072B-C366F0FEF119}"/>
              </a:ext>
            </a:extLst>
          </p:cNvPr>
          <p:cNvPicPr>
            <a:picLocks noChangeAspect="1"/>
          </p:cNvPicPr>
          <p:nvPr/>
        </p:nvPicPr>
        <p:blipFill>
          <a:blip r:embed="rId2"/>
          <a:stretch>
            <a:fillRect/>
          </a:stretch>
        </p:blipFill>
        <p:spPr>
          <a:xfrm>
            <a:off x="-1" y="461664"/>
            <a:ext cx="9143999" cy="4319904"/>
          </a:xfrm>
          <a:prstGeom prst="rect">
            <a:avLst/>
          </a:prstGeom>
        </p:spPr>
      </p:pic>
    </p:spTree>
    <p:extLst>
      <p:ext uri="{BB962C8B-B14F-4D97-AF65-F5344CB8AC3E}">
        <p14:creationId xmlns:p14="http://schemas.microsoft.com/office/powerpoint/2010/main" val="70968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329FCC-4BBC-4B46-406B-8ABCF5CC0085}"/>
              </a:ext>
            </a:extLst>
          </p:cNvPr>
          <p:cNvSpPr txBox="1"/>
          <p:nvPr/>
        </p:nvSpPr>
        <p:spPr>
          <a:xfrm>
            <a:off x="0" y="4611231"/>
            <a:ext cx="9144000" cy="2246769"/>
          </a:xfrm>
          <a:prstGeom prst="rect">
            <a:avLst/>
          </a:prstGeom>
          <a:noFill/>
        </p:spPr>
        <p:txBody>
          <a:bodyPr wrap="square">
            <a:spAutoFit/>
          </a:bodyPr>
          <a:lstStyle/>
          <a:p>
            <a:pPr algn="ctr"/>
            <a:r>
              <a:rPr lang="es-MX" sz="2000" b="1" dirty="0">
                <a:latin typeface="Arial Black" panose="020B0A04020102020204" pitchFamily="34" charset="0"/>
              </a:rPr>
              <a:t>Para hacer eso, </a:t>
            </a:r>
          </a:p>
          <a:p>
            <a:pPr algn="ctr"/>
            <a:r>
              <a:rPr lang="es-MX" sz="2000" b="1" dirty="0">
                <a:latin typeface="Arial Black" panose="020B0A04020102020204" pitchFamily="34" charset="0"/>
              </a:rPr>
              <a:t>debemos permanecer en contacto directo con el Cielo. </a:t>
            </a:r>
          </a:p>
          <a:p>
            <a:pPr algn="ctr"/>
            <a:r>
              <a:rPr lang="es-MX" sz="2000" b="1" dirty="0">
                <a:latin typeface="Arial Black" panose="020B0A04020102020204" pitchFamily="34" charset="0"/>
              </a:rPr>
              <a:t>No hay otra forma de realizar nuestro trabajo, sino </a:t>
            </a:r>
          </a:p>
          <a:p>
            <a:pPr algn="ctr"/>
            <a:r>
              <a:rPr lang="es-MX" sz="2000" b="1" dirty="0">
                <a:latin typeface="Arial Black" panose="020B0A04020102020204" pitchFamily="34" charset="0"/>
              </a:rPr>
              <a:t>hacerlo con un enfoque espiritual. Esto significa una comunión diaria a través del estudio de la Biblia, </a:t>
            </a:r>
          </a:p>
          <a:p>
            <a:pPr algn="ctr"/>
            <a:r>
              <a:rPr lang="es-MX" sz="2000" b="1" dirty="0">
                <a:latin typeface="Arial Black" panose="020B0A04020102020204" pitchFamily="34" charset="0"/>
              </a:rPr>
              <a:t>la oración y la testificación, por medio del poder del</a:t>
            </a:r>
          </a:p>
          <a:p>
            <a:pPr algn="ctr"/>
            <a:r>
              <a:rPr lang="es-MX" sz="2000" b="1" dirty="0">
                <a:latin typeface="Arial Black" panose="020B0A04020102020204" pitchFamily="34" charset="0"/>
              </a:rPr>
              <a:t> Espíritu Santo.</a:t>
            </a:r>
          </a:p>
        </p:txBody>
      </p:sp>
      <p:pic>
        <p:nvPicPr>
          <p:cNvPr id="2" name="Imagen 1">
            <a:extLst>
              <a:ext uri="{FF2B5EF4-FFF2-40B4-BE49-F238E27FC236}">
                <a16:creationId xmlns:a16="http://schemas.microsoft.com/office/drawing/2014/main" id="{A075A359-F423-AABD-773E-6BA07B70F840}"/>
              </a:ext>
            </a:extLst>
          </p:cNvPr>
          <p:cNvPicPr>
            <a:picLocks noChangeAspect="1"/>
          </p:cNvPicPr>
          <p:nvPr/>
        </p:nvPicPr>
        <p:blipFill>
          <a:blip r:embed="rId2"/>
          <a:stretch>
            <a:fillRect/>
          </a:stretch>
        </p:blipFill>
        <p:spPr>
          <a:xfrm>
            <a:off x="0" y="0"/>
            <a:ext cx="9144000" cy="4611231"/>
          </a:xfrm>
          <a:prstGeom prst="rect">
            <a:avLst/>
          </a:prstGeom>
        </p:spPr>
      </p:pic>
    </p:spTree>
    <p:extLst>
      <p:ext uri="{BB962C8B-B14F-4D97-AF65-F5344CB8AC3E}">
        <p14:creationId xmlns:p14="http://schemas.microsoft.com/office/powerpoint/2010/main" val="1694719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128BE6-3139-EF6A-6B50-6380257DB28D}"/>
              </a:ext>
            </a:extLst>
          </p:cNvPr>
          <p:cNvSpPr txBox="1"/>
          <p:nvPr/>
        </p:nvSpPr>
        <p:spPr>
          <a:xfrm>
            <a:off x="4572000" y="1429327"/>
            <a:ext cx="4585880" cy="3693319"/>
          </a:xfrm>
          <a:prstGeom prst="rect">
            <a:avLst/>
          </a:prstGeom>
          <a:noFill/>
        </p:spPr>
        <p:txBody>
          <a:bodyPr wrap="square">
            <a:spAutoFit/>
          </a:bodyPr>
          <a:lstStyle/>
          <a:p>
            <a:r>
              <a:rPr lang="es-MX" b="1" dirty="0">
                <a:solidFill>
                  <a:srgbClr val="FF0000"/>
                </a:solidFill>
                <a:latin typeface="Arial Black" panose="020B0A04020102020204" pitchFamily="34" charset="0"/>
              </a:rPr>
              <a:t>PANELISTA 1</a:t>
            </a:r>
            <a:r>
              <a:rPr lang="es-MX" b="1" dirty="0">
                <a:latin typeface="Arial Black" panose="020B0A04020102020204" pitchFamily="34" charset="0"/>
              </a:rPr>
              <a:t>: El Deseado de Todas las Gentes pág. 354 menciona, los que dejan de sentir que dependen constantemente de Dios, serán vencidos por la tentación. Podemos suponer ahora que nuestros pies están seguros y que nunca seremos movidos. Podemos decir con confianza: Yo sé a quién he creído; nada quebrantará mi fe en Dios y su Palabra. Ahora más que nunca necesitamos comunión en acción. </a:t>
            </a:r>
          </a:p>
        </p:txBody>
      </p:sp>
      <p:pic>
        <p:nvPicPr>
          <p:cNvPr id="2" name="Imagen 1">
            <a:extLst>
              <a:ext uri="{FF2B5EF4-FFF2-40B4-BE49-F238E27FC236}">
                <a16:creationId xmlns:a16="http://schemas.microsoft.com/office/drawing/2014/main" id="{DD0F238E-301B-F5F9-469B-6F159CC55B24}"/>
              </a:ext>
            </a:extLst>
          </p:cNvPr>
          <p:cNvPicPr>
            <a:picLocks noChangeAspect="1"/>
          </p:cNvPicPr>
          <p:nvPr/>
        </p:nvPicPr>
        <p:blipFill>
          <a:blip r:embed="rId2"/>
          <a:stretch>
            <a:fillRect/>
          </a:stretch>
        </p:blipFill>
        <p:spPr>
          <a:xfrm>
            <a:off x="-1" y="0"/>
            <a:ext cx="4585879" cy="6828972"/>
          </a:xfrm>
          <a:prstGeom prst="rect">
            <a:avLst/>
          </a:prstGeom>
        </p:spPr>
      </p:pic>
    </p:spTree>
    <p:extLst>
      <p:ext uri="{BB962C8B-B14F-4D97-AF65-F5344CB8AC3E}">
        <p14:creationId xmlns:p14="http://schemas.microsoft.com/office/powerpoint/2010/main" val="2544142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17C9659-BE50-8281-1EB6-79FDD1655E7E}"/>
              </a:ext>
            </a:extLst>
          </p:cNvPr>
          <p:cNvSpPr txBox="1"/>
          <p:nvPr/>
        </p:nvSpPr>
        <p:spPr>
          <a:xfrm>
            <a:off x="5492369" y="920621"/>
            <a:ext cx="3651631" cy="5016758"/>
          </a:xfrm>
          <a:prstGeom prst="rect">
            <a:avLst/>
          </a:prstGeom>
          <a:noFill/>
        </p:spPr>
        <p:txBody>
          <a:bodyPr wrap="square">
            <a:spAutoFit/>
          </a:bodyPr>
          <a:lstStyle/>
          <a:p>
            <a:r>
              <a:rPr lang="es-MX" sz="2000" b="1" dirty="0">
                <a:solidFill>
                  <a:srgbClr val="FF0000"/>
                </a:solidFill>
                <a:latin typeface="Arial Black" panose="020B0A04020102020204" pitchFamily="34" charset="0"/>
              </a:rPr>
              <a:t>PANELISTA 1</a:t>
            </a:r>
            <a:r>
              <a:rPr lang="es-MX" sz="2000" b="1" dirty="0">
                <a:latin typeface="Arial Black" panose="020B0A04020102020204" pitchFamily="34" charset="0"/>
              </a:rPr>
              <a:t>: Hola buenos días a todos, que gusto poder participar de este podcast que lleva por título “comunión en acción”.  </a:t>
            </a:r>
          </a:p>
          <a:p>
            <a:r>
              <a:rPr lang="es-MX" sz="2000" b="1" dirty="0">
                <a:solidFill>
                  <a:srgbClr val="FF0000"/>
                </a:solidFill>
                <a:latin typeface="Arial Black" panose="020B0A04020102020204" pitchFamily="34" charset="0"/>
              </a:rPr>
              <a:t>PANELISTA 2</a:t>
            </a:r>
            <a:r>
              <a:rPr lang="es-MX" sz="2000" b="1" dirty="0">
                <a:latin typeface="Arial Black" panose="020B0A04020102020204" pitchFamily="34" charset="0"/>
              </a:rPr>
              <a:t>: Qué sábado más bendecido, sobre todo, el compartirlo con ustedes y todos los que nos escuchan, y solo como dato, toda la Unión Interoceánica está participando con este tema tan especial. </a:t>
            </a:r>
          </a:p>
        </p:txBody>
      </p:sp>
      <p:pic>
        <p:nvPicPr>
          <p:cNvPr id="4" name="Imagen 3">
            <a:extLst>
              <a:ext uri="{FF2B5EF4-FFF2-40B4-BE49-F238E27FC236}">
                <a16:creationId xmlns:a16="http://schemas.microsoft.com/office/drawing/2014/main" id="{852F3752-CF2B-0BEE-88E5-87FFDD970DB2}"/>
              </a:ext>
            </a:extLst>
          </p:cNvPr>
          <p:cNvPicPr>
            <a:picLocks noChangeAspect="1"/>
          </p:cNvPicPr>
          <p:nvPr/>
        </p:nvPicPr>
        <p:blipFill>
          <a:blip r:embed="rId2"/>
          <a:stretch>
            <a:fillRect/>
          </a:stretch>
        </p:blipFill>
        <p:spPr>
          <a:xfrm>
            <a:off x="0" y="0"/>
            <a:ext cx="5492370" cy="6858000"/>
          </a:xfrm>
          <a:prstGeom prst="rect">
            <a:avLst/>
          </a:prstGeom>
        </p:spPr>
      </p:pic>
      <p:sp>
        <p:nvSpPr>
          <p:cNvPr id="5" name="CuadroTexto 4">
            <a:extLst>
              <a:ext uri="{FF2B5EF4-FFF2-40B4-BE49-F238E27FC236}">
                <a16:creationId xmlns:a16="http://schemas.microsoft.com/office/drawing/2014/main" id="{F92784E7-1E94-8303-FDFE-FC9B26D7D69F}"/>
              </a:ext>
            </a:extLst>
          </p:cNvPr>
          <p:cNvSpPr txBox="1"/>
          <p:nvPr/>
        </p:nvSpPr>
        <p:spPr>
          <a:xfrm>
            <a:off x="0" y="498703"/>
            <a:ext cx="5492369" cy="523220"/>
          </a:xfrm>
          <a:prstGeom prst="rect">
            <a:avLst/>
          </a:prstGeom>
          <a:solidFill>
            <a:schemeClr val="accent1">
              <a:lumMod val="20000"/>
              <a:lumOff val="80000"/>
            </a:schemeClr>
          </a:solidFill>
        </p:spPr>
        <p:txBody>
          <a:bodyPr wrap="square" rtlCol="0">
            <a:spAutoFit/>
          </a:bodyPr>
          <a:lstStyle/>
          <a:p>
            <a:pPr algn="ctr"/>
            <a:r>
              <a:rPr lang="es-MX" sz="2800" b="1" dirty="0">
                <a:latin typeface="Arial Black" panose="020B0A04020102020204" pitchFamily="34" charset="0"/>
              </a:rPr>
              <a:t>DÍA MUNDIAL DE LA</a:t>
            </a:r>
          </a:p>
        </p:txBody>
      </p:sp>
    </p:spTree>
    <p:extLst>
      <p:ext uri="{BB962C8B-B14F-4D97-AF65-F5344CB8AC3E}">
        <p14:creationId xmlns:p14="http://schemas.microsoft.com/office/powerpoint/2010/main" val="407258122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181</TotalTime>
  <Words>1590</Words>
  <Application>Microsoft Office PowerPoint</Application>
  <PresentationFormat>Presentación en pantalla (4:3)</PresentationFormat>
  <Paragraphs>88</Paragraphs>
  <Slides>31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23</cp:revision>
  <dcterms:created xsi:type="dcterms:W3CDTF">2026-03-17T00:03:39Z</dcterms:created>
  <dcterms:modified xsi:type="dcterms:W3CDTF">2026-03-18T02:19:46Z</dcterms:modified>
</cp:coreProperties>
</file>