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8" r:id="rId3"/>
    <p:sldId id="263" r:id="rId4"/>
    <p:sldId id="262" r:id="rId5"/>
    <p:sldId id="257" r:id="rId6"/>
    <p:sldId id="259" r:id="rId7"/>
    <p:sldId id="260" r:id="rId8"/>
    <p:sldId id="261" r:id="rId9"/>
    <p:sldId id="264" r:id="rId10"/>
    <p:sldId id="266" r:id="rId11"/>
    <p:sldId id="267" r:id="rId12"/>
    <p:sldId id="265" r:id="rId13"/>
    <p:sldId id="268" r:id="rId14"/>
    <p:sldId id="269" r:id="rId15"/>
    <p:sldId id="270" r:id="rId16"/>
    <p:sldId id="271" r:id="rId17"/>
    <p:sldId id="272" r:id="rId18"/>
    <p:sldId id="273" r:id="rId19"/>
    <p:sldId id="277" r:id="rId20"/>
    <p:sldId id="276" r:id="rId21"/>
    <p:sldId id="279" r:id="rId22"/>
    <p:sldId id="281" r:id="rId23"/>
    <p:sldId id="282" r:id="rId24"/>
    <p:sldId id="274" r:id="rId25"/>
    <p:sldId id="275" r:id="rId26"/>
    <p:sldId id="278" r:id="rId27"/>
    <p:sldId id="280"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3FF"/>
    <a:srgbClr val="A3DBFF"/>
    <a:srgbClr val="C189F7"/>
    <a:srgbClr val="FF0066"/>
    <a:srgbClr val="FFC31B"/>
    <a:srgbClr val="0066FF"/>
    <a:srgbClr val="FFC6C6"/>
    <a:srgbClr val="FFC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91" autoAdjust="0"/>
    <p:restoredTop sz="88411" autoAdjust="0"/>
  </p:normalViewPr>
  <p:slideViewPr>
    <p:cSldViewPr snapToGrid="0">
      <p:cViewPr varScale="1">
        <p:scale>
          <a:sx n="63" d="100"/>
          <a:sy n="63" d="100"/>
        </p:scale>
        <p:origin x="1650" y="84"/>
      </p:cViewPr>
      <p:guideLst/>
    </p:cSldViewPr>
  </p:slideViewPr>
  <p:notesTextViewPr>
    <p:cViewPr>
      <p:scale>
        <a:sx n="1" d="1"/>
        <a:sy n="1" d="1"/>
      </p:scale>
      <p:origin x="0" y="0"/>
    </p:cViewPr>
  </p:notesTextViewPr>
  <p:sorterViewPr>
    <p:cViewPr>
      <p:scale>
        <a:sx n="100" d="100"/>
        <a:sy n="100" d="100"/>
      </p:scale>
      <p:origin x="0" y="-6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E1EAA-1817-4C02-AF71-1DCF5E91F017}" type="datetimeFigureOut">
              <a:rPr lang="es-MX" smtClean="0"/>
              <a:t>22/07/2026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63E68-C3DB-44CA-8C56-DF8C4F9D047E}" type="slidenum">
              <a:rPr lang="es-MX" smtClean="0"/>
              <a:t>‹Nº›</a:t>
            </a:fld>
            <a:endParaRPr lang="es-MX"/>
          </a:p>
        </p:txBody>
      </p:sp>
    </p:spTree>
    <p:extLst>
      <p:ext uri="{BB962C8B-B14F-4D97-AF65-F5344CB8AC3E}">
        <p14:creationId xmlns:p14="http://schemas.microsoft.com/office/powerpoint/2010/main" val="5139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D963E68-C3DB-44CA-8C56-DF8C4F9D047E}" type="slidenum">
              <a:rPr lang="es-MX" smtClean="0"/>
              <a:t>26</a:t>
            </a:fld>
            <a:endParaRPr lang="es-MX"/>
          </a:p>
        </p:txBody>
      </p:sp>
    </p:spTree>
    <p:extLst>
      <p:ext uri="{BB962C8B-B14F-4D97-AF65-F5344CB8AC3E}">
        <p14:creationId xmlns:p14="http://schemas.microsoft.com/office/powerpoint/2010/main" val="398600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2D97EF7-FD08-4D1D-AED4-A853911C4CC2}" type="datetimeFigureOut">
              <a:rPr lang="es-MX" smtClean="0"/>
              <a:t>22/07/2026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328904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D97EF7-FD08-4D1D-AED4-A853911C4CC2}" type="datetimeFigureOut">
              <a:rPr lang="es-MX" smtClean="0"/>
              <a:t>22/07/2026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282789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D97EF7-FD08-4D1D-AED4-A853911C4CC2}" type="datetimeFigureOut">
              <a:rPr lang="es-MX" smtClean="0"/>
              <a:t>22/07/2026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209464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D97EF7-FD08-4D1D-AED4-A853911C4CC2}" type="datetimeFigureOut">
              <a:rPr lang="es-MX" smtClean="0"/>
              <a:t>22/07/2026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329038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2D97EF7-FD08-4D1D-AED4-A853911C4CC2}" type="datetimeFigureOut">
              <a:rPr lang="es-MX" smtClean="0"/>
              <a:t>22/07/2026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359615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2D97EF7-FD08-4D1D-AED4-A853911C4CC2}" type="datetimeFigureOut">
              <a:rPr lang="es-MX" smtClean="0"/>
              <a:t>22/07/2026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172803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2D97EF7-FD08-4D1D-AED4-A853911C4CC2}" type="datetimeFigureOut">
              <a:rPr lang="es-MX" smtClean="0"/>
              <a:t>22/07/2026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3019091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2D97EF7-FD08-4D1D-AED4-A853911C4CC2}" type="datetimeFigureOut">
              <a:rPr lang="es-MX" smtClean="0"/>
              <a:t>22/07/2026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251817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D97EF7-FD08-4D1D-AED4-A853911C4CC2}" type="datetimeFigureOut">
              <a:rPr lang="es-MX" smtClean="0"/>
              <a:t>22/07/2026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74879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2D97EF7-FD08-4D1D-AED4-A853911C4CC2}" type="datetimeFigureOut">
              <a:rPr lang="es-MX" smtClean="0"/>
              <a:t>22/07/2026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254494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2D97EF7-FD08-4D1D-AED4-A853911C4CC2}" type="datetimeFigureOut">
              <a:rPr lang="es-MX" smtClean="0"/>
              <a:t>22/07/2026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80EFF75-AA65-47C6-9BC6-2EBC8F8F52BE}" type="slidenum">
              <a:rPr lang="es-MX" smtClean="0"/>
              <a:t>‹Nº›</a:t>
            </a:fld>
            <a:endParaRPr lang="es-MX"/>
          </a:p>
        </p:txBody>
      </p:sp>
    </p:spTree>
    <p:extLst>
      <p:ext uri="{BB962C8B-B14F-4D97-AF65-F5344CB8AC3E}">
        <p14:creationId xmlns:p14="http://schemas.microsoft.com/office/powerpoint/2010/main" val="98700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97EF7-FD08-4D1D-AED4-A853911C4CC2}" type="datetimeFigureOut">
              <a:rPr lang="es-MX" smtClean="0"/>
              <a:t>22/07/2026</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EFF75-AA65-47C6-9BC6-2EBC8F8F52BE}" type="slidenum">
              <a:rPr lang="es-MX" smtClean="0"/>
              <a:t>‹Nº›</a:t>
            </a:fld>
            <a:endParaRPr lang="es-MX"/>
          </a:p>
        </p:txBody>
      </p:sp>
    </p:spTree>
    <p:extLst>
      <p:ext uri="{BB962C8B-B14F-4D97-AF65-F5344CB8AC3E}">
        <p14:creationId xmlns:p14="http://schemas.microsoft.com/office/powerpoint/2010/main" val="2415019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2FEA1C9-82BE-702A-A952-74A2C110AEC3}"/>
              </a:ext>
            </a:extLst>
          </p:cNvPr>
          <p:cNvSpPr txBox="1"/>
          <p:nvPr/>
        </p:nvSpPr>
        <p:spPr>
          <a:xfrm>
            <a:off x="0" y="-1"/>
            <a:ext cx="9144000" cy="584775"/>
          </a:xfrm>
          <a:prstGeom prst="rect">
            <a:avLst/>
          </a:prstGeom>
          <a:solidFill>
            <a:srgbClr val="FFFF00"/>
          </a:solidFill>
        </p:spPr>
        <p:txBody>
          <a:bodyPr wrap="square">
            <a:spAutoFit/>
          </a:bodyPr>
          <a:lstStyle/>
          <a:p>
            <a:pPr algn="ctr"/>
            <a:r>
              <a:rPr lang="es-MX" sz="3200" b="1" dirty="0">
                <a:latin typeface="Arial Black" panose="020B0A04020102020204" pitchFamily="34" charset="0"/>
              </a:rPr>
              <a:t>“CAMINÓ ENOC CON DIOS”</a:t>
            </a:r>
          </a:p>
        </p:txBody>
      </p:sp>
      <p:sp>
        <p:nvSpPr>
          <p:cNvPr id="7" name="CuadroTexto 6">
            <a:extLst>
              <a:ext uri="{FF2B5EF4-FFF2-40B4-BE49-F238E27FC236}">
                <a16:creationId xmlns:a16="http://schemas.microsoft.com/office/drawing/2014/main" id="{6D31B8CE-F893-F4A9-30CE-01D8ADB473B3}"/>
              </a:ext>
            </a:extLst>
          </p:cNvPr>
          <p:cNvSpPr txBox="1"/>
          <p:nvPr/>
        </p:nvSpPr>
        <p:spPr>
          <a:xfrm>
            <a:off x="0" y="584774"/>
            <a:ext cx="9144000" cy="400110"/>
          </a:xfrm>
          <a:prstGeom prst="rect">
            <a:avLst/>
          </a:prstGeom>
          <a:solidFill>
            <a:schemeClr val="accent5">
              <a:lumMod val="40000"/>
              <a:lumOff val="60000"/>
            </a:schemeClr>
          </a:solidFill>
        </p:spPr>
        <p:txBody>
          <a:bodyPr wrap="square">
            <a:spAutoFit/>
          </a:bodyPr>
          <a:lstStyle/>
          <a:p>
            <a:pPr algn="ctr"/>
            <a:r>
              <a:rPr lang="es-MX" sz="2000" b="1" dirty="0">
                <a:latin typeface="Arial Black" panose="020B0A04020102020204" pitchFamily="34" charset="0"/>
              </a:rPr>
              <a:t>MÁS CERCA DE DIOS </a:t>
            </a:r>
          </a:p>
        </p:txBody>
      </p:sp>
      <p:pic>
        <p:nvPicPr>
          <p:cNvPr id="8" name="Imagen 7">
            <a:extLst>
              <a:ext uri="{FF2B5EF4-FFF2-40B4-BE49-F238E27FC236}">
                <a16:creationId xmlns:a16="http://schemas.microsoft.com/office/drawing/2014/main" id="{643A5C6C-0A58-9DE7-8AA5-41B2A5D93359}"/>
              </a:ext>
            </a:extLst>
          </p:cNvPr>
          <p:cNvPicPr>
            <a:picLocks noChangeAspect="1"/>
          </p:cNvPicPr>
          <p:nvPr/>
        </p:nvPicPr>
        <p:blipFill>
          <a:blip r:embed="rId2"/>
          <a:stretch>
            <a:fillRect/>
          </a:stretch>
        </p:blipFill>
        <p:spPr>
          <a:xfrm>
            <a:off x="181883" y="5806841"/>
            <a:ext cx="1036410" cy="932769"/>
          </a:xfrm>
          <a:prstGeom prst="rect">
            <a:avLst/>
          </a:prstGeom>
        </p:spPr>
      </p:pic>
      <p:sp>
        <p:nvSpPr>
          <p:cNvPr id="9" name="CuadroTexto 8">
            <a:extLst>
              <a:ext uri="{FF2B5EF4-FFF2-40B4-BE49-F238E27FC236}">
                <a16:creationId xmlns:a16="http://schemas.microsoft.com/office/drawing/2014/main" id="{EACF6451-E248-0054-1ED9-780A5DA73F88}"/>
              </a:ext>
            </a:extLst>
          </p:cNvPr>
          <p:cNvSpPr txBox="1"/>
          <p:nvPr/>
        </p:nvSpPr>
        <p:spPr>
          <a:xfrm>
            <a:off x="1443038" y="5877344"/>
            <a:ext cx="6696320" cy="954107"/>
          </a:xfrm>
          <a:prstGeom prst="rect">
            <a:avLst/>
          </a:prstGeom>
          <a:noFill/>
        </p:spPr>
        <p:txBody>
          <a:bodyPr wrap="non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pic>
        <p:nvPicPr>
          <p:cNvPr id="10" name="Imagen 9">
            <a:extLst>
              <a:ext uri="{FF2B5EF4-FFF2-40B4-BE49-F238E27FC236}">
                <a16:creationId xmlns:a16="http://schemas.microsoft.com/office/drawing/2014/main" id="{4A92837C-016E-7535-81F3-C9CAAD7E11F0}"/>
              </a:ext>
            </a:extLst>
          </p:cNvPr>
          <p:cNvPicPr>
            <a:picLocks noChangeAspect="1"/>
          </p:cNvPicPr>
          <p:nvPr/>
        </p:nvPicPr>
        <p:blipFill>
          <a:blip r:embed="rId3"/>
          <a:stretch>
            <a:fillRect/>
          </a:stretch>
        </p:blipFill>
        <p:spPr>
          <a:xfrm>
            <a:off x="2405062" y="984884"/>
            <a:ext cx="4333875" cy="4821957"/>
          </a:xfrm>
          <a:prstGeom prst="rect">
            <a:avLst/>
          </a:prstGeom>
        </p:spPr>
      </p:pic>
      <p:sp>
        <p:nvSpPr>
          <p:cNvPr id="11" name="CuadroTexto 10">
            <a:extLst>
              <a:ext uri="{FF2B5EF4-FFF2-40B4-BE49-F238E27FC236}">
                <a16:creationId xmlns:a16="http://schemas.microsoft.com/office/drawing/2014/main" id="{964FECAF-0EED-A04C-2519-922AAECF5CC0}"/>
              </a:ext>
            </a:extLst>
          </p:cNvPr>
          <p:cNvSpPr txBox="1"/>
          <p:nvPr/>
        </p:nvSpPr>
        <p:spPr>
          <a:xfrm>
            <a:off x="-1" y="984884"/>
            <a:ext cx="2405063" cy="4821957"/>
          </a:xfrm>
          <a:prstGeom prst="rect">
            <a:avLst/>
          </a:prstGeom>
          <a:solidFill>
            <a:schemeClr val="accent4">
              <a:lumMod val="60000"/>
              <a:lumOff val="40000"/>
            </a:schemeClr>
          </a:solidFill>
        </p:spPr>
        <p:txBody>
          <a:bodyPr wrap="square" rtlCol="0">
            <a:spAutoFit/>
          </a:bodyPr>
          <a:lstStyle/>
          <a:p>
            <a:endParaRPr lang="es-MX" dirty="0"/>
          </a:p>
        </p:txBody>
      </p:sp>
      <p:sp>
        <p:nvSpPr>
          <p:cNvPr id="12" name="CuadroTexto 11">
            <a:extLst>
              <a:ext uri="{FF2B5EF4-FFF2-40B4-BE49-F238E27FC236}">
                <a16:creationId xmlns:a16="http://schemas.microsoft.com/office/drawing/2014/main" id="{2096D6CC-1419-5F9E-7687-D6B532529BCA}"/>
              </a:ext>
            </a:extLst>
          </p:cNvPr>
          <p:cNvSpPr txBox="1"/>
          <p:nvPr/>
        </p:nvSpPr>
        <p:spPr>
          <a:xfrm>
            <a:off x="6738937" y="984883"/>
            <a:ext cx="2405062" cy="4821957"/>
          </a:xfrm>
          <a:prstGeom prst="rect">
            <a:avLst/>
          </a:prstGeom>
          <a:solidFill>
            <a:schemeClr val="accent4">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290448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22407E-966A-850A-CF42-74ED01D7B44D}"/>
              </a:ext>
            </a:extLst>
          </p:cNvPr>
          <p:cNvSpPr txBox="1"/>
          <p:nvPr/>
        </p:nvSpPr>
        <p:spPr>
          <a:xfrm>
            <a:off x="0" y="4206870"/>
            <a:ext cx="9144000" cy="2554545"/>
          </a:xfrm>
          <a:prstGeom prst="rect">
            <a:avLst/>
          </a:prstGeom>
          <a:noFill/>
        </p:spPr>
        <p:txBody>
          <a:bodyPr wrap="square">
            <a:spAutoFit/>
          </a:bodyPr>
          <a:lstStyle/>
          <a:p>
            <a:pPr algn="ctr"/>
            <a:r>
              <a:rPr lang="es-MX" sz="2000" b="1" dirty="0">
                <a:latin typeface="Arial Black" panose="020B0A04020102020204" pitchFamily="34" charset="0"/>
              </a:rPr>
              <a:t>“El andar de Enoc con Dios no era en arrobamiento o en visión, sino en el cumplimiento de los deberes </a:t>
            </a:r>
          </a:p>
          <a:p>
            <a:pPr algn="ctr"/>
            <a:r>
              <a:rPr lang="es-MX" sz="2000" b="1" dirty="0">
                <a:latin typeface="Arial Black" panose="020B0A04020102020204" pitchFamily="34" charset="0"/>
              </a:rPr>
              <a:t>de su vida diaria. No se aisló de la gente convirtiéndose en ermitaño, pues tenía una obra que hacer para </a:t>
            </a:r>
          </a:p>
          <a:p>
            <a:pPr algn="ctr"/>
            <a:r>
              <a:rPr lang="es-MX" sz="2000" b="1" dirty="0">
                <a:latin typeface="Arial Black" panose="020B0A04020102020204" pitchFamily="34" charset="0"/>
              </a:rPr>
              <a:t>Dios en el mundo. En el seno de la familia y en sus relaciones con los hombres, como esposo o padre, </a:t>
            </a:r>
          </a:p>
          <a:p>
            <a:pPr algn="ctr"/>
            <a:r>
              <a:rPr lang="es-MX" sz="2000" b="1" dirty="0">
                <a:latin typeface="Arial Black" panose="020B0A04020102020204" pitchFamily="34" charset="0"/>
              </a:rPr>
              <a:t>como amigo o ciudadano, fue firme y constante siervo de Dios” (PP, p. 64).</a:t>
            </a:r>
          </a:p>
        </p:txBody>
      </p:sp>
      <p:pic>
        <p:nvPicPr>
          <p:cNvPr id="4" name="Imagen 3">
            <a:extLst>
              <a:ext uri="{FF2B5EF4-FFF2-40B4-BE49-F238E27FC236}">
                <a16:creationId xmlns:a16="http://schemas.microsoft.com/office/drawing/2014/main" id="{9788FE6F-6817-FA99-E874-BCE8E0BD8C06}"/>
              </a:ext>
            </a:extLst>
          </p:cNvPr>
          <p:cNvPicPr>
            <a:picLocks noChangeAspect="1"/>
          </p:cNvPicPr>
          <p:nvPr/>
        </p:nvPicPr>
        <p:blipFill>
          <a:blip r:embed="rId2"/>
          <a:stretch>
            <a:fillRect/>
          </a:stretch>
        </p:blipFill>
        <p:spPr>
          <a:xfrm>
            <a:off x="0" y="1"/>
            <a:ext cx="9144000" cy="4206870"/>
          </a:xfrm>
          <a:prstGeom prst="rect">
            <a:avLst/>
          </a:prstGeom>
        </p:spPr>
      </p:pic>
    </p:spTree>
    <p:extLst>
      <p:ext uri="{BB962C8B-B14F-4D97-AF65-F5344CB8AC3E}">
        <p14:creationId xmlns:p14="http://schemas.microsoft.com/office/powerpoint/2010/main" val="4195871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BBAC26-03D5-4B8C-CC70-458756878AFF}"/>
              </a:ext>
            </a:extLst>
          </p:cNvPr>
          <p:cNvSpPr txBox="1"/>
          <p:nvPr/>
        </p:nvSpPr>
        <p:spPr>
          <a:xfrm>
            <a:off x="0" y="4861856"/>
            <a:ext cx="9144000" cy="1938992"/>
          </a:xfrm>
          <a:prstGeom prst="rect">
            <a:avLst/>
          </a:prstGeom>
          <a:noFill/>
        </p:spPr>
        <p:txBody>
          <a:bodyPr wrap="square">
            <a:spAutoFit/>
          </a:bodyPr>
          <a:lstStyle/>
          <a:p>
            <a:pPr algn="ctr"/>
            <a:r>
              <a:rPr lang="es-MX" sz="2000" b="1" dirty="0">
                <a:latin typeface="Arial Black" panose="020B0A04020102020204" pitchFamily="34" charset="0"/>
              </a:rPr>
              <a:t>Escucharemos el Nuevo Horizonte, para saber cómo ocuparnos de la mejor manera en la obra de Dios y cumplir nuestros deberes con FIDELIDAD en las diversas áreas de la vida de la iglesia; mientras caminamos con él, como lo hiciera </a:t>
            </a:r>
          </a:p>
          <a:p>
            <a:pPr algn="ctr"/>
            <a:r>
              <a:rPr lang="es-MX" sz="2000" b="1" dirty="0">
                <a:latin typeface="Arial Black" panose="020B0A04020102020204" pitchFamily="34" charset="0"/>
              </a:rPr>
              <a:t>Enoc. “En medio de una vida de activa labor, Enoc mantenía fielmente su comunión con Dios” (PP, p. 66). </a:t>
            </a:r>
          </a:p>
        </p:txBody>
      </p:sp>
      <p:pic>
        <p:nvPicPr>
          <p:cNvPr id="4" name="Imagen 3">
            <a:extLst>
              <a:ext uri="{FF2B5EF4-FFF2-40B4-BE49-F238E27FC236}">
                <a16:creationId xmlns:a16="http://schemas.microsoft.com/office/drawing/2014/main" id="{9ACA9014-2252-F932-A622-685B9565B6ED}"/>
              </a:ext>
            </a:extLst>
          </p:cNvPr>
          <p:cNvPicPr>
            <a:picLocks noChangeAspect="1"/>
          </p:cNvPicPr>
          <p:nvPr/>
        </p:nvPicPr>
        <p:blipFill>
          <a:blip r:embed="rId2"/>
          <a:stretch>
            <a:fillRect/>
          </a:stretch>
        </p:blipFill>
        <p:spPr>
          <a:xfrm>
            <a:off x="0" y="0"/>
            <a:ext cx="9144000" cy="4757738"/>
          </a:xfrm>
          <a:prstGeom prst="rect">
            <a:avLst/>
          </a:prstGeom>
        </p:spPr>
      </p:pic>
    </p:spTree>
    <p:extLst>
      <p:ext uri="{BB962C8B-B14F-4D97-AF65-F5344CB8AC3E}">
        <p14:creationId xmlns:p14="http://schemas.microsoft.com/office/powerpoint/2010/main" val="111304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5A67BA-1478-C564-4E75-4B85F6586FC1}"/>
              </a:ext>
            </a:extLst>
          </p:cNvPr>
          <p:cNvSpPr txBox="1"/>
          <p:nvPr/>
        </p:nvSpPr>
        <p:spPr>
          <a:xfrm>
            <a:off x="0" y="0"/>
            <a:ext cx="9144000" cy="646331"/>
          </a:xfrm>
          <a:prstGeom prst="rect">
            <a:avLst/>
          </a:prstGeom>
          <a:solidFill>
            <a:srgbClr val="0066FF"/>
          </a:solidFill>
        </p:spPr>
        <p:txBody>
          <a:bodyPr wrap="square" rtlCol="0">
            <a:spAutoFit/>
          </a:bodyPr>
          <a:lstStyle/>
          <a:p>
            <a:pPr algn="ctr"/>
            <a:r>
              <a:rPr lang="es-MX" sz="3600" b="1" dirty="0">
                <a:solidFill>
                  <a:srgbClr val="FFC31B"/>
                </a:solidFill>
                <a:latin typeface="Arial Black" panose="020B0A04020102020204" pitchFamily="34" charset="0"/>
              </a:rPr>
              <a:t>NUEVO</a:t>
            </a:r>
            <a:r>
              <a:rPr lang="es-MX" sz="3600" b="1" dirty="0">
                <a:latin typeface="Arial Black" panose="020B0A04020102020204" pitchFamily="34" charset="0"/>
              </a:rPr>
              <a:t> </a:t>
            </a:r>
            <a:r>
              <a:rPr lang="es-MX" sz="3600" b="1" dirty="0">
                <a:solidFill>
                  <a:srgbClr val="FF0066"/>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401A737C-854B-BFAF-8502-ED56CFE4D1DA}"/>
              </a:ext>
            </a:extLst>
          </p:cNvPr>
          <p:cNvSpPr txBox="1"/>
          <p:nvPr/>
        </p:nvSpPr>
        <p:spPr>
          <a:xfrm>
            <a:off x="-14291" y="646331"/>
            <a:ext cx="9144000" cy="369332"/>
          </a:xfrm>
          <a:prstGeom prst="rect">
            <a:avLst/>
          </a:prstGeom>
          <a:solidFill>
            <a:srgbClr val="FFFF00"/>
          </a:solidFill>
        </p:spPr>
        <p:txBody>
          <a:bodyPr wrap="square" rtlCol="0">
            <a:spAutoFit/>
          </a:bodyPr>
          <a:lstStyle/>
          <a:p>
            <a:pPr algn="ctr"/>
            <a:r>
              <a:rPr lang="es-MX" b="1" dirty="0">
                <a:latin typeface="Arial Black" panose="020B0A04020102020204" pitchFamily="34" charset="0"/>
              </a:rPr>
              <a:t>MEJORAMIENTO</a:t>
            </a:r>
          </a:p>
        </p:txBody>
      </p:sp>
      <p:sp>
        <p:nvSpPr>
          <p:cNvPr id="4" name="CuadroTexto 3">
            <a:extLst>
              <a:ext uri="{FF2B5EF4-FFF2-40B4-BE49-F238E27FC236}">
                <a16:creationId xmlns:a16="http://schemas.microsoft.com/office/drawing/2014/main" id="{C1C8735C-A44C-FD3D-13DE-8BF917AB5645}"/>
              </a:ext>
            </a:extLst>
          </p:cNvPr>
          <p:cNvSpPr txBox="1"/>
          <p:nvPr/>
        </p:nvSpPr>
        <p:spPr>
          <a:xfrm flipH="1">
            <a:off x="14290" y="5990140"/>
            <a:ext cx="9129710" cy="830997"/>
          </a:xfrm>
          <a:prstGeom prst="rect">
            <a:avLst/>
          </a:prstGeom>
          <a:solidFill>
            <a:srgbClr val="F6C3FF"/>
          </a:solidFill>
        </p:spPr>
        <p:txBody>
          <a:bodyPr wrap="square" rtlCol="0">
            <a:spAutoFit/>
          </a:bodyPr>
          <a:lstStyle/>
          <a:p>
            <a:pPr algn="ctr"/>
            <a:r>
              <a:rPr lang="es-MX" sz="2400" b="1" dirty="0">
                <a:latin typeface="Arial Black" panose="020B0A04020102020204" pitchFamily="34" charset="0"/>
              </a:rPr>
              <a:t>¿CÓMO SE PUEDE MEJORAR LA ESCUELA SABÁTICA?</a:t>
            </a:r>
          </a:p>
        </p:txBody>
      </p:sp>
      <p:pic>
        <p:nvPicPr>
          <p:cNvPr id="5" name="Imagen 4">
            <a:extLst>
              <a:ext uri="{FF2B5EF4-FFF2-40B4-BE49-F238E27FC236}">
                <a16:creationId xmlns:a16="http://schemas.microsoft.com/office/drawing/2014/main" id="{2A3EE879-97A5-6A9D-243A-5FEA2ED12786}"/>
              </a:ext>
            </a:extLst>
          </p:cNvPr>
          <p:cNvPicPr>
            <a:picLocks noChangeAspect="1"/>
          </p:cNvPicPr>
          <p:nvPr/>
        </p:nvPicPr>
        <p:blipFill>
          <a:blip r:embed="rId2"/>
          <a:stretch>
            <a:fillRect/>
          </a:stretch>
        </p:blipFill>
        <p:spPr>
          <a:xfrm>
            <a:off x="0" y="1015663"/>
            <a:ext cx="9144000" cy="4974477"/>
          </a:xfrm>
          <a:prstGeom prst="rect">
            <a:avLst/>
          </a:prstGeom>
        </p:spPr>
      </p:pic>
    </p:spTree>
    <p:extLst>
      <p:ext uri="{BB962C8B-B14F-4D97-AF65-F5344CB8AC3E}">
        <p14:creationId xmlns:p14="http://schemas.microsoft.com/office/powerpoint/2010/main" val="1927578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AC90FE-0A41-3A75-5091-CF9ACCD91DE3}"/>
              </a:ext>
            </a:extLst>
          </p:cNvPr>
          <p:cNvSpPr txBox="1"/>
          <p:nvPr/>
        </p:nvSpPr>
        <p:spPr>
          <a:xfrm>
            <a:off x="0" y="523220"/>
            <a:ext cx="9144000" cy="461665"/>
          </a:xfrm>
          <a:prstGeom prst="rect">
            <a:avLst/>
          </a:prstGeom>
          <a:solidFill>
            <a:schemeClr val="accent4"/>
          </a:solidFill>
        </p:spPr>
        <p:txBody>
          <a:bodyPr wrap="square">
            <a:spAutoFit/>
          </a:bodyPr>
          <a:lstStyle/>
          <a:p>
            <a:pPr algn="ctr"/>
            <a:r>
              <a:rPr lang="es-MX" sz="2400" b="1" dirty="0">
                <a:latin typeface="Arial Black" panose="020B0A04020102020204" pitchFamily="34" charset="0"/>
              </a:rPr>
              <a:t> #354 “VOY CAMINANDO”. </a:t>
            </a:r>
          </a:p>
        </p:txBody>
      </p:sp>
      <p:sp>
        <p:nvSpPr>
          <p:cNvPr id="4" name="CuadroTexto 3">
            <a:extLst>
              <a:ext uri="{FF2B5EF4-FFF2-40B4-BE49-F238E27FC236}">
                <a16:creationId xmlns:a16="http://schemas.microsoft.com/office/drawing/2014/main" id="{7D12735E-995C-5771-0C63-117D1DB1EAEE}"/>
              </a:ext>
            </a:extLst>
          </p:cNvPr>
          <p:cNvSpPr txBox="1"/>
          <p:nvPr/>
        </p:nvSpPr>
        <p:spPr>
          <a:xfrm>
            <a:off x="0" y="0"/>
            <a:ext cx="9144000" cy="523220"/>
          </a:xfrm>
          <a:prstGeom prst="rect">
            <a:avLst/>
          </a:prstGeom>
          <a:solidFill>
            <a:schemeClr val="accent1">
              <a:lumMod val="40000"/>
              <a:lumOff val="60000"/>
            </a:schemeClr>
          </a:solidFill>
        </p:spPr>
        <p:txBody>
          <a:bodyPr wrap="square" rtlCol="0">
            <a:spAutoFit/>
          </a:bodyPr>
          <a:lstStyle/>
          <a:p>
            <a:pPr algn="ctr"/>
            <a:r>
              <a:rPr lang="es-MX" sz="28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10BF913C-457B-5CC0-81A2-CAF9D00F2028}"/>
              </a:ext>
            </a:extLst>
          </p:cNvPr>
          <p:cNvPicPr>
            <a:picLocks noChangeAspect="1"/>
          </p:cNvPicPr>
          <p:nvPr/>
        </p:nvPicPr>
        <p:blipFill>
          <a:blip r:embed="rId2"/>
          <a:stretch>
            <a:fillRect/>
          </a:stretch>
        </p:blipFill>
        <p:spPr>
          <a:xfrm>
            <a:off x="0" y="984884"/>
            <a:ext cx="9144000" cy="5873115"/>
          </a:xfrm>
          <a:prstGeom prst="rect">
            <a:avLst/>
          </a:prstGeom>
        </p:spPr>
      </p:pic>
    </p:spTree>
    <p:extLst>
      <p:ext uri="{BB962C8B-B14F-4D97-AF65-F5344CB8AC3E}">
        <p14:creationId xmlns:p14="http://schemas.microsoft.com/office/powerpoint/2010/main" val="356568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5A58D4-9F7B-9239-EBEE-20B0AC20D005}"/>
              </a:ext>
            </a:extLst>
          </p:cNvPr>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79A7DF32-D47E-834B-9406-B8C8C43494C3}"/>
              </a:ext>
            </a:extLst>
          </p:cNvPr>
          <p:cNvPicPr>
            <a:picLocks noChangeAspect="1"/>
          </p:cNvPicPr>
          <p:nvPr/>
        </p:nvPicPr>
        <p:blipFill>
          <a:blip r:embed="rId2"/>
          <a:stretch>
            <a:fillRect/>
          </a:stretch>
        </p:blipFill>
        <p:spPr>
          <a:xfrm>
            <a:off x="0" y="646330"/>
            <a:ext cx="9143474" cy="6211670"/>
          </a:xfrm>
          <a:prstGeom prst="rect">
            <a:avLst/>
          </a:prstGeom>
        </p:spPr>
      </p:pic>
      <p:sp>
        <p:nvSpPr>
          <p:cNvPr id="4" name="CuadroTexto 3">
            <a:extLst>
              <a:ext uri="{FF2B5EF4-FFF2-40B4-BE49-F238E27FC236}">
                <a16:creationId xmlns:a16="http://schemas.microsoft.com/office/drawing/2014/main" id="{77107A14-E45B-94E8-08A8-6D707C889F87}"/>
              </a:ext>
            </a:extLst>
          </p:cNvPr>
          <p:cNvSpPr txBox="1"/>
          <p:nvPr/>
        </p:nvSpPr>
        <p:spPr>
          <a:xfrm>
            <a:off x="4998720" y="2865120"/>
            <a:ext cx="3992880" cy="707886"/>
          </a:xfrm>
          <a:prstGeom prst="rect">
            <a:avLst/>
          </a:prstGeom>
          <a:solidFill>
            <a:schemeClr val="accent2">
              <a:lumMod val="75000"/>
            </a:schemeClr>
          </a:solidFill>
        </p:spPr>
        <p:txBody>
          <a:bodyPr wrap="square" rtlCol="0">
            <a:spAutoFit/>
          </a:bodyPr>
          <a:lstStyle/>
          <a:p>
            <a:pPr algn="ctr"/>
            <a:r>
              <a:rPr lang="es-MX" sz="4000" b="1" dirty="0">
                <a:latin typeface="Arial Black" panose="020B0A04020102020204" pitchFamily="34" charset="0"/>
              </a:rPr>
              <a:t>ESPAÑA</a:t>
            </a:r>
          </a:p>
        </p:txBody>
      </p:sp>
      <p:pic>
        <p:nvPicPr>
          <p:cNvPr id="7" name="Imagen 6">
            <a:extLst>
              <a:ext uri="{FF2B5EF4-FFF2-40B4-BE49-F238E27FC236}">
                <a16:creationId xmlns:a16="http://schemas.microsoft.com/office/drawing/2014/main" id="{05609D7D-13BD-15B2-01E8-5837F238925B}"/>
              </a:ext>
            </a:extLst>
          </p:cNvPr>
          <p:cNvPicPr>
            <a:picLocks noChangeAspect="1"/>
          </p:cNvPicPr>
          <p:nvPr/>
        </p:nvPicPr>
        <p:blipFill>
          <a:blip r:embed="rId3"/>
          <a:stretch>
            <a:fillRect/>
          </a:stretch>
        </p:blipFill>
        <p:spPr>
          <a:xfrm>
            <a:off x="0" y="651123"/>
            <a:ext cx="1996440" cy="1970157"/>
          </a:xfrm>
          <a:prstGeom prst="rect">
            <a:avLst/>
          </a:prstGeom>
        </p:spPr>
      </p:pic>
    </p:spTree>
    <p:extLst>
      <p:ext uri="{BB962C8B-B14F-4D97-AF65-F5344CB8AC3E}">
        <p14:creationId xmlns:p14="http://schemas.microsoft.com/office/powerpoint/2010/main" val="2536539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DC8D20-581E-6AE8-5717-3B34098C3151}"/>
              </a:ext>
            </a:extLst>
          </p:cNvPr>
          <p:cNvSpPr txBox="1"/>
          <p:nvPr/>
        </p:nvSpPr>
        <p:spPr>
          <a:xfrm>
            <a:off x="0" y="4246303"/>
            <a:ext cx="9144000" cy="2554545"/>
          </a:xfrm>
          <a:prstGeom prst="rect">
            <a:avLst/>
          </a:prstGeom>
          <a:noFill/>
        </p:spPr>
        <p:txBody>
          <a:bodyPr wrap="square">
            <a:spAutoFit/>
          </a:bodyPr>
          <a:lstStyle/>
          <a:p>
            <a:pPr algn="ctr"/>
            <a:r>
              <a:rPr lang="es-MX" sz="2000" b="1" dirty="0">
                <a:latin typeface="Arial Black" panose="020B0A04020102020204" pitchFamily="34" charset="0"/>
              </a:rPr>
              <a:t>“Enoc se convirtió en el predicador de la justicia y dio a conocer al pueblo lo que Dios le había revelado. </a:t>
            </a:r>
          </a:p>
          <a:p>
            <a:pPr algn="ctr"/>
            <a:r>
              <a:rPr lang="es-MX" sz="2000" b="1" dirty="0">
                <a:latin typeface="Arial Black" panose="020B0A04020102020204" pitchFamily="34" charset="0"/>
              </a:rPr>
              <a:t>Los que temían al Señor buscaban a ese hombre santo, para compartir su instrucción y sus oraciones. </a:t>
            </a:r>
          </a:p>
          <a:p>
            <a:pPr algn="ctr"/>
            <a:r>
              <a:rPr lang="es-MX" sz="2000" b="1" dirty="0">
                <a:latin typeface="Arial Black" panose="020B0A04020102020204" pitchFamily="34" charset="0"/>
              </a:rPr>
              <a:t>También trabajó públicamente, dando los mensajes de Dios a todos los que querían oír las palabras de </a:t>
            </a:r>
          </a:p>
          <a:p>
            <a:pPr algn="ctr"/>
            <a:r>
              <a:rPr lang="es-MX" sz="2000" b="1" dirty="0">
                <a:latin typeface="Arial Black" panose="020B0A04020102020204" pitchFamily="34" charset="0"/>
              </a:rPr>
              <a:t>advertencia” (PP, p. 65). Como vemos Enoc cumplía fielmente la MISIÓN, mientras caminaba con Dios. </a:t>
            </a:r>
          </a:p>
        </p:txBody>
      </p:sp>
      <p:pic>
        <p:nvPicPr>
          <p:cNvPr id="4" name="Imagen 3">
            <a:extLst>
              <a:ext uri="{FF2B5EF4-FFF2-40B4-BE49-F238E27FC236}">
                <a16:creationId xmlns:a16="http://schemas.microsoft.com/office/drawing/2014/main" id="{6F24C1DB-9017-AE01-9A5E-8740712DC010}"/>
              </a:ext>
            </a:extLst>
          </p:cNvPr>
          <p:cNvPicPr>
            <a:picLocks noChangeAspect="1"/>
          </p:cNvPicPr>
          <p:nvPr/>
        </p:nvPicPr>
        <p:blipFill>
          <a:blip r:embed="rId2"/>
          <a:stretch>
            <a:fillRect/>
          </a:stretch>
        </p:blipFill>
        <p:spPr>
          <a:xfrm>
            <a:off x="-1" y="0"/>
            <a:ext cx="9144001" cy="4247284"/>
          </a:xfrm>
          <a:prstGeom prst="rect">
            <a:avLst/>
          </a:prstGeom>
        </p:spPr>
      </p:pic>
    </p:spTree>
    <p:extLst>
      <p:ext uri="{BB962C8B-B14F-4D97-AF65-F5344CB8AC3E}">
        <p14:creationId xmlns:p14="http://schemas.microsoft.com/office/powerpoint/2010/main" val="4225052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60A35C-BA3B-6691-5FB0-010CCCD200D2}"/>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795E792F-2192-255A-302A-356F2602C7C6}"/>
              </a:ext>
            </a:extLst>
          </p:cNvPr>
          <p:cNvSpPr txBox="1"/>
          <p:nvPr/>
        </p:nvSpPr>
        <p:spPr>
          <a:xfrm>
            <a:off x="4916657" y="1985963"/>
            <a:ext cx="3769686" cy="1200329"/>
          </a:xfrm>
          <a:prstGeom prst="rect">
            <a:avLst/>
          </a:prstGeom>
          <a:solidFill>
            <a:srgbClr val="C189F7"/>
          </a:solidFill>
        </p:spPr>
        <p:txBody>
          <a:bodyPr wrap="none" rtlCol="0">
            <a:spAutoFit/>
          </a:bodyPr>
          <a:lstStyle/>
          <a:p>
            <a:pPr algn="ctr"/>
            <a:r>
              <a:rPr lang="es-MX" sz="3600" b="1" dirty="0">
                <a:latin typeface="Arial Black" panose="020B0A04020102020204" pitchFamily="34" charset="0"/>
              </a:rPr>
              <a:t>INFORME </a:t>
            </a:r>
          </a:p>
          <a:p>
            <a:pPr algn="ctr"/>
            <a:r>
              <a:rPr lang="es-MX" sz="3600" b="1" dirty="0">
                <a:latin typeface="Arial Black" panose="020B0A04020102020204" pitchFamily="34" charset="0"/>
              </a:rPr>
              <a:t>SECRETARIAL</a:t>
            </a:r>
          </a:p>
        </p:txBody>
      </p:sp>
    </p:spTree>
    <p:extLst>
      <p:ext uri="{BB962C8B-B14F-4D97-AF65-F5344CB8AC3E}">
        <p14:creationId xmlns:p14="http://schemas.microsoft.com/office/powerpoint/2010/main" val="3914904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110A67-3458-EBA4-7384-19EFDE220120}"/>
              </a:ext>
            </a:extLst>
          </p:cNvPr>
          <p:cNvSpPr txBox="1"/>
          <p:nvPr/>
        </p:nvSpPr>
        <p:spPr>
          <a:xfrm>
            <a:off x="0" y="4464041"/>
            <a:ext cx="9144000" cy="2246769"/>
          </a:xfrm>
          <a:prstGeom prst="rect">
            <a:avLst/>
          </a:prstGeom>
          <a:noFill/>
        </p:spPr>
        <p:txBody>
          <a:bodyPr wrap="square">
            <a:spAutoFit/>
          </a:bodyPr>
          <a:lstStyle/>
          <a:p>
            <a:pPr algn="ctr"/>
            <a:r>
              <a:rPr lang="es-MX" sz="2000" b="1" dirty="0">
                <a:latin typeface="Arial Black" panose="020B0A04020102020204" pitchFamily="34" charset="0"/>
              </a:rPr>
              <a:t>“Después de permanecer algún tiempo entre la gente, trabajando para beneficiarla mediante la instrucción </a:t>
            </a:r>
          </a:p>
          <a:p>
            <a:pPr algn="ctr"/>
            <a:r>
              <a:rPr lang="es-MX" sz="2000" b="1" dirty="0">
                <a:latin typeface="Arial Black" panose="020B0A04020102020204" pitchFamily="34" charset="0"/>
              </a:rPr>
              <a:t>y el ejemplo, se retiraba con el fin de estar solo, para satisfacer su sed y hambre de aquella divina sabiduría </a:t>
            </a:r>
          </a:p>
          <a:p>
            <a:pPr algn="ctr"/>
            <a:r>
              <a:rPr lang="es-MX" sz="2000" b="1" dirty="0">
                <a:latin typeface="Arial Black" panose="020B0A04020102020204" pitchFamily="34" charset="0"/>
              </a:rPr>
              <a:t>que únicamente Dios puede dar… Cuando regresaba de estar en comunión con Dios, hasta los impíos miraban con reverencia ese sello del cielo en su semblante” (PP, p. 66). </a:t>
            </a:r>
          </a:p>
        </p:txBody>
      </p:sp>
      <p:pic>
        <p:nvPicPr>
          <p:cNvPr id="4" name="Imagen 3">
            <a:extLst>
              <a:ext uri="{FF2B5EF4-FFF2-40B4-BE49-F238E27FC236}">
                <a16:creationId xmlns:a16="http://schemas.microsoft.com/office/drawing/2014/main" id="{C40FFB5C-4C24-B2C9-51C0-188EE4686BE4}"/>
              </a:ext>
            </a:extLst>
          </p:cNvPr>
          <p:cNvPicPr>
            <a:picLocks noChangeAspect="1"/>
          </p:cNvPicPr>
          <p:nvPr/>
        </p:nvPicPr>
        <p:blipFill>
          <a:blip r:embed="rId2"/>
          <a:stretch>
            <a:fillRect/>
          </a:stretch>
        </p:blipFill>
        <p:spPr>
          <a:xfrm>
            <a:off x="0" y="0"/>
            <a:ext cx="9144000" cy="4464041"/>
          </a:xfrm>
          <a:prstGeom prst="rect">
            <a:avLst/>
          </a:prstGeom>
        </p:spPr>
      </p:pic>
    </p:spTree>
    <p:extLst>
      <p:ext uri="{BB962C8B-B14F-4D97-AF65-F5344CB8AC3E}">
        <p14:creationId xmlns:p14="http://schemas.microsoft.com/office/powerpoint/2010/main" val="3495417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C5497B-CFEF-D491-A451-491017CB369A}"/>
              </a:ext>
            </a:extLst>
          </p:cNvPr>
          <p:cNvSpPr txBox="1"/>
          <p:nvPr/>
        </p:nvSpPr>
        <p:spPr>
          <a:xfrm>
            <a:off x="4568911" y="1443841"/>
            <a:ext cx="4572000" cy="3970318"/>
          </a:xfrm>
          <a:prstGeom prst="rect">
            <a:avLst/>
          </a:prstGeom>
          <a:noFill/>
        </p:spPr>
        <p:txBody>
          <a:bodyPr wrap="square">
            <a:spAutoFit/>
          </a:bodyPr>
          <a:lstStyle/>
          <a:p>
            <a:pPr algn="ctr"/>
            <a:r>
              <a:rPr lang="es-MX" sz="2800" b="1" dirty="0">
                <a:latin typeface="Arial Black" panose="020B0A04020102020204" pitchFamily="34" charset="0"/>
              </a:rPr>
              <a:t>Así como Enoc, nosotros cada día </a:t>
            </a:r>
          </a:p>
          <a:p>
            <a:pPr algn="ctr"/>
            <a:r>
              <a:rPr lang="es-MX" sz="2800" b="1" dirty="0">
                <a:latin typeface="Arial Black" panose="020B0A04020102020204" pitchFamily="34" charset="0"/>
              </a:rPr>
              <a:t>debemos pasar tiempo con Dios mediante el ESTUDIO DE LA BIBLIA, fuente de sabiduría divina, para poder caminar con Dios. </a:t>
            </a:r>
          </a:p>
        </p:txBody>
      </p:sp>
      <p:pic>
        <p:nvPicPr>
          <p:cNvPr id="4" name="Imagen 3">
            <a:extLst>
              <a:ext uri="{FF2B5EF4-FFF2-40B4-BE49-F238E27FC236}">
                <a16:creationId xmlns:a16="http://schemas.microsoft.com/office/drawing/2014/main" id="{A33D9154-5001-6B25-1A91-367BD4D71426}"/>
              </a:ext>
            </a:extLst>
          </p:cNvPr>
          <p:cNvPicPr>
            <a:picLocks noChangeAspect="1"/>
          </p:cNvPicPr>
          <p:nvPr/>
        </p:nvPicPr>
        <p:blipFill>
          <a:blip r:embed="rId2"/>
          <a:stretch>
            <a:fillRect/>
          </a:stretch>
        </p:blipFill>
        <p:spPr>
          <a:xfrm>
            <a:off x="3089" y="0"/>
            <a:ext cx="4568911" cy="6858000"/>
          </a:xfrm>
          <a:prstGeom prst="rect">
            <a:avLst/>
          </a:prstGeom>
        </p:spPr>
      </p:pic>
    </p:spTree>
    <p:extLst>
      <p:ext uri="{BB962C8B-B14F-4D97-AF65-F5344CB8AC3E}">
        <p14:creationId xmlns:p14="http://schemas.microsoft.com/office/powerpoint/2010/main" val="342503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16890F-CE49-A27D-6A55-D37A7EDF8446}"/>
              </a:ext>
            </a:extLst>
          </p:cNvPr>
          <p:cNvSpPr txBox="1"/>
          <p:nvPr/>
        </p:nvSpPr>
        <p:spPr>
          <a:xfrm>
            <a:off x="0" y="4611231"/>
            <a:ext cx="9144000" cy="2246769"/>
          </a:xfrm>
          <a:prstGeom prst="rect">
            <a:avLst/>
          </a:prstGeom>
          <a:noFill/>
        </p:spPr>
        <p:txBody>
          <a:bodyPr wrap="square">
            <a:spAutoFit/>
          </a:bodyPr>
          <a:lstStyle/>
          <a:p>
            <a:pPr algn="ctr"/>
            <a:r>
              <a:rPr lang="es-MX" sz="2800" b="1" dirty="0">
                <a:latin typeface="Arial Black" panose="020B0A04020102020204" pitchFamily="34" charset="0"/>
              </a:rPr>
              <a:t>“La desaparición de Enoc se sintió en la tierra. </a:t>
            </a:r>
          </a:p>
          <a:p>
            <a:pPr algn="ctr"/>
            <a:r>
              <a:rPr lang="es-MX" sz="2800" b="1" dirty="0">
                <a:latin typeface="Arial Black" panose="020B0A04020102020204" pitchFamily="34" charset="0"/>
              </a:rPr>
              <a:t>La voz de instrucción y amonestación que se había escuchado día tras día se echó de menos” (PP, p. 67). </a:t>
            </a:r>
          </a:p>
        </p:txBody>
      </p:sp>
      <p:pic>
        <p:nvPicPr>
          <p:cNvPr id="4" name="Imagen 3">
            <a:extLst>
              <a:ext uri="{FF2B5EF4-FFF2-40B4-BE49-F238E27FC236}">
                <a16:creationId xmlns:a16="http://schemas.microsoft.com/office/drawing/2014/main" id="{7B55FE53-0F52-9097-F651-EACE1EEF32A4}"/>
              </a:ext>
            </a:extLst>
          </p:cNvPr>
          <p:cNvPicPr>
            <a:picLocks noChangeAspect="1"/>
          </p:cNvPicPr>
          <p:nvPr/>
        </p:nvPicPr>
        <p:blipFill>
          <a:blip r:embed="rId2"/>
          <a:stretch>
            <a:fillRect/>
          </a:stretch>
        </p:blipFill>
        <p:spPr>
          <a:xfrm>
            <a:off x="0" y="-39231"/>
            <a:ext cx="9144000" cy="4572000"/>
          </a:xfrm>
          <a:prstGeom prst="rect">
            <a:avLst/>
          </a:prstGeom>
        </p:spPr>
      </p:pic>
    </p:spTree>
    <p:extLst>
      <p:ext uri="{BB962C8B-B14F-4D97-AF65-F5344CB8AC3E}">
        <p14:creationId xmlns:p14="http://schemas.microsoft.com/office/powerpoint/2010/main" val="338204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5EE982-C376-7456-E2CB-FD9B30FED078}"/>
              </a:ext>
            </a:extLst>
          </p:cNvPr>
          <p:cNvSpPr txBox="1"/>
          <p:nvPr/>
        </p:nvSpPr>
        <p:spPr>
          <a:xfrm>
            <a:off x="0" y="476935"/>
            <a:ext cx="9144000" cy="707886"/>
          </a:xfrm>
          <a:prstGeom prst="rect">
            <a:avLst/>
          </a:prstGeom>
          <a:solidFill>
            <a:schemeClr val="accent2">
              <a:lumMod val="60000"/>
              <a:lumOff val="40000"/>
            </a:schemeClr>
          </a:solidFill>
        </p:spPr>
        <p:txBody>
          <a:bodyPr wrap="square">
            <a:spAutoFit/>
          </a:bodyPr>
          <a:lstStyle/>
          <a:p>
            <a:pPr algn="ctr"/>
            <a:r>
              <a:rPr lang="es-MX" sz="2000" b="1" dirty="0">
                <a:latin typeface="Arial Black" panose="020B0A04020102020204" pitchFamily="34" charset="0"/>
              </a:rPr>
              <a:t>#205 “DADME LA BIBLIA”, #451 “CERCA MÁS CERCA” Y </a:t>
            </a:r>
          </a:p>
          <a:p>
            <a:pPr algn="ctr"/>
            <a:r>
              <a:rPr lang="es-MX" sz="2000" b="1" dirty="0">
                <a:latin typeface="Arial Black" panose="020B0A04020102020204" pitchFamily="34" charset="0"/>
              </a:rPr>
              <a:t>#379 “HABLA, SEÑOR, A MI ALMA”.</a:t>
            </a:r>
          </a:p>
        </p:txBody>
      </p:sp>
      <p:sp>
        <p:nvSpPr>
          <p:cNvPr id="4" name="CuadroTexto 3">
            <a:extLst>
              <a:ext uri="{FF2B5EF4-FFF2-40B4-BE49-F238E27FC236}">
                <a16:creationId xmlns:a16="http://schemas.microsoft.com/office/drawing/2014/main" id="{373490AD-E59B-FBDB-62A1-3339C71C277F}"/>
              </a:ext>
            </a:extLst>
          </p:cNvPr>
          <p:cNvSpPr txBox="1"/>
          <p:nvPr/>
        </p:nvSpPr>
        <p:spPr>
          <a:xfrm>
            <a:off x="0" y="-1"/>
            <a:ext cx="9144000" cy="461665"/>
          </a:xfrm>
          <a:prstGeom prst="rect">
            <a:avLst/>
          </a:prstGeom>
          <a:solidFill>
            <a:schemeClr val="accent6">
              <a:lumMod val="60000"/>
              <a:lumOff val="40000"/>
            </a:schemeClr>
          </a:solidFill>
        </p:spPr>
        <p:txBody>
          <a:bodyPr wrap="square" rtlCol="0">
            <a:spAutoFit/>
          </a:bodyPr>
          <a:lstStyle/>
          <a:p>
            <a:pPr algn="ctr"/>
            <a:r>
              <a:rPr lang="es-MX" sz="2400" b="1" dirty="0">
                <a:latin typeface="Arial Black" panose="020B0A04020102020204" pitchFamily="34" charset="0"/>
              </a:rPr>
              <a:t>SERVICIO DE CANTO</a:t>
            </a:r>
          </a:p>
        </p:txBody>
      </p:sp>
      <p:pic>
        <p:nvPicPr>
          <p:cNvPr id="5" name="Imagen 4">
            <a:extLst>
              <a:ext uri="{FF2B5EF4-FFF2-40B4-BE49-F238E27FC236}">
                <a16:creationId xmlns:a16="http://schemas.microsoft.com/office/drawing/2014/main" id="{F9AD5EAB-D60E-FAC4-C4FD-AD8DAD03EF3C}"/>
              </a:ext>
            </a:extLst>
          </p:cNvPr>
          <p:cNvPicPr>
            <a:picLocks noChangeAspect="1"/>
          </p:cNvPicPr>
          <p:nvPr/>
        </p:nvPicPr>
        <p:blipFill>
          <a:blip r:embed="rId2"/>
          <a:stretch>
            <a:fillRect/>
          </a:stretch>
        </p:blipFill>
        <p:spPr>
          <a:xfrm>
            <a:off x="1364456" y="1184821"/>
            <a:ext cx="6415087" cy="5673179"/>
          </a:xfrm>
          <a:prstGeom prst="rect">
            <a:avLst/>
          </a:prstGeom>
        </p:spPr>
      </p:pic>
      <p:sp>
        <p:nvSpPr>
          <p:cNvPr id="7" name="CuadroTexto 6">
            <a:extLst>
              <a:ext uri="{FF2B5EF4-FFF2-40B4-BE49-F238E27FC236}">
                <a16:creationId xmlns:a16="http://schemas.microsoft.com/office/drawing/2014/main" id="{12896BB6-2B0E-AADC-127A-1589C03732E5}"/>
              </a:ext>
            </a:extLst>
          </p:cNvPr>
          <p:cNvSpPr txBox="1"/>
          <p:nvPr/>
        </p:nvSpPr>
        <p:spPr>
          <a:xfrm>
            <a:off x="0" y="1185803"/>
            <a:ext cx="1364455" cy="5673179"/>
          </a:xfrm>
          <a:prstGeom prst="rect">
            <a:avLst/>
          </a:prstGeom>
          <a:solidFill>
            <a:schemeClr val="accent6">
              <a:lumMod val="60000"/>
              <a:lumOff val="40000"/>
            </a:schemeClr>
          </a:solidFill>
        </p:spPr>
        <p:txBody>
          <a:bodyPr wrap="square" rtlCol="0">
            <a:spAutoFit/>
          </a:bodyPr>
          <a:lstStyle/>
          <a:p>
            <a:endParaRPr lang="es-MX" dirty="0"/>
          </a:p>
        </p:txBody>
      </p:sp>
      <p:sp>
        <p:nvSpPr>
          <p:cNvPr id="8" name="CuadroTexto 7">
            <a:extLst>
              <a:ext uri="{FF2B5EF4-FFF2-40B4-BE49-F238E27FC236}">
                <a16:creationId xmlns:a16="http://schemas.microsoft.com/office/drawing/2014/main" id="{7FF874A3-C944-45AF-D21B-4A19CEF20F5F}"/>
              </a:ext>
            </a:extLst>
          </p:cNvPr>
          <p:cNvSpPr txBox="1"/>
          <p:nvPr/>
        </p:nvSpPr>
        <p:spPr>
          <a:xfrm>
            <a:off x="7779544" y="1200090"/>
            <a:ext cx="1364456" cy="5657909"/>
          </a:xfrm>
          <a:prstGeom prst="rect">
            <a:avLst/>
          </a:prstGeom>
          <a:solidFill>
            <a:schemeClr val="accent6">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948368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88BEDF-0A4D-145A-7701-15BF1E739C38}"/>
              </a:ext>
            </a:extLst>
          </p:cNvPr>
          <p:cNvSpPr txBox="1"/>
          <p:nvPr/>
        </p:nvSpPr>
        <p:spPr>
          <a:xfrm>
            <a:off x="0" y="4659690"/>
            <a:ext cx="9143999" cy="2031325"/>
          </a:xfrm>
          <a:prstGeom prst="rect">
            <a:avLst/>
          </a:prstGeom>
          <a:noFill/>
        </p:spPr>
        <p:txBody>
          <a:bodyPr wrap="square">
            <a:spAutoFit/>
          </a:bodyPr>
          <a:lstStyle/>
          <a:p>
            <a:pPr algn="ctr"/>
            <a:r>
              <a:rPr lang="es-MX" b="1" dirty="0">
                <a:latin typeface="Arial Black" panose="020B0A04020102020204" pitchFamily="34" charset="0"/>
              </a:rPr>
              <a:t>“Los hombres de aquel entonces se burlaron de la insensatez del que no procuraba acumular oro o plata, </a:t>
            </a:r>
          </a:p>
          <a:p>
            <a:pPr algn="ctr"/>
            <a:r>
              <a:rPr lang="es-MX" b="1" dirty="0">
                <a:latin typeface="Arial Black" panose="020B0A04020102020204" pitchFamily="34" charset="0"/>
              </a:rPr>
              <a:t>no adquirir bienes terrenales. Pero el corazón de Enoc estaba puesto en los tesoros eternos. </a:t>
            </a:r>
          </a:p>
          <a:p>
            <a:pPr algn="ctr"/>
            <a:r>
              <a:rPr lang="es-MX" b="1" dirty="0">
                <a:latin typeface="Arial Black" panose="020B0A04020102020204" pitchFamily="34" charset="0"/>
              </a:rPr>
              <a:t>Había contemplado la ciudad celestial. Había visto al Rey en su gloria en medio de </a:t>
            </a:r>
            <a:r>
              <a:rPr lang="es-MX" b="1" dirty="0" err="1">
                <a:latin typeface="Arial Black" panose="020B0A04020102020204" pitchFamily="34" charset="0"/>
              </a:rPr>
              <a:t>Sión</a:t>
            </a:r>
            <a:r>
              <a:rPr lang="es-MX" b="1" dirty="0">
                <a:latin typeface="Arial Black" panose="020B0A04020102020204" pitchFamily="34" charset="0"/>
              </a:rPr>
              <a:t>. Su mente, su corazón </a:t>
            </a:r>
          </a:p>
          <a:p>
            <a:pPr algn="ctr"/>
            <a:r>
              <a:rPr lang="es-MX" b="1" dirty="0">
                <a:latin typeface="Arial Black" panose="020B0A04020102020204" pitchFamily="34" charset="0"/>
              </a:rPr>
              <a:t>y su conversación se concentraban en el cielo.</a:t>
            </a:r>
          </a:p>
        </p:txBody>
      </p:sp>
      <p:pic>
        <p:nvPicPr>
          <p:cNvPr id="4" name="Imagen 3">
            <a:extLst>
              <a:ext uri="{FF2B5EF4-FFF2-40B4-BE49-F238E27FC236}">
                <a16:creationId xmlns:a16="http://schemas.microsoft.com/office/drawing/2014/main" id="{07B939E3-4031-2824-4775-3434939FE49E}"/>
              </a:ext>
            </a:extLst>
          </p:cNvPr>
          <p:cNvPicPr>
            <a:picLocks noChangeAspect="1"/>
          </p:cNvPicPr>
          <p:nvPr/>
        </p:nvPicPr>
        <p:blipFill>
          <a:blip r:embed="rId2"/>
          <a:stretch>
            <a:fillRect/>
          </a:stretch>
        </p:blipFill>
        <p:spPr>
          <a:xfrm>
            <a:off x="0" y="0"/>
            <a:ext cx="9144000" cy="4659690"/>
          </a:xfrm>
          <a:prstGeom prst="rect">
            <a:avLst/>
          </a:prstGeom>
        </p:spPr>
      </p:pic>
    </p:spTree>
    <p:extLst>
      <p:ext uri="{BB962C8B-B14F-4D97-AF65-F5344CB8AC3E}">
        <p14:creationId xmlns:p14="http://schemas.microsoft.com/office/powerpoint/2010/main" val="1979531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01A997-EA91-2B40-7692-93FE2B90C009}"/>
              </a:ext>
            </a:extLst>
          </p:cNvPr>
          <p:cNvSpPr txBox="1"/>
          <p:nvPr/>
        </p:nvSpPr>
        <p:spPr>
          <a:xfrm>
            <a:off x="4572000" y="974813"/>
            <a:ext cx="4572001" cy="5016758"/>
          </a:xfrm>
          <a:prstGeom prst="rect">
            <a:avLst/>
          </a:prstGeom>
          <a:noFill/>
        </p:spPr>
        <p:txBody>
          <a:bodyPr wrap="square">
            <a:spAutoFit/>
          </a:bodyPr>
          <a:lstStyle/>
          <a:p>
            <a:pPr algn="ctr"/>
            <a:r>
              <a:rPr lang="es-MX" sz="3200" b="1" dirty="0">
                <a:latin typeface="Arial Black" panose="020B0A04020102020204" pitchFamily="34" charset="0"/>
              </a:rPr>
              <a:t>Cuanto mayor era la intimidad, tanto más intenso era su deseo de morar en el hogar de Dios. Mientras permaneció en la tierra, vivió por la fe en el reino de luz”. (PP, p. 66) </a:t>
            </a:r>
          </a:p>
        </p:txBody>
      </p:sp>
      <p:pic>
        <p:nvPicPr>
          <p:cNvPr id="4" name="Imagen 3">
            <a:extLst>
              <a:ext uri="{FF2B5EF4-FFF2-40B4-BE49-F238E27FC236}">
                <a16:creationId xmlns:a16="http://schemas.microsoft.com/office/drawing/2014/main" id="{7682DB0A-D3D5-B705-E876-4ED5770FBC91}"/>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1819683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22D5E6-5673-7D2D-33C5-E116B4062F02}"/>
              </a:ext>
            </a:extLst>
          </p:cNvPr>
          <p:cNvSpPr txBox="1"/>
          <p:nvPr/>
        </p:nvSpPr>
        <p:spPr>
          <a:xfrm>
            <a:off x="0" y="1222303"/>
            <a:ext cx="3865803" cy="4708981"/>
          </a:xfrm>
          <a:prstGeom prst="rect">
            <a:avLst/>
          </a:prstGeom>
          <a:noFill/>
        </p:spPr>
        <p:txBody>
          <a:bodyPr wrap="square">
            <a:spAutoFit/>
          </a:bodyPr>
          <a:lstStyle/>
          <a:p>
            <a:pPr algn="ctr"/>
            <a:r>
              <a:rPr lang="es-MX" sz="2000" b="1" dirty="0">
                <a:latin typeface="Arial Black" panose="020B0A04020102020204" pitchFamily="34" charset="0"/>
              </a:rPr>
              <a:t>“Bienaventurado los de limpio corazón, porque ellos verán a Dios” </a:t>
            </a:r>
          </a:p>
          <a:p>
            <a:pPr algn="ctr"/>
            <a:r>
              <a:rPr lang="es-MX" sz="2000" b="1" dirty="0">
                <a:latin typeface="Arial Black" panose="020B0A04020102020204" pitchFamily="34" charset="0"/>
              </a:rPr>
              <a:t>(Mateo 5:8). “Durante trecientos años </a:t>
            </a:r>
          </a:p>
          <a:p>
            <a:pPr algn="ctr"/>
            <a:r>
              <a:rPr lang="es-MX" sz="2000" b="1" dirty="0">
                <a:latin typeface="Arial Black" panose="020B0A04020102020204" pitchFamily="34" charset="0"/>
              </a:rPr>
              <a:t>Enoc buscó la pureza del alma, para estar en armonía con el cielo. Durante tres siglos anduvo con Dios. </a:t>
            </a:r>
          </a:p>
          <a:p>
            <a:pPr algn="ctr"/>
            <a:r>
              <a:rPr lang="es-MX" sz="2000" b="1" dirty="0">
                <a:latin typeface="Arial Black" panose="020B0A04020102020204" pitchFamily="34" charset="0"/>
              </a:rPr>
              <a:t>Día tras día anheló una unión más íntima; esa comunión se hizo más y más estrecha, hasta que Dios lo llevó consigo. </a:t>
            </a:r>
          </a:p>
        </p:txBody>
      </p:sp>
      <p:pic>
        <p:nvPicPr>
          <p:cNvPr id="4" name="Imagen 3">
            <a:extLst>
              <a:ext uri="{FF2B5EF4-FFF2-40B4-BE49-F238E27FC236}">
                <a16:creationId xmlns:a16="http://schemas.microsoft.com/office/drawing/2014/main" id="{65C5CBA3-E8A3-EDF3-2206-C9615F5DA966}"/>
              </a:ext>
            </a:extLst>
          </p:cNvPr>
          <p:cNvPicPr>
            <a:picLocks noChangeAspect="1"/>
          </p:cNvPicPr>
          <p:nvPr/>
        </p:nvPicPr>
        <p:blipFill>
          <a:blip r:embed="rId2"/>
          <a:stretch>
            <a:fillRect/>
          </a:stretch>
        </p:blipFill>
        <p:spPr>
          <a:xfrm>
            <a:off x="3865803" y="0"/>
            <a:ext cx="5294239" cy="6858000"/>
          </a:xfrm>
          <a:prstGeom prst="rect">
            <a:avLst/>
          </a:prstGeom>
        </p:spPr>
      </p:pic>
    </p:spTree>
    <p:extLst>
      <p:ext uri="{BB962C8B-B14F-4D97-AF65-F5344CB8AC3E}">
        <p14:creationId xmlns:p14="http://schemas.microsoft.com/office/powerpoint/2010/main" val="895806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9102C19-CA2D-0397-3572-FF5EC45DD5F3}"/>
              </a:ext>
            </a:extLst>
          </p:cNvPr>
          <p:cNvSpPr txBox="1"/>
          <p:nvPr/>
        </p:nvSpPr>
        <p:spPr>
          <a:xfrm>
            <a:off x="4764504" y="1022760"/>
            <a:ext cx="4379496" cy="4801314"/>
          </a:xfrm>
          <a:prstGeom prst="rect">
            <a:avLst/>
          </a:prstGeom>
          <a:noFill/>
        </p:spPr>
        <p:txBody>
          <a:bodyPr wrap="square">
            <a:spAutoFit/>
          </a:bodyPr>
          <a:lstStyle/>
          <a:p>
            <a:pPr algn="ctr"/>
            <a:r>
              <a:rPr lang="es-MX" b="1" dirty="0">
                <a:latin typeface="Arial Black" panose="020B0A04020102020204" pitchFamily="34" charset="0"/>
              </a:rPr>
              <a:t>Había llegado al umbral del mundo eterno, a un paso de la tierra de los bienaventurados; se le abrieron los portales, y continuando su andar con Dios, tanto tiempo proseguido en la tierra, entró por </a:t>
            </a:r>
          </a:p>
          <a:p>
            <a:pPr algn="ctr"/>
            <a:r>
              <a:rPr lang="es-MX" b="1" dirty="0">
                <a:latin typeface="Arial Black" panose="020B0A04020102020204" pitchFamily="34" charset="0"/>
              </a:rPr>
              <a:t>las puertas de la santa ciudad. Fue el primero de los hombres que llegó allí” (PP, p. 67). Así como Enoc fue llevado al cielo, así el Señor quiere llevarnos cuando venga por segunda vez. Pero tenemos que </a:t>
            </a:r>
          </a:p>
          <a:p>
            <a:pPr algn="ctr"/>
            <a:r>
              <a:rPr lang="es-MX" b="1" dirty="0">
                <a:latin typeface="Arial Black" panose="020B0A04020102020204" pitchFamily="34" charset="0"/>
              </a:rPr>
              <a:t>aprender a caminar con él. Sigamos aquellas prácticas que nos acercan más a Dios.</a:t>
            </a:r>
          </a:p>
        </p:txBody>
      </p:sp>
      <p:pic>
        <p:nvPicPr>
          <p:cNvPr id="4" name="Imagen 3">
            <a:extLst>
              <a:ext uri="{FF2B5EF4-FFF2-40B4-BE49-F238E27FC236}">
                <a16:creationId xmlns:a16="http://schemas.microsoft.com/office/drawing/2014/main" id="{78DAD061-DF1A-F473-D290-F8C57A266CAC}"/>
              </a:ext>
            </a:extLst>
          </p:cNvPr>
          <p:cNvPicPr>
            <a:picLocks noChangeAspect="1"/>
          </p:cNvPicPr>
          <p:nvPr/>
        </p:nvPicPr>
        <p:blipFill>
          <a:blip r:embed="rId2"/>
          <a:stretch>
            <a:fillRect/>
          </a:stretch>
        </p:blipFill>
        <p:spPr>
          <a:xfrm>
            <a:off x="-1" y="-11165"/>
            <a:ext cx="4764505" cy="6869165"/>
          </a:xfrm>
          <a:prstGeom prst="rect">
            <a:avLst/>
          </a:prstGeom>
        </p:spPr>
      </p:pic>
    </p:spTree>
    <p:extLst>
      <p:ext uri="{BB962C8B-B14F-4D97-AF65-F5344CB8AC3E}">
        <p14:creationId xmlns:p14="http://schemas.microsoft.com/office/powerpoint/2010/main" val="578806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9A14E50-A901-FBF9-9587-FAD2B677D264}"/>
              </a:ext>
            </a:extLst>
          </p:cNvPr>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DB4E229C-D996-ED62-0188-E76D22088E61}"/>
              </a:ext>
            </a:extLst>
          </p:cNvPr>
          <p:cNvPicPr>
            <a:picLocks noChangeAspect="1"/>
          </p:cNvPicPr>
          <p:nvPr/>
        </p:nvPicPr>
        <p:blipFill>
          <a:blip r:embed="rId2"/>
          <a:stretch>
            <a:fillRect/>
          </a:stretch>
        </p:blipFill>
        <p:spPr>
          <a:xfrm>
            <a:off x="0" y="523218"/>
            <a:ext cx="9144000" cy="6334781"/>
          </a:xfrm>
          <a:prstGeom prst="rect">
            <a:avLst/>
          </a:prstGeom>
        </p:spPr>
      </p:pic>
    </p:spTree>
    <p:extLst>
      <p:ext uri="{BB962C8B-B14F-4D97-AF65-F5344CB8AC3E}">
        <p14:creationId xmlns:p14="http://schemas.microsoft.com/office/powerpoint/2010/main" val="2126319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387573-3ABA-9E76-72E6-E93327E1421F}"/>
              </a:ext>
            </a:extLst>
          </p:cNvPr>
          <p:cNvSpPr txBox="1"/>
          <p:nvPr/>
        </p:nvSpPr>
        <p:spPr>
          <a:xfrm>
            <a:off x="0" y="0"/>
            <a:ext cx="9144000" cy="646331"/>
          </a:xfrm>
          <a:prstGeom prst="rect">
            <a:avLst/>
          </a:prstGeom>
          <a:solidFill>
            <a:srgbClr val="C00000"/>
          </a:solidFill>
        </p:spPr>
        <p:txBody>
          <a:bodyPr wrap="square" rtlCol="0">
            <a:spAutoFit/>
          </a:bodyPr>
          <a:lstStyle/>
          <a:p>
            <a:pPr algn="ctr"/>
            <a:r>
              <a:rPr lang="es-MX" sz="3600" b="1" dirty="0">
                <a:solidFill>
                  <a:srgbClr val="FFFF00"/>
                </a:solidFill>
                <a:latin typeface="Arial Black" panose="020B0A04020102020204" pitchFamily="34" charset="0"/>
              </a:rPr>
              <a:t>REPASO DE LA LECCIÓN # 4</a:t>
            </a:r>
          </a:p>
        </p:txBody>
      </p:sp>
      <p:pic>
        <p:nvPicPr>
          <p:cNvPr id="3" name="Imagen 2">
            <a:extLst>
              <a:ext uri="{FF2B5EF4-FFF2-40B4-BE49-F238E27FC236}">
                <a16:creationId xmlns:a16="http://schemas.microsoft.com/office/drawing/2014/main" id="{C9DCB02E-D48B-C4E7-6F86-F37BF0DA0891}"/>
              </a:ext>
            </a:extLst>
          </p:cNvPr>
          <p:cNvPicPr>
            <a:picLocks noChangeAspect="1"/>
          </p:cNvPicPr>
          <p:nvPr/>
        </p:nvPicPr>
        <p:blipFill>
          <a:blip r:embed="rId2"/>
          <a:stretch>
            <a:fillRect/>
          </a:stretch>
        </p:blipFill>
        <p:spPr>
          <a:xfrm>
            <a:off x="0" y="646331"/>
            <a:ext cx="5090601" cy="6211669"/>
          </a:xfrm>
          <a:prstGeom prst="rect">
            <a:avLst/>
          </a:prstGeom>
        </p:spPr>
      </p:pic>
      <p:sp>
        <p:nvSpPr>
          <p:cNvPr id="5" name="CuadroTexto 4">
            <a:extLst>
              <a:ext uri="{FF2B5EF4-FFF2-40B4-BE49-F238E27FC236}">
                <a16:creationId xmlns:a16="http://schemas.microsoft.com/office/drawing/2014/main" id="{4D2E8855-0E05-BBD2-70A9-035A1B06CD4A}"/>
              </a:ext>
            </a:extLst>
          </p:cNvPr>
          <p:cNvSpPr txBox="1"/>
          <p:nvPr/>
        </p:nvSpPr>
        <p:spPr>
          <a:xfrm>
            <a:off x="5090600" y="646331"/>
            <a:ext cx="4053399" cy="3416320"/>
          </a:xfrm>
          <a:prstGeom prst="rect">
            <a:avLst/>
          </a:prstGeom>
          <a:solidFill>
            <a:schemeClr val="accent1"/>
          </a:solidFill>
        </p:spPr>
        <p:txBody>
          <a:bodyPr wrap="square" rtlCol="0">
            <a:spAutoFit/>
          </a:bodyPr>
          <a:lstStyle/>
          <a:p>
            <a:pPr algn="ctr"/>
            <a:r>
              <a:rPr lang="es-MX" sz="5400" b="1" dirty="0">
                <a:solidFill>
                  <a:schemeClr val="bg1"/>
                </a:solidFill>
                <a:latin typeface="Arial Black" panose="020B0A04020102020204" pitchFamily="34" charset="0"/>
              </a:rPr>
              <a:t>EL PECADO EN LA IGLESIA</a:t>
            </a:r>
          </a:p>
        </p:txBody>
      </p:sp>
      <p:pic>
        <p:nvPicPr>
          <p:cNvPr id="6" name="Imagen 5">
            <a:extLst>
              <a:ext uri="{FF2B5EF4-FFF2-40B4-BE49-F238E27FC236}">
                <a16:creationId xmlns:a16="http://schemas.microsoft.com/office/drawing/2014/main" id="{AC693E01-A416-579E-96F1-B3E0442B21B8}"/>
              </a:ext>
            </a:extLst>
          </p:cNvPr>
          <p:cNvPicPr>
            <a:picLocks noChangeAspect="1"/>
          </p:cNvPicPr>
          <p:nvPr/>
        </p:nvPicPr>
        <p:blipFill>
          <a:blip r:embed="rId3"/>
          <a:stretch>
            <a:fillRect/>
          </a:stretch>
        </p:blipFill>
        <p:spPr>
          <a:xfrm>
            <a:off x="5090599" y="4062651"/>
            <a:ext cx="4053400" cy="2795349"/>
          </a:xfrm>
          <a:prstGeom prst="rect">
            <a:avLst/>
          </a:prstGeom>
        </p:spPr>
      </p:pic>
    </p:spTree>
    <p:extLst>
      <p:ext uri="{BB962C8B-B14F-4D97-AF65-F5344CB8AC3E}">
        <p14:creationId xmlns:p14="http://schemas.microsoft.com/office/powerpoint/2010/main" val="1147746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5CA7B04-4A81-69B1-6C3E-7AD8EB92B5E2}"/>
              </a:ext>
            </a:extLst>
          </p:cNvPr>
          <p:cNvSpPr txBox="1"/>
          <p:nvPr/>
        </p:nvSpPr>
        <p:spPr>
          <a:xfrm>
            <a:off x="-1" y="-1"/>
            <a:ext cx="9143999" cy="523220"/>
          </a:xfrm>
          <a:prstGeom prst="rect">
            <a:avLst/>
          </a:prstGeom>
          <a:solidFill>
            <a:schemeClr val="accent5">
              <a:lumMod val="60000"/>
              <a:lumOff val="40000"/>
            </a:schemeClr>
          </a:solidFill>
        </p:spPr>
        <p:txBody>
          <a:bodyPr wrap="square" rtlCol="0">
            <a:spAutoFit/>
          </a:bodyPr>
          <a:lstStyle/>
          <a:p>
            <a:pPr algn="ctr"/>
            <a:r>
              <a:rPr lang="es-MX" sz="2800" b="1" dirty="0">
                <a:latin typeface="Arial Black" panose="020B0A04020102020204" pitchFamily="34" charset="0"/>
              </a:rPr>
              <a:t>HIMNO FINAL</a:t>
            </a:r>
          </a:p>
        </p:txBody>
      </p:sp>
      <p:pic>
        <p:nvPicPr>
          <p:cNvPr id="5" name="Imagen 4">
            <a:extLst>
              <a:ext uri="{FF2B5EF4-FFF2-40B4-BE49-F238E27FC236}">
                <a16:creationId xmlns:a16="http://schemas.microsoft.com/office/drawing/2014/main" id="{D2817366-5B1E-DDDD-A705-7FBA2C305E35}"/>
              </a:ext>
            </a:extLst>
          </p:cNvPr>
          <p:cNvPicPr>
            <a:picLocks noChangeAspect="1"/>
          </p:cNvPicPr>
          <p:nvPr/>
        </p:nvPicPr>
        <p:blipFill>
          <a:blip r:embed="rId3"/>
          <a:stretch>
            <a:fillRect/>
          </a:stretch>
        </p:blipFill>
        <p:spPr>
          <a:xfrm>
            <a:off x="1" y="523218"/>
            <a:ext cx="9143999" cy="6334781"/>
          </a:xfrm>
          <a:prstGeom prst="rect">
            <a:avLst/>
          </a:prstGeom>
        </p:spPr>
      </p:pic>
    </p:spTree>
    <p:extLst>
      <p:ext uri="{BB962C8B-B14F-4D97-AF65-F5344CB8AC3E}">
        <p14:creationId xmlns:p14="http://schemas.microsoft.com/office/powerpoint/2010/main" val="1211141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FE0B3A-BBBB-525C-C8E4-EBB9E99DDE7F}"/>
              </a:ext>
            </a:extLst>
          </p:cNvPr>
          <p:cNvSpPr txBox="1"/>
          <p:nvPr/>
        </p:nvSpPr>
        <p:spPr>
          <a:xfrm>
            <a:off x="0" y="-1"/>
            <a:ext cx="9144000" cy="646331"/>
          </a:xfrm>
          <a:prstGeom prst="rect">
            <a:avLst/>
          </a:prstGeom>
          <a:solidFill>
            <a:srgbClr val="F6C3FF"/>
          </a:solidFill>
        </p:spPr>
        <p:txBody>
          <a:bodyPr wrap="square" rtlCol="0">
            <a:spAutoFit/>
          </a:bodyPr>
          <a:lstStyle/>
          <a:p>
            <a:pPr algn="ctr"/>
            <a:r>
              <a:rPr lang="es-MX" sz="3600" b="1" dirty="0">
                <a:latin typeface="Arial Black" panose="020B0A04020102020204" pitchFamily="34" charset="0"/>
              </a:rPr>
              <a:t>ORACIÓN FINAL</a:t>
            </a:r>
          </a:p>
        </p:txBody>
      </p:sp>
      <p:pic>
        <p:nvPicPr>
          <p:cNvPr id="3" name="Imagen 2">
            <a:extLst>
              <a:ext uri="{FF2B5EF4-FFF2-40B4-BE49-F238E27FC236}">
                <a16:creationId xmlns:a16="http://schemas.microsoft.com/office/drawing/2014/main" id="{69E854A1-4003-86B4-D84E-22484E458DA1}"/>
              </a:ext>
            </a:extLst>
          </p:cNvPr>
          <p:cNvPicPr>
            <a:picLocks noChangeAspect="1"/>
          </p:cNvPicPr>
          <p:nvPr/>
        </p:nvPicPr>
        <p:blipFill>
          <a:blip r:embed="rId2"/>
          <a:stretch>
            <a:fillRect/>
          </a:stretch>
        </p:blipFill>
        <p:spPr>
          <a:xfrm>
            <a:off x="1806742" y="689811"/>
            <a:ext cx="5530515" cy="6168189"/>
          </a:xfrm>
          <a:prstGeom prst="rect">
            <a:avLst/>
          </a:prstGeom>
        </p:spPr>
      </p:pic>
    </p:spTree>
    <p:extLst>
      <p:ext uri="{BB962C8B-B14F-4D97-AF65-F5344CB8AC3E}">
        <p14:creationId xmlns:p14="http://schemas.microsoft.com/office/powerpoint/2010/main" val="3692310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97B53B-F8EF-B210-0A59-82FB4D72938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32500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E499A0-4656-2D02-EE52-A428BD6672B2}"/>
              </a:ext>
            </a:extLst>
          </p:cNvPr>
          <p:cNvSpPr txBox="1"/>
          <p:nvPr/>
        </p:nvSpPr>
        <p:spPr>
          <a:xfrm>
            <a:off x="50972" y="1947206"/>
            <a:ext cx="5029200" cy="3477875"/>
          </a:xfrm>
          <a:prstGeom prst="rect">
            <a:avLst/>
          </a:prstGeom>
          <a:noFill/>
        </p:spPr>
        <p:txBody>
          <a:bodyPr wrap="square">
            <a:spAutoFit/>
          </a:bodyPr>
          <a:lstStyle/>
          <a:p>
            <a:pPr algn="ctr"/>
            <a:r>
              <a:rPr lang="es-MX" sz="2000" b="1" dirty="0">
                <a:latin typeface="Arial Black" panose="020B0A04020102020204" pitchFamily="34" charset="0"/>
              </a:rPr>
              <a:t>Una práctica que sin duda es eficaz para estar más cerca de Dios es la ORACIÓN. </a:t>
            </a:r>
          </a:p>
          <a:p>
            <a:pPr algn="ctr"/>
            <a:r>
              <a:rPr lang="es-MX" sz="2000" b="1" dirty="0">
                <a:latin typeface="Arial Black" panose="020B0A04020102020204" pitchFamily="34" charset="0"/>
              </a:rPr>
              <a:t>La vida de Enoc revela </a:t>
            </a:r>
          </a:p>
          <a:p>
            <a:pPr algn="ctr"/>
            <a:r>
              <a:rPr lang="es-MX" sz="2000" b="1" dirty="0">
                <a:latin typeface="Arial Black" panose="020B0A04020102020204" pitchFamily="34" charset="0"/>
              </a:rPr>
              <a:t>como eso es una realidad. </a:t>
            </a:r>
          </a:p>
          <a:p>
            <a:pPr algn="ctr"/>
            <a:r>
              <a:rPr lang="es-MX" sz="2000" b="1" dirty="0">
                <a:latin typeface="Arial Black" panose="020B0A04020102020204" pitchFamily="34" charset="0"/>
              </a:rPr>
              <a:t>“Por el hecho de que estaba en continua comunión con el cielo y reconocía </a:t>
            </a:r>
          </a:p>
          <a:p>
            <a:pPr algn="ctr"/>
            <a:r>
              <a:rPr lang="es-MX" sz="2000" b="1" dirty="0">
                <a:latin typeface="Arial Black" panose="020B0A04020102020204" pitchFamily="34" charset="0"/>
              </a:rPr>
              <a:t>constantemente la grandeza y perfección divinas, fue uno de los hombres más humildes. </a:t>
            </a:r>
          </a:p>
        </p:txBody>
      </p:sp>
      <p:sp>
        <p:nvSpPr>
          <p:cNvPr id="4" name="CuadroTexto 3">
            <a:extLst>
              <a:ext uri="{FF2B5EF4-FFF2-40B4-BE49-F238E27FC236}">
                <a16:creationId xmlns:a16="http://schemas.microsoft.com/office/drawing/2014/main" id="{0F19CEA9-BA23-1B49-8C8A-090019684847}"/>
              </a:ext>
            </a:extLst>
          </p:cNvPr>
          <p:cNvSpPr txBox="1"/>
          <p:nvPr/>
        </p:nvSpPr>
        <p:spPr>
          <a:xfrm>
            <a:off x="0" y="-1"/>
            <a:ext cx="9144000" cy="584775"/>
          </a:xfrm>
          <a:prstGeom prst="rect">
            <a:avLst/>
          </a:prstGeom>
          <a:solidFill>
            <a:srgbClr val="FFC6C6"/>
          </a:solidFill>
        </p:spPr>
        <p:txBody>
          <a:bodyPr wrap="square" rtlCol="0">
            <a:spAutoFit/>
          </a:bodyPr>
          <a:lstStyle/>
          <a:p>
            <a:pPr algn="ctr"/>
            <a:r>
              <a:rPr lang="es-MX" sz="3200" b="1" dirty="0">
                <a:latin typeface="Arial Black" panose="020B0A04020102020204" pitchFamily="34" charset="0"/>
              </a:rPr>
              <a:t>ORACIÓN DE RODILLAS</a:t>
            </a:r>
          </a:p>
        </p:txBody>
      </p:sp>
      <p:pic>
        <p:nvPicPr>
          <p:cNvPr id="5" name="Imagen 4">
            <a:extLst>
              <a:ext uri="{FF2B5EF4-FFF2-40B4-BE49-F238E27FC236}">
                <a16:creationId xmlns:a16="http://schemas.microsoft.com/office/drawing/2014/main" id="{873DF911-A473-BCD3-7BE4-22DBDED7586B}"/>
              </a:ext>
            </a:extLst>
          </p:cNvPr>
          <p:cNvPicPr>
            <a:picLocks noChangeAspect="1"/>
          </p:cNvPicPr>
          <p:nvPr/>
        </p:nvPicPr>
        <p:blipFill>
          <a:blip r:embed="rId2"/>
          <a:stretch>
            <a:fillRect/>
          </a:stretch>
        </p:blipFill>
        <p:spPr>
          <a:xfrm>
            <a:off x="5131143" y="584774"/>
            <a:ext cx="4012857" cy="6230362"/>
          </a:xfrm>
          <a:prstGeom prst="rect">
            <a:avLst/>
          </a:prstGeom>
        </p:spPr>
      </p:pic>
    </p:spTree>
    <p:extLst>
      <p:ext uri="{BB962C8B-B14F-4D97-AF65-F5344CB8AC3E}">
        <p14:creationId xmlns:p14="http://schemas.microsoft.com/office/powerpoint/2010/main" val="3712562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67B5DB-31B0-BB4B-4CD9-573568F4A0E9}"/>
              </a:ext>
            </a:extLst>
          </p:cNvPr>
          <p:cNvSpPr txBox="1"/>
          <p:nvPr/>
        </p:nvSpPr>
        <p:spPr>
          <a:xfrm>
            <a:off x="0" y="5148948"/>
            <a:ext cx="9144000" cy="1569660"/>
          </a:xfrm>
          <a:prstGeom prst="rect">
            <a:avLst/>
          </a:prstGeom>
          <a:noFill/>
        </p:spPr>
        <p:txBody>
          <a:bodyPr wrap="square">
            <a:spAutoFit/>
          </a:bodyPr>
          <a:lstStyle/>
          <a:p>
            <a:pPr algn="ctr"/>
            <a:r>
              <a:rPr lang="es-MX" sz="3200" b="1" dirty="0">
                <a:latin typeface="Arial Black" panose="020B0A04020102020204" pitchFamily="34" charset="0"/>
              </a:rPr>
              <a:t>Genesis 5:24 (RV60): </a:t>
            </a:r>
          </a:p>
          <a:p>
            <a:pPr algn="ctr"/>
            <a:r>
              <a:rPr lang="es-MX" sz="3200" b="1" dirty="0">
                <a:latin typeface="Arial Black" panose="020B0A04020102020204" pitchFamily="34" charset="0"/>
              </a:rPr>
              <a:t>“Caminó, pues, Enoc con Dios, y desapareció, porque le llevó Dios”.</a:t>
            </a:r>
          </a:p>
        </p:txBody>
      </p:sp>
      <p:sp>
        <p:nvSpPr>
          <p:cNvPr id="4" name="CuadroTexto 3">
            <a:extLst>
              <a:ext uri="{FF2B5EF4-FFF2-40B4-BE49-F238E27FC236}">
                <a16:creationId xmlns:a16="http://schemas.microsoft.com/office/drawing/2014/main" id="{A63C4C2B-6928-3706-FAC4-335909CFD486}"/>
              </a:ext>
            </a:extLst>
          </p:cNvPr>
          <p:cNvSpPr txBox="1"/>
          <p:nvPr/>
        </p:nvSpPr>
        <p:spPr>
          <a:xfrm>
            <a:off x="0" y="-1"/>
            <a:ext cx="9144000" cy="461665"/>
          </a:xfrm>
          <a:prstGeom prst="rect">
            <a:avLst/>
          </a:prstGeom>
          <a:solidFill>
            <a:srgbClr val="FFCE3C"/>
          </a:solidFill>
        </p:spPr>
        <p:txBody>
          <a:bodyPr wrap="square" rtlCol="0">
            <a:spAutoFit/>
          </a:bodyPr>
          <a:lstStyle/>
          <a:p>
            <a:pPr algn="ctr"/>
            <a:r>
              <a:rPr lang="es-MX" sz="2400" b="1" dirty="0">
                <a:latin typeface="Arial Black" panose="020B0A04020102020204" pitchFamily="34" charset="0"/>
              </a:rPr>
              <a:t>LECTURA BÍBLICA</a:t>
            </a:r>
          </a:p>
        </p:txBody>
      </p:sp>
      <p:pic>
        <p:nvPicPr>
          <p:cNvPr id="5" name="Imagen 4">
            <a:extLst>
              <a:ext uri="{FF2B5EF4-FFF2-40B4-BE49-F238E27FC236}">
                <a16:creationId xmlns:a16="http://schemas.microsoft.com/office/drawing/2014/main" id="{E4CFF69E-A9EE-AC02-124C-D3D9E0BF358B}"/>
              </a:ext>
            </a:extLst>
          </p:cNvPr>
          <p:cNvPicPr>
            <a:picLocks noChangeAspect="1"/>
          </p:cNvPicPr>
          <p:nvPr/>
        </p:nvPicPr>
        <p:blipFill>
          <a:blip r:embed="rId2"/>
          <a:stretch>
            <a:fillRect/>
          </a:stretch>
        </p:blipFill>
        <p:spPr>
          <a:xfrm>
            <a:off x="1590675" y="447675"/>
            <a:ext cx="5962650" cy="4701273"/>
          </a:xfrm>
          <a:prstGeom prst="rect">
            <a:avLst/>
          </a:prstGeom>
        </p:spPr>
      </p:pic>
    </p:spTree>
    <p:extLst>
      <p:ext uri="{BB962C8B-B14F-4D97-AF65-F5344CB8AC3E}">
        <p14:creationId xmlns:p14="http://schemas.microsoft.com/office/powerpoint/2010/main" val="1288445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088196-721F-6A86-D832-B52999C7C1F8}"/>
              </a:ext>
            </a:extLst>
          </p:cNvPr>
          <p:cNvSpPr txBox="1"/>
          <p:nvPr/>
        </p:nvSpPr>
        <p:spPr>
          <a:xfrm>
            <a:off x="0" y="5649010"/>
            <a:ext cx="9144000" cy="954107"/>
          </a:xfrm>
          <a:prstGeom prst="rect">
            <a:avLst/>
          </a:prstGeom>
          <a:noFill/>
        </p:spPr>
        <p:txBody>
          <a:bodyPr wrap="square">
            <a:spAutoFit/>
          </a:bodyPr>
          <a:lstStyle/>
          <a:p>
            <a:pPr algn="ctr"/>
            <a:r>
              <a:rPr lang="es-MX" sz="2800" b="1" dirty="0">
                <a:latin typeface="Arial Black" panose="020B0A04020102020204" pitchFamily="34" charset="0"/>
              </a:rPr>
              <a:t> Reflexionar sobre las prácticas cristianas que nos ayudan a estar más cerca de Dios.</a:t>
            </a:r>
          </a:p>
        </p:txBody>
      </p:sp>
      <p:sp>
        <p:nvSpPr>
          <p:cNvPr id="4" name="CuadroTexto 3">
            <a:extLst>
              <a:ext uri="{FF2B5EF4-FFF2-40B4-BE49-F238E27FC236}">
                <a16:creationId xmlns:a16="http://schemas.microsoft.com/office/drawing/2014/main" id="{75A74C42-7153-5262-6D6B-713DAC8B853D}"/>
              </a:ext>
            </a:extLst>
          </p:cNvPr>
          <p:cNvSpPr txBox="1"/>
          <p:nvPr/>
        </p:nvSpPr>
        <p:spPr>
          <a:xfrm>
            <a:off x="-1" y="0"/>
            <a:ext cx="9143999" cy="461665"/>
          </a:xfrm>
          <a:prstGeom prst="rect">
            <a:avLst/>
          </a:prstGeom>
          <a:solidFill>
            <a:schemeClr val="accent4">
              <a:lumMod val="75000"/>
            </a:schemeClr>
          </a:solidFill>
        </p:spPr>
        <p:txBody>
          <a:bodyPr wrap="square" rtlCol="0">
            <a:spAutoFit/>
          </a:bodyPr>
          <a:lstStyle/>
          <a:p>
            <a:pPr algn="ctr"/>
            <a:r>
              <a:rPr lang="es-MX" sz="2400" b="1" dirty="0">
                <a:latin typeface="Arial Black" panose="020B0A04020102020204" pitchFamily="34" charset="0"/>
              </a:rPr>
              <a:t>PROPÓSITO</a:t>
            </a:r>
          </a:p>
        </p:txBody>
      </p:sp>
      <p:pic>
        <p:nvPicPr>
          <p:cNvPr id="5" name="Imagen 4">
            <a:extLst>
              <a:ext uri="{FF2B5EF4-FFF2-40B4-BE49-F238E27FC236}">
                <a16:creationId xmlns:a16="http://schemas.microsoft.com/office/drawing/2014/main" id="{E5089D2B-E864-692A-D9CF-ACB9BB0EEDF3}"/>
              </a:ext>
            </a:extLst>
          </p:cNvPr>
          <p:cNvPicPr>
            <a:picLocks noChangeAspect="1"/>
          </p:cNvPicPr>
          <p:nvPr/>
        </p:nvPicPr>
        <p:blipFill>
          <a:blip r:embed="rId2"/>
          <a:stretch>
            <a:fillRect/>
          </a:stretch>
        </p:blipFill>
        <p:spPr>
          <a:xfrm>
            <a:off x="-2" y="461664"/>
            <a:ext cx="9144001" cy="5187345"/>
          </a:xfrm>
          <a:prstGeom prst="rect">
            <a:avLst/>
          </a:prstGeom>
        </p:spPr>
      </p:pic>
    </p:spTree>
    <p:extLst>
      <p:ext uri="{BB962C8B-B14F-4D97-AF65-F5344CB8AC3E}">
        <p14:creationId xmlns:p14="http://schemas.microsoft.com/office/powerpoint/2010/main" val="117503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E92540-4A43-5C24-9C1E-7FF8EBFF7A2F}"/>
              </a:ext>
            </a:extLst>
          </p:cNvPr>
          <p:cNvSpPr txBox="1"/>
          <p:nvPr/>
        </p:nvSpPr>
        <p:spPr>
          <a:xfrm>
            <a:off x="0" y="4554079"/>
            <a:ext cx="9144000" cy="2246769"/>
          </a:xfrm>
          <a:prstGeom prst="rect">
            <a:avLst/>
          </a:prstGeom>
          <a:noFill/>
        </p:spPr>
        <p:txBody>
          <a:bodyPr wrap="square">
            <a:spAutoFit/>
          </a:bodyPr>
          <a:lstStyle/>
          <a:p>
            <a:pPr algn="ctr"/>
            <a:r>
              <a:rPr lang="es-MX" sz="2000" b="1" dirty="0">
                <a:latin typeface="Arial Black" panose="020B0A04020102020204" pitchFamily="34" charset="0"/>
              </a:rPr>
              <a:t>Para tener una relación más íntima con alguna persona, es necesario pasar tiempo juntos y desarrollar </a:t>
            </a:r>
          </a:p>
          <a:p>
            <a:pPr algn="ctr"/>
            <a:r>
              <a:rPr lang="es-MX" sz="2000" b="1" dirty="0">
                <a:latin typeface="Arial Black" panose="020B0A04020102020204" pitchFamily="34" charset="0"/>
              </a:rPr>
              <a:t>ciertas actividades que fortalezcan esa relación. Lo mismo sucede en nuestra relación con Jesús. En este </a:t>
            </a:r>
          </a:p>
          <a:p>
            <a:pPr algn="ctr"/>
            <a:r>
              <a:rPr lang="es-MX" sz="2000" b="1" dirty="0">
                <a:latin typeface="Arial Black" panose="020B0A04020102020204" pitchFamily="34" charset="0"/>
              </a:rPr>
              <a:t>programa veremos cómo ciertas prácticas nos ayudan a caminar más cerca de Dios, lo haremos a la luz de </a:t>
            </a:r>
          </a:p>
          <a:p>
            <a:pPr algn="ctr"/>
            <a:r>
              <a:rPr lang="es-MX" sz="2000" b="1" dirty="0">
                <a:latin typeface="Arial Black" panose="020B0A04020102020204" pitchFamily="34" charset="0"/>
              </a:rPr>
              <a:t>la vida del patriarca Enoc.</a:t>
            </a:r>
          </a:p>
        </p:txBody>
      </p:sp>
      <p:sp>
        <p:nvSpPr>
          <p:cNvPr id="4" name="CuadroTexto 3">
            <a:extLst>
              <a:ext uri="{FF2B5EF4-FFF2-40B4-BE49-F238E27FC236}">
                <a16:creationId xmlns:a16="http://schemas.microsoft.com/office/drawing/2014/main" id="{E90C9840-B536-CC66-94BB-3B4D1153399B}"/>
              </a:ext>
            </a:extLst>
          </p:cNvPr>
          <p:cNvSpPr txBox="1"/>
          <p:nvPr/>
        </p:nvSpPr>
        <p:spPr>
          <a:xfrm>
            <a:off x="0" y="14288"/>
            <a:ext cx="9144000" cy="461665"/>
          </a:xfrm>
          <a:prstGeom prst="rect">
            <a:avLst/>
          </a:prstGeom>
          <a:solidFill>
            <a:schemeClr val="accent1">
              <a:lumMod val="60000"/>
              <a:lumOff val="40000"/>
            </a:schemeClr>
          </a:solidFill>
        </p:spPr>
        <p:txBody>
          <a:bodyPr wrap="square" rtlCol="0">
            <a:spAutoFit/>
          </a:bodyPr>
          <a:lstStyle/>
          <a:p>
            <a:pPr algn="ctr"/>
            <a:r>
              <a:rPr lang="es-MX" sz="2400" b="1" dirty="0">
                <a:latin typeface="Arial Black" panose="020B0A04020102020204" pitchFamily="34" charset="0"/>
              </a:rPr>
              <a:t>INTRODUCCIÓN</a:t>
            </a:r>
          </a:p>
        </p:txBody>
      </p:sp>
      <p:pic>
        <p:nvPicPr>
          <p:cNvPr id="7" name="Imagen 6">
            <a:extLst>
              <a:ext uri="{FF2B5EF4-FFF2-40B4-BE49-F238E27FC236}">
                <a16:creationId xmlns:a16="http://schemas.microsoft.com/office/drawing/2014/main" id="{15A70065-0C57-0553-5E50-4D2FBB168350}"/>
              </a:ext>
            </a:extLst>
          </p:cNvPr>
          <p:cNvPicPr>
            <a:picLocks noChangeAspect="1"/>
          </p:cNvPicPr>
          <p:nvPr/>
        </p:nvPicPr>
        <p:blipFill>
          <a:blip r:embed="rId2"/>
          <a:stretch>
            <a:fillRect/>
          </a:stretch>
        </p:blipFill>
        <p:spPr>
          <a:xfrm>
            <a:off x="0" y="475953"/>
            <a:ext cx="9144000" cy="4096084"/>
          </a:xfrm>
          <a:prstGeom prst="rect">
            <a:avLst/>
          </a:prstGeom>
        </p:spPr>
      </p:pic>
    </p:spTree>
    <p:extLst>
      <p:ext uri="{BB962C8B-B14F-4D97-AF65-F5344CB8AC3E}">
        <p14:creationId xmlns:p14="http://schemas.microsoft.com/office/powerpoint/2010/main" val="149924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6780D2-0FCD-08A4-55B1-91D53E221D59}"/>
              </a:ext>
            </a:extLst>
          </p:cNvPr>
          <p:cNvSpPr txBox="1"/>
          <p:nvPr/>
        </p:nvSpPr>
        <p:spPr>
          <a:xfrm>
            <a:off x="3859850" y="612844"/>
            <a:ext cx="5284150" cy="5324535"/>
          </a:xfrm>
          <a:prstGeom prst="rect">
            <a:avLst/>
          </a:prstGeom>
          <a:noFill/>
        </p:spPr>
        <p:txBody>
          <a:bodyPr wrap="square">
            <a:spAutoFit/>
          </a:bodyPr>
          <a:lstStyle/>
          <a:p>
            <a:pPr algn="ctr"/>
            <a:r>
              <a:rPr lang="es-MX" sz="2000" b="1" dirty="0">
                <a:latin typeface="Arial Black" panose="020B0A04020102020204" pitchFamily="34" charset="0"/>
              </a:rPr>
              <a:t>Para tener una relación más íntima </a:t>
            </a:r>
          </a:p>
          <a:p>
            <a:pPr algn="ctr"/>
            <a:r>
              <a:rPr lang="es-MX" sz="2000" b="1" dirty="0">
                <a:latin typeface="Arial Black" panose="020B0A04020102020204" pitchFamily="34" charset="0"/>
              </a:rPr>
              <a:t>con Jesús debemos saber quiénes somos, debemos tener clara nuestra IDENTIDAD para querer estar </a:t>
            </a:r>
          </a:p>
          <a:p>
            <a:pPr algn="ctr"/>
            <a:r>
              <a:rPr lang="es-MX" sz="2000" b="1" dirty="0">
                <a:latin typeface="Arial Black" panose="020B0A04020102020204" pitchFamily="34" charset="0"/>
              </a:rPr>
              <a:t>donde pertenecemos.</a:t>
            </a:r>
          </a:p>
          <a:p>
            <a:pPr algn="ctr"/>
            <a:r>
              <a:rPr lang="es-MX" sz="2000" b="1" dirty="0">
                <a:latin typeface="Arial Black" panose="020B0A04020102020204" pitchFamily="34" charset="0"/>
              </a:rPr>
              <a:t> De Enoc se dice lo siguiente: </a:t>
            </a:r>
          </a:p>
          <a:p>
            <a:pPr algn="ctr"/>
            <a:r>
              <a:rPr lang="es-MX" sz="2000" b="1" dirty="0">
                <a:latin typeface="Arial Black" panose="020B0A04020102020204" pitchFamily="34" charset="0"/>
              </a:rPr>
              <a:t>“Enoc había amado y temido a Dios y guardado sus </a:t>
            </a:r>
          </a:p>
          <a:p>
            <a:pPr algn="ctr"/>
            <a:r>
              <a:rPr lang="es-MX" sz="2000" b="1" dirty="0">
                <a:latin typeface="Arial Black" panose="020B0A04020102020204" pitchFamily="34" charset="0"/>
              </a:rPr>
              <a:t>mandamientos. Pertenecía al santo linaje, a los depositarios de la verdadera fe, a los progenitores de la simiente prometida” (PP, p. 63). </a:t>
            </a:r>
          </a:p>
          <a:p>
            <a:pPr algn="ctr"/>
            <a:r>
              <a:rPr lang="es-MX" sz="2000" b="1" dirty="0">
                <a:latin typeface="Arial Black" panose="020B0A04020102020204" pitchFamily="34" charset="0"/>
              </a:rPr>
              <a:t>Tú y yo pertenecemos al pueblo de Dios, caminemos, vivamos con eso </a:t>
            </a:r>
          </a:p>
          <a:p>
            <a:pPr algn="ctr"/>
            <a:r>
              <a:rPr lang="es-MX" sz="2000" b="1" dirty="0">
                <a:latin typeface="Arial Black" panose="020B0A04020102020204" pitchFamily="34" charset="0"/>
              </a:rPr>
              <a:t>en nuestra mente y corazón. Así que ¡bienvenidos a este programa, linaje santo del Señor! </a:t>
            </a:r>
          </a:p>
        </p:txBody>
      </p:sp>
      <p:pic>
        <p:nvPicPr>
          <p:cNvPr id="4" name="Imagen 3">
            <a:extLst>
              <a:ext uri="{FF2B5EF4-FFF2-40B4-BE49-F238E27FC236}">
                <a16:creationId xmlns:a16="http://schemas.microsoft.com/office/drawing/2014/main" id="{7D1C4DBB-D040-BC1C-B0D6-30B31FE5BC68}"/>
              </a:ext>
            </a:extLst>
          </p:cNvPr>
          <p:cNvPicPr>
            <a:picLocks noChangeAspect="1"/>
          </p:cNvPicPr>
          <p:nvPr/>
        </p:nvPicPr>
        <p:blipFill>
          <a:blip r:embed="rId2"/>
          <a:stretch>
            <a:fillRect/>
          </a:stretch>
        </p:blipFill>
        <p:spPr>
          <a:xfrm>
            <a:off x="0" y="0"/>
            <a:ext cx="3859850" cy="6858000"/>
          </a:xfrm>
          <a:prstGeom prst="rect">
            <a:avLst/>
          </a:prstGeom>
        </p:spPr>
      </p:pic>
    </p:spTree>
    <p:extLst>
      <p:ext uri="{BB962C8B-B14F-4D97-AF65-F5344CB8AC3E}">
        <p14:creationId xmlns:p14="http://schemas.microsoft.com/office/powerpoint/2010/main" val="2529965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58AEE69-0F24-6317-CAA2-727F905E7259}"/>
              </a:ext>
            </a:extLst>
          </p:cNvPr>
          <p:cNvSpPr txBox="1"/>
          <p:nvPr/>
        </p:nvSpPr>
        <p:spPr>
          <a:xfrm>
            <a:off x="0" y="0"/>
            <a:ext cx="9143999" cy="461665"/>
          </a:xfrm>
          <a:prstGeom prst="rect">
            <a:avLst/>
          </a:prstGeom>
          <a:solidFill>
            <a:schemeClr val="bg1"/>
          </a:solidFill>
        </p:spPr>
        <p:txBody>
          <a:bodyPr wrap="square" rtlCol="0">
            <a:spAutoFit/>
          </a:bodyPr>
          <a:lstStyle/>
          <a:p>
            <a:pPr algn="ctr"/>
            <a:r>
              <a:rPr lang="es-MX" sz="24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B352A78A-C973-8F4A-BB8D-C06B83CB58C1}"/>
              </a:ext>
            </a:extLst>
          </p:cNvPr>
          <p:cNvPicPr>
            <a:picLocks noChangeAspect="1"/>
          </p:cNvPicPr>
          <p:nvPr/>
        </p:nvPicPr>
        <p:blipFill>
          <a:blip r:embed="rId2"/>
          <a:stretch>
            <a:fillRect/>
          </a:stretch>
        </p:blipFill>
        <p:spPr>
          <a:xfrm>
            <a:off x="0" y="461666"/>
            <a:ext cx="9143999" cy="6396334"/>
          </a:xfrm>
          <a:prstGeom prst="rect">
            <a:avLst/>
          </a:prstGeom>
        </p:spPr>
      </p:pic>
      <p:sp>
        <p:nvSpPr>
          <p:cNvPr id="6" name="CuadroTexto 5">
            <a:extLst>
              <a:ext uri="{FF2B5EF4-FFF2-40B4-BE49-F238E27FC236}">
                <a16:creationId xmlns:a16="http://schemas.microsoft.com/office/drawing/2014/main" id="{0DB9BD77-26D5-2EE8-D5DB-2798773553F8}"/>
              </a:ext>
            </a:extLst>
          </p:cNvPr>
          <p:cNvSpPr txBox="1"/>
          <p:nvPr/>
        </p:nvSpPr>
        <p:spPr>
          <a:xfrm>
            <a:off x="3743326" y="671513"/>
            <a:ext cx="1377300" cy="707886"/>
          </a:xfrm>
          <a:prstGeom prst="rect">
            <a:avLst/>
          </a:prstGeom>
          <a:noFill/>
        </p:spPr>
        <p:txBody>
          <a:bodyPr wrap="none" rtlCol="0">
            <a:spAutoFit/>
          </a:bodyPr>
          <a:lstStyle/>
          <a:p>
            <a:r>
              <a:rPr lang="es-MX" sz="4000" b="1" dirty="0">
                <a:latin typeface="Arial Black" panose="020B0A04020102020204" pitchFamily="34" charset="0"/>
              </a:rPr>
              <a:t># 28</a:t>
            </a:r>
          </a:p>
        </p:txBody>
      </p:sp>
    </p:spTree>
    <p:extLst>
      <p:ext uri="{BB962C8B-B14F-4D97-AF65-F5344CB8AC3E}">
        <p14:creationId xmlns:p14="http://schemas.microsoft.com/office/powerpoint/2010/main" val="133888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816B36-88BD-BA06-8EEE-70E0BFDC956C}"/>
              </a:ext>
            </a:extLst>
          </p:cNvPr>
          <p:cNvSpPr txBox="1"/>
          <p:nvPr/>
        </p:nvSpPr>
        <p:spPr>
          <a:xfrm>
            <a:off x="0" y="4465201"/>
            <a:ext cx="9144000" cy="2246769"/>
          </a:xfrm>
          <a:prstGeom prst="rect">
            <a:avLst/>
          </a:prstGeom>
          <a:noFill/>
        </p:spPr>
        <p:txBody>
          <a:bodyPr wrap="square">
            <a:spAutoFit/>
          </a:bodyPr>
          <a:lstStyle/>
          <a:p>
            <a:pPr algn="ctr"/>
            <a:r>
              <a:rPr lang="es-MX" sz="2000" b="1" dirty="0">
                <a:latin typeface="Arial Black" panose="020B0A04020102020204" pitchFamily="34" charset="0"/>
              </a:rPr>
              <a:t>Cuanta más </a:t>
            </a:r>
          </a:p>
          <a:p>
            <a:pPr algn="ctr"/>
            <a:r>
              <a:rPr lang="es-MX" sz="2000" b="1" dirty="0">
                <a:latin typeface="Arial Black" panose="020B0A04020102020204" pitchFamily="34" charset="0"/>
              </a:rPr>
              <a:t>íntima era su unión con Dios, más profundo era su sentido de su propia debilidad e imperfección… </a:t>
            </a:r>
          </a:p>
          <a:p>
            <a:pPr algn="ctr"/>
            <a:r>
              <a:rPr lang="es-MX" sz="2000" b="1" dirty="0">
                <a:latin typeface="Arial Black" panose="020B0A04020102020204" pitchFamily="34" charset="0"/>
              </a:rPr>
              <a:t>para él, la oración era el aliento del alma. Vivía en la misma atmósfera del cielo” (PP, p.  64). </a:t>
            </a:r>
          </a:p>
          <a:p>
            <a:pPr algn="ctr"/>
            <a:r>
              <a:rPr lang="es-MX" sz="2000" b="1" dirty="0">
                <a:latin typeface="Arial Black" panose="020B0A04020102020204" pitchFamily="34" charset="0"/>
              </a:rPr>
              <a:t>Caminemos siempre con una oración en nuestra mente y corazón para estar unidos al Señor. Oremos. </a:t>
            </a:r>
          </a:p>
        </p:txBody>
      </p:sp>
      <p:pic>
        <p:nvPicPr>
          <p:cNvPr id="5" name="Imagen 4">
            <a:extLst>
              <a:ext uri="{FF2B5EF4-FFF2-40B4-BE49-F238E27FC236}">
                <a16:creationId xmlns:a16="http://schemas.microsoft.com/office/drawing/2014/main" id="{05AC8F87-1A01-D21A-7244-F54BAB8437E8}"/>
              </a:ext>
            </a:extLst>
          </p:cNvPr>
          <p:cNvPicPr>
            <a:picLocks noChangeAspect="1"/>
          </p:cNvPicPr>
          <p:nvPr/>
        </p:nvPicPr>
        <p:blipFill>
          <a:blip r:embed="rId2"/>
          <a:stretch>
            <a:fillRect/>
          </a:stretch>
        </p:blipFill>
        <p:spPr>
          <a:xfrm>
            <a:off x="0" y="0"/>
            <a:ext cx="9144000" cy="4465201"/>
          </a:xfrm>
          <a:prstGeom prst="rect">
            <a:avLst/>
          </a:prstGeom>
        </p:spPr>
      </p:pic>
    </p:spTree>
    <p:extLst>
      <p:ext uri="{BB962C8B-B14F-4D97-AF65-F5344CB8AC3E}">
        <p14:creationId xmlns:p14="http://schemas.microsoft.com/office/powerpoint/2010/main" val="385331998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248</TotalTime>
  <Words>1096</Words>
  <Application>Microsoft Office PowerPoint</Application>
  <PresentationFormat>Presentación en pantalla (4:3)</PresentationFormat>
  <Paragraphs>81</Paragraphs>
  <Slides>28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11</cp:revision>
  <dcterms:created xsi:type="dcterms:W3CDTF">2026-07-20T15:15:33Z</dcterms:created>
  <dcterms:modified xsi:type="dcterms:W3CDTF">2026-07-22T14:31:12Z</dcterms:modified>
</cp:coreProperties>
</file>