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61" r:id="rId3"/>
    <p:sldId id="258" r:id="rId4"/>
    <p:sldId id="268" r:id="rId5"/>
    <p:sldId id="265" r:id="rId6"/>
    <p:sldId id="257" r:id="rId7"/>
    <p:sldId id="259" r:id="rId8"/>
    <p:sldId id="260" r:id="rId9"/>
    <p:sldId id="262" r:id="rId10"/>
    <p:sldId id="263" r:id="rId11"/>
    <p:sldId id="264"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571"/>
    <a:srgbClr val="7D3FAE"/>
    <a:srgbClr val="FFCE3C"/>
    <a:srgbClr val="CC99FF"/>
    <a:srgbClr val="C5D3FF"/>
    <a:srgbClr val="A3DBFF"/>
    <a:srgbClr val="FF0000"/>
    <a:srgbClr val="48599F"/>
    <a:srgbClr val="76E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p:scale>
          <a:sx n="59" d="100"/>
          <a:sy n="59" d="100"/>
        </p:scale>
        <p:origin x="1740" y="252"/>
      </p:cViewPr>
      <p:guideLst/>
    </p:cSldViewPr>
  </p:slideViewPr>
  <p:notesTextViewPr>
    <p:cViewPr>
      <p:scale>
        <a:sx n="1" d="1"/>
        <a:sy n="1" d="1"/>
      </p:scale>
      <p:origin x="0" y="0"/>
    </p:cViewPr>
  </p:notesTextViewPr>
  <p:sorterViewPr>
    <p:cViewPr>
      <p:scale>
        <a:sx n="100" d="100"/>
        <a:sy n="100" d="100"/>
      </p:scale>
      <p:origin x="0" y="-90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2F9D9-0545-4203-B3A1-944889D5D8F9}" type="datetimeFigureOut">
              <a:rPr lang="es-MX" smtClean="0"/>
              <a:t>15/07/2026</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9D97-6AAA-4061-8014-E6E4EE56F9A4}" type="slidenum">
              <a:rPr lang="es-MX" smtClean="0"/>
              <a:t>‹Nº›</a:t>
            </a:fld>
            <a:endParaRPr lang="es-MX"/>
          </a:p>
        </p:txBody>
      </p:sp>
    </p:spTree>
    <p:extLst>
      <p:ext uri="{BB962C8B-B14F-4D97-AF65-F5344CB8AC3E}">
        <p14:creationId xmlns:p14="http://schemas.microsoft.com/office/powerpoint/2010/main" val="92907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13E9D97-6AAA-4061-8014-E6E4EE56F9A4}" type="slidenum">
              <a:rPr lang="es-MX" smtClean="0"/>
              <a:t>33</a:t>
            </a:fld>
            <a:endParaRPr lang="es-MX"/>
          </a:p>
        </p:txBody>
      </p:sp>
    </p:spTree>
    <p:extLst>
      <p:ext uri="{BB962C8B-B14F-4D97-AF65-F5344CB8AC3E}">
        <p14:creationId xmlns:p14="http://schemas.microsoft.com/office/powerpoint/2010/main" val="1651390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B74E92-4D74-458E-BF7F-62502630943E}" type="datetimeFigureOut">
              <a:rPr lang="es-MX" smtClean="0"/>
              <a:t>15/07/2026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171395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B74E92-4D74-458E-BF7F-62502630943E}" type="datetimeFigureOut">
              <a:rPr lang="es-MX" smtClean="0"/>
              <a:t>15/07/2026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247911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B74E92-4D74-458E-BF7F-62502630943E}" type="datetimeFigureOut">
              <a:rPr lang="es-MX" smtClean="0"/>
              <a:t>15/07/2026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377077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B74E92-4D74-458E-BF7F-62502630943E}" type="datetimeFigureOut">
              <a:rPr lang="es-MX" smtClean="0"/>
              <a:t>15/07/2026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194391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B74E92-4D74-458E-BF7F-62502630943E}" type="datetimeFigureOut">
              <a:rPr lang="es-MX" smtClean="0"/>
              <a:t>15/07/2026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335262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B74E92-4D74-458E-BF7F-62502630943E}" type="datetimeFigureOut">
              <a:rPr lang="es-MX" smtClean="0"/>
              <a:t>15/07/2026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190594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B74E92-4D74-458E-BF7F-62502630943E}" type="datetimeFigureOut">
              <a:rPr lang="es-MX" smtClean="0"/>
              <a:t>15/07/2026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121961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B74E92-4D74-458E-BF7F-62502630943E}" type="datetimeFigureOut">
              <a:rPr lang="es-MX" smtClean="0"/>
              <a:t>15/07/2026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46594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74E92-4D74-458E-BF7F-62502630943E}" type="datetimeFigureOut">
              <a:rPr lang="es-MX" smtClean="0"/>
              <a:t>15/07/2026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3717425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B74E92-4D74-458E-BF7F-62502630943E}" type="datetimeFigureOut">
              <a:rPr lang="es-MX" smtClean="0"/>
              <a:t>15/07/2026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281130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B74E92-4D74-458E-BF7F-62502630943E}" type="datetimeFigureOut">
              <a:rPr lang="es-MX" smtClean="0"/>
              <a:t>15/07/2026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7BCE868-DF79-4514-BF28-FDD5396B748F}" type="slidenum">
              <a:rPr lang="es-MX" smtClean="0"/>
              <a:t>‹Nº›</a:t>
            </a:fld>
            <a:endParaRPr lang="es-MX"/>
          </a:p>
        </p:txBody>
      </p:sp>
    </p:spTree>
    <p:extLst>
      <p:ext uri="{BB962C8B-B14F-4D97-AF65-F5344CB8AC3E}">
        <p14:creationId xmlns:p14="http://schemas.microsoft.com/office/powerpoint/2010/main" val="24950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74E92-4D74-458E-BF7F-62502630943E}" type="datetimeFigureOut">
              <a:rPr lang="es-MX" smtClean="0"/>
              <a:t>15/07/2026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CE868-DF79-4514-BF28-FDD5396B748F}" type="slidenum">
              <a:rPr lang="es-MX" smtClean="0"/>
              <a:t>‹Nº›</a:t>
            </a:fld>
            <a:endParaRPr lang="es-MX"/>
          </a:p>
        </p:txBody>
      </p:sp>
    </p:spTree>
    <p:extLst>
      <p:ext uri="{BB962C8B-B14F-4D97-AF65-F5344CB8AC3E}">
        <p14:creationId xmlns:p14="http://schemas.microsoft.com/office/powerpoint/2010/main" val="4044740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FBAB9D3-9210-4B68-0B3E-E7D3F4887902}"/>
              </a:ext>
            </a:extLst>
          </p:cNvPr>
          <p:cNvSpPr txBox="1"/>
          <p:nvPr/>
        </p:nvSpPr>
        <p:spPr>
          <a:xfrm>
            <a:off x="0" y="0"/>
            <a:ext cx="9144000" cy="461665"/>
          </a:xfrm>
          <a:prstGeom prst="rect">
            <a:avLst/>
          </a:prstGeom>
          <a:solidFill>
            <a:srgbClr val="FFFF00"/>
          </a:solidFill>
        </p:spPr>
        <p:txBody>
          <a:bodyPr wrap="square">
            <a:spAutoFit/>
          </a:bodyPr>
          <a:lstStyle/>
          <a:p>
            <a:pPr algn="ctr"/>
            <a:r>
              <a:rPr lang="es-MX" sz="2400" b="1" dirty="0">
                <a:latin typeface="Arial Black" panose="020B0A04020102020204" pitchFamily="34" charset="0"/>
              </a:rPr>
              <a:t>“SI DE TODO CORAZÓN OS VUELVAN A JEHOVÁ” </a:t>
            </a:r>
          </a:p>
        </p:txBody>
      </p:sp>
      <p:sp>
        <p:nvSpPr>
          <p:cNvPr id="6" name="CuadroTexto 5">
            <a:extLst>
              <a:ext uri="{FF2B5EF4-FFF2-40B4-BE49-F238E27FC236}">
                <a16:creationId xmlns:a16="http://schemas.microsoft.com/office/drawing/2014/main" id="{074936E8-6E86-121D-94F9-62EDD942B7DA}"/>
              </a:ext>
            </a:extLst>
          </p:cNvPr>
          <p:cNvSpPr txBox="1"/>
          <p:nvPr/>
        </p:nvSpPr>
        <p:spPr>
          <a:xfrm>
            <a:off x="0" y="461664"/>
            <a:ext cx="9144000" cy="369332"/>
          </a:xfrm>
          <a:prstGeom prst="rect">
            <a:avLst/>
          </a:prstGeom>
          <a:solidFill>
            <a:srgbClr val="AAE571"/>
          </a:solidFill>
        </p:spPr>
        <p:txBody>
          <a:bodyPr wrap="square" rtlCol="0">
            <a:spAutoFit/>
          </a:bodyPr>
          <a:lstStyle/>
          <a:p>
            <a:pPr algn="ctr"/>
            <a:r>
              <a:rPr lang="es-MX" b="1" dirty="0">
                <a:latin typeface="Arial Black" panose="020B0A04020102020204" pitchFamily="34" charset="0"/>
              </a:rPr>
              <a:t>MÁS CERCA DE DIOS</a:t>
            </a:r>
          </a:p>
        </p:txBody>
      </p:sp>
      <p:pic>
        <p:nvPicPr>
          <p:cNvPr id="7" name="Imagen 6">
            <a:extLst>
              <a:ext uri="{FF2B5EF4-FFF2-40B4-BE49-F238E27FC236}">
                <a16:creationId xmlns:a16="http://schemas.microsoft.com/office/drawing/2014/main" id="{D2F243EA-B452-F44E-33E3-F2267252B11A}"/>
              </a:ext>
            </a:extLst>
          </p:cNvPr>
          <p:cNvPicPr>
            <a:picLocks noChangeAspect="1"/>
          </p:cNvPicPr>
          <p:nvPr/>
        </p:nvPicPr>
        <p:blipFill>
          <a:blip r:embed="rId2"/>
          <a:stretch>
            <a:fillRect/>
          </a:stretch>
        </p:blipFill>
        <p:spPr>
          <a:xfrm>
            <a:off x="196170" y="5777892"/>
            <a:ext cx="1036410" cy="932769"/>
          </a:xfrm>
          <a:prstGeom prst="rect">
            <a:avLst/>
          </a:prstGeom>
        </p:spPr>
      </p:pic>
      <p:sp>
        <p:nvSpPr>
          <p:cNvPr id="8" name="CuadroTexto 7">
            <a:extLst>
              <a:ext uri="{FF2B5EF4-FFF2-40B4-BE49-F238E27FC236}">
                <a16:creationId xmlns:a16="http://schemas.microsoft.com/office/drawing/2014/main" id="{CE22351D-58BF-0FCD-194E-9329D3A61C31}"/>
              </a:ext>
            </a:extLst>
          </p:cNvPr>
          <p:cNvSpPr txBox="1"/>
          <p:nvPr/>
        </p:nvSpPr>
        <p:spPr>
          <a:xfrm>
            <a:off x="1614488" y="5872163"/>
            <a:ext cx="6696320" cy="954107"/>
          </a:xfrm>
          <a:prstGeom prst="rect">
            <a:avLst/>
          </a:prstGeom>
          <a:noFill/>
        </p:spPr>
        <p:txBody>
          <a:bodyPr wrap="none" rtlCol="0">
            <a:spAutoFit/>
          </a:bodyPr>
          <a:lstStyle/>
          <a:p>
            <a:r>
              <a:rPr lang="es-MX" sz="2800" b="1" dirty="0">
                <a:latin typeface="Arial Black" panose="020B0A04020102020204" pitchFamily="34" charset="0"/>
              </a:rPr>
              <a:t>ESCUELA SABÁTICA</a:t>
            </a:r>
          </a:p>
          <a:p>
            <a:r>
              <a:rPr lang="es-MX" sz="2800" b="1" dirty="0">
                <a:latin typeface="Arial Black" panose="020B0A04020102020204" pitchFamily="34" charset="0"/>
              </a:rPr>
              <a:t>IGLESIA ADVENTISTA DEL 7° DÍA</a:t>
            </a:r>
          </a:p>
        </p:txBody>
      </p:sp>
      <p:pic>
        <p:nvPicPr>
          <p:cNvPr id="2" name="Imagen 1">
            <a:extLst>
              <a:ext uri="{FF2B5EF4-FFF2-40B4-BE49-F238E27FC236}">
                <a16:creationId xmlns:a16="http://schemas.microsoft.com/office/drawing/2014/main" id="{DCE8A798-15B0-0412-4B29-EAB3DF9C3254}"/>
              </a:ext>
            </a:extLst>
          </p:cNvPr>
          <p:cNvPicPr>
            <a:picLocks noChangeAspect="1"/>
          </p:cNvPicPr>
          <p:nvPr/>
        </p:nvPicPr>
        <p:blipFill>
          <a:blip r:embed="rId3"/>
          <a:stretch>
            <a:fillRect/>
          </a:stretch>
        </p:blipFill>
        <p:spPr>
          <a:xfrm>
            <a:off x="-1" y="830996"/>
            <a:ext cx="9143999" cy="4826854"/>
          </a:xfrm>
          <a:prstGeom prst="rect">
            <a:avLst/>
          </a:prstGeom>
        </p:spPr>
      </p:pic>
    </p:spTree>
    <p:extLst>
      <p:ext uri="{BB962C8B-B14F-4D97-AF65-F5344CB8AC3E}">
        <p14:creationId xmlns:p14="http://schemas.microsoft.com/office/powerpoint/2010/main" val="12993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8B424A-8048-054D-928A-B7DBB05CEE4A}"/>
              </a:ext>
            </a:extLst>
          </p:cNvPr>
          <p:cNvSpPr txBox="1"/>
          <p:nvPr/>
        </p:nvSpPr>
        <p:spPr>
          <a:xfrm>
            <a:off x="0" y="5098139"/>
            <a:ext cx="9144000" cy="1631216"/>
          </a:xfrm>
          <a:prstGeom prst="rect">
            <a:avLst/>
          </a:prstGeom>
          <a:noFill/>
        </p:spPr>
        <p:txBody>
          <a:bodyPr wrap="square">
            <a:spAutoFit/>
          </a:bodyPr>
          <a:lstStyle/>
          <a:p>
            <a:pPr algn="ctr"/>
            <a:r>
              <a:rPr lang="es-MX" sz="2000" b="1" dirty="0">
                <a:latin typeface="Arial Black" panose="020B0A04020102020204" pitchFamily="34" charset="0"/>
              </a:rPr>
              <a:t>Él es nuestro Creador, nuestro Padre celestial, y en su palabra </a:t>
            </a:r>
          </a:p>
          <a:p>
            <a:pPr algn="ctr"/>
            <a:r>
              <a:rPr lang="es-MX" sz="2000" b="1" dirty="0">
                <a:latin typeface="Arial Black" panose="020B0A04020102020204" pitchFamily="34" charset="0"/>
              </a:rPr>
              <a:t>expresó su mayor voluntad para con nosotros, y es que vivamos en Santidad, pues somos llamados a </a:t>
            </a:r>
          </a:p>
          <a:p>
            <a:pPr algn="ctr"/>
            <a:r>
              <a:rPr lang="es-MX" sz="2000" b="1" dirty="0">
                <a:latin typeface="Arial Black" panose="020B0A04020102020204" pitchFamily="34" charset="0"/>
              </a:rPr>
              <a:t>“Sed edificados como casa espiritual y sacerdocio santo” </a:t>
            </a:r>
          </a:p>
          <a:p>
            <a:pPr algn="ctr"/>
            <a:r>
              <a:rPr lang="es-MX" sz="2000" b="1" dirty="0">
                <a:latin typeface="Arial Black" panose="020B0A04020102020204" pitchFamily="34" charset="0"/>
              </a:rPr>
              <a:t>(1 Pedro 2:5; RVR1960). </a:t>
            </a:r>
          </a:p>
        </p:txBody>
      </p:sp>
      <p:pic>
        <p:nvPicPr>
          <p:cNvPr id="2" name="Imagen 1">
            <a:extLst>
              <a:ext uri="{FF2B5EF4-FFF2-40B4-BE49-F238E27FC236}">
                <a16:creationId xmlns:a16="http://schemas.microsoft.com/office/drawing/2014/main" id="{78972037-ADC0-FF2E-F724-3A214809B085}"/>
              </a:ext>
            </a:extLst>
          </p:cNvPr>
          <p:cNvPicPr>
            <a:picLocks noChangeAspect="1"/>
          </p:cNvPicPr>
          <p:nvPr/>
        </p:nvPicPr>
        <p:blipFill>
          <a:blip r:embed="rId2"/>
          <a:stretch>
            <a:fillRect/>
          </a:stretch>
        </p:blipFill>
        <p:spPr>
          <a:xfrm>
            <a:off x="0" y="0"/>
            <a:ext cx="9144000" cy="5098139"/>
          </a:xfrm>
          <a:prstGeom prst="rect">
            <a:avLst/>
          </a:prstGeom>
        </p:spPr>
      </p:pic>
    </p:spTree>
    <p:extLst>
      <p:ext uri="{BB962C8B-B14F-4D97-AF65-F5344CB8AC3E}">
        <p14:creationId xmlns:p14="http://schemas.microsoft.com/office/powerpoint/2010/main" val="353958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2AFD2C-492F-814E-88CB-F77C24EADAC7}"/>
              </a:ext>
            </a:extLst>
          </p:cNvPr>
          <p:cNvSpPr txBox="1"/>
          <p:nvPr/>
        </p:nvSpPr>
        <p:spPr>
          <a:xfrm>
            <a:off x="0" y="-1"/>
            <a:ext cx="9144000" cy="461665"/>
          </a:xfrm>
          <a:prstGeom prst="rect">
            <a:avLst/>
          </a:prstGeom>
          <a:solidFill>
            <a:schemeClr val="accent4">
              <a:lumMod val="40000"/>
              <a:lumOff val="60000"/>
            </a:schemeClr>
          </a:solidFill>
        </p:spPr>
        <p:txBody>
          <a:bodyPr wrap="square" rtlCol="0">
            <a:spAutoFit/>
          </a:bodyPr>
          <a:lstStyle/>
          <a:p>
            <a:pPr algn="ctr"/>
            <a:r>
              <a:rPr lang="es-MX" sz="2400" b="1" dirty="0">
                <a:latin typeface="Arial Black" panose="020B0A04020102020204" pitchFamily="34" charset="0"/>
              </a:rPr>
              <a:t>HIMNO DE ALABANZA</a:t>
            </a:r>
          </a:p>
        </p:txBody>
      </p:sp>
      <p:pic>
        <p:nvPicPr>
          <p:cNvPr id="2" name="Imagen 1">
            <a:extLst>
              <a:ext uri="{FF2B5EF4-FFF2-40B4-BE49-F238E27FC236}">
                <a16:creationId xmlns:a16="http://schemas.microsoft.com/office/drawing/2014/main" id="{FD2BDC98-84BA-7409-14E1-1F8A189FF2FF}"/>
              </a:ext>
            </a:extLst>
          </p:cNvPr>
          <p:cNvPicPr>
            <a:picLocks noChangeAspect="1"/>
          </p:cNvPicPr>
          <p:nvPr/>
        </p:nvPicPr>
        <p:blipFill>
          <a:blip r:embed="rId2"/>
          <a:stretch>
            <a:fillRect/>
          </a:stretch>
        </p:blipFill>
        <p:spPr>
          <a:xfrm>
            <a:off x="0" y="461664"/>
            <a:ext cx="9144000" cy="6396336"/>
          </a:xfrm>
          <a:prstGeom prst="rect">
            <a:avLst/>
          </a:prstGeom>
        </p:spPr>
      </p:pic>
      <p:sp>
        <p:nvSpPr>
          <p:cNvPr id="5" name="CuadroTexto 4">
            <a:extLst>
              <a:ext uri="{FF2B5EF4-FFF2-40B4-BE49-F238E27FC236}">
                <a16:creationId xmlns:a16="http://schemas.microsoft.com/office/drawing/2014/main" id="{FA9E3EDB-A3F9-4767-9AD4-CD2BF72236DD}"/>
              </a:ext>
            </a:extLst>
          </p:cNvPr>
          <p:cNvSpPr txBox="1"/>
          <p:nvPr/>
        </p:nvSpPr>
        <p:spPr>
          <a:xfrm>
            <a:off x="2043113" y="628650"/>
            <a:ext cx="1439818" cy="830997"/>
          </a:xfrm>
          <a:prstGeom prst="rect">
            <a:avLst/>
          </a:prstGeom>
          <a:noFill/>
        </p:spPr>
        <p:txBody>
          <a:bodyPr wrap="none" rtlCol="0">
            <a:spAutoFit/>
          </a:bodyPr>
          <a:lstStyle/>
          <a:p>
            <a:r>
              <a:rPr lang="es-MX" sz="4800" b="1" dirty="0">
                <a:latin typeface="Algerian" panose="04020705040A02060702" pitchFamily="82" charset="0"/>
              </a:rPr>
              <a:t># 16</a:t>
            </a:r>
          </a:p>
        </p:txBody>
      </p:sp>
    </p:spTree>
    <p:extLst>
      <p:ext uri="{BB962C8B-B14F-4D97-AF65-F5344CB8AC3E}">
        <p14:creationId xmlns:p14="http://schemas.microsoft.com/office/powerpoint/2010/main" val="142719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833E4AA-FAD8-23C1-B5A6-AFE709EEF3B9}"/>
              </a:ext>
            </a:extLst>
          </p:cNvPr>
          <p:cNvSpPr txBox="1"/>
          <p:nvPr/>
        </p:nvSpPr>
        <p:spPr>
          <a:xfrm>
            <a:off x="0" y="4554079"/>
            <a:ext cx="9144000" cy="2246769"/>
          </a:xfrm>
          <a:prstGeom prst="rect">
            <a:avLst/>
          </a:prstGeom>
          <a:noFill/>
        </p:spPr>
        <p:txBody>
          <a:bodyPr wrap="square">
            <a:spAutoFit/>
          </a:bodyPr>
          <a:lstStyle/>
          <a:p>
            <a:pPr algn="ctr"/>
            <a:r>
              <a:rPr lang="es-MX" sz="2000" b="1" dirty="0">
                <a:latin typeface="Arial Black" panose="020B0A04020102020204" pitchFamily="34" charset="0"/>
              </a:rPr>
              <a:t>El profeta Samuel vuelve a aparecer en escena después de estar ausente en la desilusión de Israel al </a:t>
            </a:r>
          </a:p>
          <a:p>
            <a:pPr algn="ctr"/>
            <a:r>
              <a:rPr lang="es-MX" sz="2000" b="1" dirty="0">
                <a:latin typeface="Arial Black" panose="020B0A04020102020204" pitchFamily="34" charset="0"/>
              </a:rPr>
              <a:t>usar el arca del pacto como amuleto de la suerte para su batalla. Los primeros versículos del capítulo 7 </a:t>
            </a:r>
          </a:p>
          <a:p>
            <a:pPr algn="ctr"/>
            <a:r>
              <a:rPr lang="es-MX" sz="2000" b="1" dirty="0">
                <a:latin typeface="Arial Black" panose="020B0A04020102020204" pitchFamily="34" charset="0"/>
              </a:rPr>
              <a:t>narra cómo a pesar de que el arca se les había regresado, seguían viviendo bajo una crisis política, social </a:t>
            </a:r>
          </a:p>
          <a:p>
            <a:pPr algn="ctr"/>
            <a:r>
              <a:rPr lang="es-MX" sz="2000" b="1" dirty="0">
                <a:latin typeface="Arial Black" panose="020B0A04020102020204" pitchFamily="34" charset="0"/>
              </a:rPr>
              <a:t>y espiritual.</a:t>
            </a:r>
          </a:p>
        </p:txBody>
      </p:sp>
      <p:pic>
        <p:nvPicPr>
          <p:cNvPr id="2" name="Imagen 1">
            <a:extLst>
              <a:ext uri="{FF2B5EF4-FFF2-40B4-BE49-F238E27FC236}">
                <a16:creationId xmlns:a16="http://schemas.microsoft.com/office/drawing/2014/main" id="{2F871CC3-EFC5-6B7F-B9FB-94EB5B79C143}"/>
              </a:ext>
            </a:extLst>
          </p:cNvPr>
          <p:cNvPicPr>
            <a:picLocks noChangeAspect="1"/>
          </p:cNvPicPr>
          <p:nvPr/>
        </p:nvPicPr>
        <p:blipFill>
          <a:blip r:embed="rId2"/>
          <a:stretch>
            <a:fillRect/>
          </a:stretch>
        </p:blipFill>
        <p:spPr>
          <a:xfrm>
            <a:off x="-1" y="0"/>
            <a:ext cx="9144000" cy="4531133"/>
          </a:xfrm>
          <a:prstGeom prst="rect">
            <a:avLst/>
          </a:prstGeom>
        </p:spPr>
      </p:pic>
    </p:spTree>
    <p:extLst>
      <p:ext uri="{BB962C8B-B14F-4D97-AF65-F5344CB8AC3E}">
        <p14:creationId xmlns:p14="http://schemas.microsoft.com/office/powerpoint/2010/main" val="128189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B7CA6D-0482-5861-D7D4-5A11E49FF08A}"/>
              </a:ext>
            </a:extLst>
          </p:cNvPr>
          <p:cNvSpPr txBox="1"/>
          <p:nvPr/>
        </p:nvSpPr>
        <p:spPr>
          <a:xfrm>
            <a:off x="5043488" y="1536174"/>
            <a:ext cx="4100512" cy="3785652"/>
          </a:xfrm>
          <a:prstGeom prst="rect">
            <a:avLst/>
          </a:prstGeom>
          <a:noFill/>
        </p:spPr>
        <p:txBody>
          <a:bodyPr wrap="square">
            <a:spAutoFit/>
          </a:bodyPr>
          <a:lstStyle/>
          <a:p>
            <a:pPr algn="ctr"/>
            <a:r>
              <a:rPr lang="es-MX" sz="2000" b="1" dirty="0">
                <a:latin typeface="Arial Black" panose="020B0A04020102020204" pitchFamily="34" charset="0"/>
              </a:rPr>
              <a:t>Esto da a entender que estar delante del arca del pacto (Presencia de Dios) no era suficiente </a:t>
            </a:r>
          </a:p>
          <a:p>
            <a:pPr algn="ctr"/>
            <a:r>
              <a:rPr lang="es-MX" sz="2000" b="1" dirty="0">
                <a:latin typeface="Arial Black" panose="020B0A04020102020204" pitchFamily="34" charset="0"/>
              </a:rPr>
              <a:t>para radicar todos sus problemas. El llamado que hace el profeta a continuación es una exhortación </a:t>
            </a:r>
          </a:p>
          <a:p>
            <a:pPr algn="ctr"/>
            <a:r>
              <a:rPr lang="es-MX" sz="2000" b="1" dirty="0">
                <a:latin typeface="Arial Black" panose="020B0A04020102020204" pitchFamily="34" charset="0"/>
              </a:rPr>
              <a:t>para comenzar una reforma y un reavivamiento espiritual para la nación. </a:t>
            </a:r>
          </a:p>
        </p:txBody>
      </p:sp>
      <p:pic>
        <p:nvPicPr>
          <p:cNvPr id="4" name="Imagen 3">
            <a:extLst>
              <a:ext uri="{FF2B5EF4-FFF2-40B4-BE49-F238E27FC236}">
                <a16:creationId xmlns:a16="http://schemas.microsoft.com/office/drawing/2014/main" id="{CFD9F8C5-F559-9E5E-9855-816A1557ABB1}"/>
              </a:ext>
            </a:extLst>
          </p:cNvPr>
          <p:cNvPicPr>
            <a:picLocks noChangeAspect="1"/>
          </p:cNvPicPr>
          <p:nvPr/>
        </p:nvPicPr>
        <p:blipFill>
          <a:blip r:embed="rId2"/>
          <a:stretch>
            <a:fillRect/>
          </a:stretch>
        </p:blipFill>
        <p:spPr>
          <a:xfrm>
            <a:off x="0" y="0"/>
            <a:ext cx="5043488" cy="6858000"/>
          </a:xfrm>
          <a:prstGeom prst="rect">
            <a:avLst/>
          </a:prstGeom>
        </p:spPr>
      </p:pic>
    </p:spTree>
    <p:extLst>
      <p:ext uri="{BB962C8B-B14F-4D97-AF65-F5344CB8AC3E}">
        <p14:creationId xmlns:p14="http://schemas.microsoft.com/office/powerpoint/2010/main" val="263594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E66F2E-C6A3-B775-6D7D-7DE286A39FF6}"/>
              </a:ext>
            </a:extLst>
          </p:cNvPr>
          <p:cNvSpPr txBox="1"/>
          <p:nvPr/>
        </p:nvSpPr>
        <p:spPr>
          <a:xfrm>
            <a:off x="0" y="4808101"/>
            <a:ext cx="9144000" cy="1938992"/>
          </a:xfrm>
          <a:prstGeom prst="rect">
            <a:avLst/>
          </a:prstGeom>
          <a:noFill/>
        </p:spPr>
        <p:txBody>
          <a:bodyPr wrap="square">
            <a:spAutoFit/>
          </a:bodyPr>
          <a:lstStyle/>
          <a:p>
            <a:pPr algn="ctr"/>
            <a:r>
              <a:rPr lang="es-MX" sz="2000" b="1" dirty="0">
                <a:latin typeface="Arial Black" panose="020B0A04020102020204" pitchFamily="34" charset="0"/>
              </a:rPr>
              <a:t>La primera exhortación que menciona el profeta es </a:t>
            </a:r>
          </a:p>
          <a:p>
            <a:pPr algn="ctr"/>
            <a:r>
              <a:rPr lang="es-MX" sz="2000" b="1" dirty="0">
                <a:latin typeface="Arial Black" panose="020B0A04020102020204" pitchFamily="34" charset="0"/>
              </a:rPr>
              <a:t>“Si de todo vuestro corazón os volvéis a Jehová” </a:t>
            </a:r>
          </a:p>
          <a:p>
            <a:pPr algn="ctr"/>
            <a:r>
              <a:rPr lang="es-MX" sz="2000" b="1" dirty="0">
                <a:latin typeface="Arial Black" panose="020B0A04020102020204" pitchFamily="34" charset="0"/>
              </a:rPr>
              <a:t>(1ro Samuel 7:3; RVR1960). La nación tenía que volver a rendir su vida al único Ser Todopoderoso. Samuel </a:t>
            </a:r>
          </a:p>
          <a:p>
            <a:pPr algn="ctr"/>
            <a:r>
              <a:rPr lang="es-MX" sz="2000" b="1" dirty="0">
                <a:latin typeface="Arial Black" panose="020B0A04020102020204" pitchFamily="34" charset="0"/>
              </a:rPr>
              <a:t>hace un llamado al arrepentimiento, y a retornar nuevamente a la búsqueda íntima de Dios. </a:t>
            </a:r>
          </a:p>
        </p:txBody>
      </p:sp>
      <p:pic>
        <p:nvPicPr>
          <p:cNvPr id="2" name="Imagen 1">
            <a:extLst>
              <a:ext uri="{FF2B5EF4-FFF2-40B4-BE49-F238E27FC236}">
                <a16:creationId xmlns:a16="http://schemas.microsoft.com/office/drawing/2014/main" id="{50197B49-E7EB-5A8B-2B85-5A5D6C407FD4}"/>
              </a:ext>
            </a:extLst>
          </p:cNvPr>
          <p:cNvPicPr>
            <a:picLocks noChangeAspect="1"/>
          </p:cNvPicPr>
          <p:nvPr/>
        </p:nvPicPr>
        <p:blipFill>
          <a:blip r:embed="rId2"/>
          <a:stretch>
            <a:fillRect/>
          </a:stretch>
        </p:blipFill>
        <p:spPr>
          <a:xfrm>
            <a:off x="0" y="0"/>
            <a:ext cx="9144000" cy="4808101"/>
          </a:xfrm>
          <a:prstGeom prst="rect">
            <a:avLst/>
          </a:prstGeom>
        </p:spPr>
      </p:pic>
    </p:spTree>
    <p:extLst>
      <p:ext uri="{BB962C8B-B14F-4D97-AF65-F5344CB8AC3E}">
        <p14:creationId xmlns:p14="http://schemas.microsoft.com/office/powerpoint/2010/main" val="3042706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CC7463-F0F8-8061-1BB8-5301792C6868}"/>
              </a:ext>
            </a:extLst>
          </p:cNvPr>
          <p:cNvSpPr txBox="1"/>
          <p:nvPr/>
        </p:nvSpPr>
        <p:spPr>
          <a:xfrm>
            <a:off x="0" y="4808101"/>
            <a:ext cx="9144000" cy="1938992"/>
          </a:xfrm>
          <a:prstGeom prst="rect">
            <a:avLst/>
          </a:prstGeom>
          <a:noFill/>
        </p:spPr>
        <p:txBody>
          <a:bodyPr wrap="square">
            <a:spAutoFit/>
          </a:bodyPr>
          <a:lstStyle/>
          <a:p>
            <a:pPr algn="ctr"/>
            <a:r>
              <a:rPr lang="es-MX" sz="2000" b="1" dirty="0">
                <a:latin typeface="Arial Black" panose="020B0A04020102020204" pitchFamily="34" charset="0"/>
              </a:rPr>
              <a:t> Recordemos </a:t>
            </a:r>
          </a:p>
          <a:p>
            <a:pPr algn="ctr"/>
            <a:r>
              <a:rPr lang="es-MX" sz="2000" b="1" dirty="0">
                <a:latin typeface="Arial Black" panose="020B0A04020102020204" pitchFamily="34" charset="0"/>
              </a:rPr>
              <a:t>que “nuestras iniquidades han hecho división entre nosotros y Dios, nuestros pecados han hecho ocultar </a:t>
            </a:r>
          </a:p>
          <a:p>
            <a:pPr algn="ctr"/>
            <a:r>
              <a:rPr lang="es-MX" sz="2000" b="1" dirty="0">
                <a:latin typeface="Arial Black" panose="020B0A04020102020204" pitchFamily="34" charset="0"/>
              </a:rPr>
              <a:t>su rostro de nosotros.”. (</a:t>
            </a:r>
            <a:r>
              <a:rPr lang="es-MX" sz="2000" b="1" dirty="0" err="1">
                <a:latin typeface="Arial Black" panose="020B0A04020102020204" pitchFamily="34" charset="0"/>
              </a:rPr>
              <a:t>Isaias</a:t>
            </a:r>
            <a:r>
              <a:rPr lang="es-MX" sz="2000" b="1" dirty="0">
                <a:latin typeface="Arial Black" panose="020B0A04020102020204" pitchFamily="34" charset="0"/>
              </a:rPr>
              <a:t> 59:2; RVR1960). Aun cuando el pecado nos aleje de Dios, nunca es tarde </a:t>
            </a:r>
          </a:p>
          <a:p>
            <a:pPr algn="ctr"/>
            <a:r>
              <a:rPr lang="es-MX" sz="2000" b="1" dirty="0">
                <a:latin typeface="Arial Black" panose="020B0A04020102020204" pitchFamily="34" charset="0"/>
              </a:rPr>
              <a:t>para ir a los brazos de Cristo Jesús, él siempre nos espera. </a:t>
            </a:r>
          </a:p>
        </p:txBody>
      </p:sp>
      <p:pic>
        <p:nvPicPr>
          <p:cNvPr id="2" name="Imagen 1">
            <a:extLst>
              <a:ext uri="{FF2B5EF4-FFF2-40B4-BE49-F238E27FC236}">
                <a16:creationId xmlns:a16="http://schemas.microsoft.com/office/drawing/2014/main" id="{83859EC2-043A-6A34-A765-09D27C72D6AF}"/>
              </a:ext>
            </a:extLst>
          </p:cNvPr>
          <p:cNvPicPr>
            <a:picLocks noChangeAspect="1"/>
          </p:cNvPicPr>
          <p:nvPr/>
        </p:nvPicPr>
        <p:blipFill>
          <a:blip r:embed="rId2"/>
          <a:stretch>
            <a:fillRect/>
          </a:stretch>
        </p:blipFill>
        <p:spPr>
          <a:xfrm>
            <a:off x="0" y="0"/>
            <a:ext cx="9029700" cy="4808101"/>
          </a:xfrm>
          <a:prstGeom prst="rect">
            <a:avLst/>
          </a:prstGeom>
        </p:spPr>
      </p:pic>
    </p:spTree>
    <p:extLst>
      <p:ext uri="{BB962C8B-B14F-4D97-AF65-F5344CB8AC3E}">
        <p14:creationId xmlns:p14="http://schemas.microsoft.com/office/powerpoint/2010/main" val="2800596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F57FA9E-ED08-989C-58DC-BE0D6BB9C4FF}"/>
              </a:ext>
            </a:extLst>
          </p:cNvPr>
          <p:cNvSpPr txBox="1"/>
          <p:nvPr/>
        </p:nvSpPr>
        <p:spPr>
          <a:xfrm>
            <a:off x="0" y="0"/>
            <a:ext cx="9144000" cy="584775"/>
          </a:xfrm>
          <a:prstGeom prst="rect">
            <a:avLst/>
          </a:prstGeom>
          <a:solidFill>
            <a:srgbClr val="48599F"/>
          </a:solidFill>
        </p:spPr>
        <p:txBody>
          <a:bodyPr wrap="square" rtlCol="0">
            <a:spAutoFit/>
          </a:bodyPr>
          <a:lstStyle/>
          <a:p>
            <a:pPr algn="ctr"/>
            <a:r>
              <a:rPr lang="es-MX" sz="3200" b="1" dirty="0">
                <a:solidFill>
                  <a:srgbClr val="FFFF00"/>
                </a:solidFill>
                <a:latin typeface="Arial Black" panose="020B0A04020102020204" pitchFamily="34" charset="0"/>
              </a:rPr>
              <a:t>NUEVO</a:t>
            </a:r>
            <a:r>
              <a:rPr lang="es-MX" sz="3200" b="1" dirty="0">
                <a:latin typeface="Arial Black" panose="020B0A04020102020204" pitchFamily="34" charset="0"/>
              </a:rPr>
              <a:t> </a:t>
            </a:r>
            <a:r>
              <a:rPr lang="es-MX" sz="3200" b="1" dirty="0">
                <a:solidFill>
                  <a:srgbClr val="FF0000"/>
                </a:solidFill>
                <a:latin typeface="Arial Black" panose="020B0A04020102020204" pitchFamily="34" charset="0"/>
              </a:rPr>
              <a:t>HORIZONTE</a:t>
            </a:r>
          </a:p>
        </p:txBody>
      </p:sp>
      <p:sp>
        <p:nvSpPr>
          <p:cNvPr id="3" name="CuadroTexto 2">
            <a:extLst>
              <a:ext uri="{FF2B5EF4-FFF2-40B4-BE49-F238E27FC236}">
                <a16:creationId xmlns:a16="http://schemas.microsoft.com/office/drawing/2014/main" id="{3FF829CA-A719-7791-1E74-B9F413E8F199}"/>
              </a:ext>
            </a:extLst>
          </p:cNvPr>
          <p:cNvSpPr txBox="1"/>
          <p:nvPr/>
        </p:nvSpPr>
        <p:spPr>
          <a:xfrm>
            <a:off x="0" y="584775"/>
            <a:ext cx="9144000" cy="400110"/>
          </a:xfrm>
          <a:prstGeom prst="rect">
            <a:avLst/>
          </a:prstGeom>
          <a:solidFill>
            <a:srgbClr val="FFC000"/>
          </a:solidFill>
        </p:spPr>
        <p:txBody>
          <a:bodyPr wrap="square" rtlCol="0">
            <a:spAutoFit/>
          </a:bodyPr>
          <a:lstStyle/>
          <a:p>
            <a:pPr algn="ctr"/>
            <a:r>
              <a:rPr lang="es-MX" sz="2000" b="1" dirty="0">
                <a:latin typeface="Arial Black" panose="020B0A04020102020204" pitchFamily="34" charset="0"/>
              </a:rPr>
              <a:t>INVERSIÓN</a:t>
            </a:r>
          </a:p>
        </p:txBody>
      </p:sp>
      <p:sp>
        <p:nvSpPr>
          <p:cNvPr id="4" name="CuadroTexto 3">
            <a:extLst>
              <a:ext uri="{FF2B5EF4-FFF2-40B4-BE49-F238E27FC236}">
                <a16:creationId xmlns:a16="http://schemas.microsoft.com/office/drawing/2014/main" id="{D07B45CC-84A1-3937-BA65-3ABF93ECDDA2}"/>
              </a:ext>
            </a:extLst>
          </p:cNvPr>
          <p:cNvSpPr txBox="1"/>
          <p:nvPr/>
        </p:nvSpPr>
        <p:spPr>
          <a:xfrm>
            <a:off x="0" y="6373240"/>
            <a:ext cx="9144000" cy="461665"/>
          </a:xfrm>
          <a:prstGeom prst="rect">
            <a:avLst/>
          </a:prstGeom>
          <a:solidFill>
            <a:srgbClr val="7D3FAE"/>
          </a:solidFill>
        </p:spPr>
        <p:txBody>
          <a:bodyPr wrap="square" rtlCol="0">
            <a:spAutoFit/>
          </a:bodyPr>
          <a:lstStyle/>
          <a:p>
            <a:pPr algn="ctr"/>
            <a:r>
              <a:rPr lang="es-MX" sz="2400" b="1" dirty="0">
                <a:solidFill>
                  <a:schemeClr val="bg1"/>
                </a:solidFill>
                <a:latin typeface="Arial Black" panose="020B0A04020102020204" pitchFamily="34" charset="0"/>
              </a:rPr>
              <a:t>OFRENDA DE CUMPLEAÑOS Y AGRADECIMIENTO</a:t>
            </a:r>
          </a:p>
        </p:txBody>
      </p:sp>
      <p:pic>
        <p:nvPicPr>
          <p:cNvPr id="6" name="Imagen 5">
            <a:extLst>
              <a:ext uri="{FF2B5EF4-FFF2-40B4-BE49-F238E27FC236}">
                <a16:creationId xmlns:a16="http://schemas.microsoft.com/office/drawing/2014/main" id="{DB285F84-FAD9-08C2-6DA8-789C17103523}"/>
              </a:ext>
            </a:extLst>
          </p:cNvPr>
          <p:cNvPicPr>
            <a:picLocks noChangeAspect="1"/>
          </p:cNvPicPr>
          <p:nvPr/>
        </p:nvPicPr>
        <p:blipFill>
          <a:blip r:embed="rId2"/>
          <a:stretch>
            <a:fillRect/>
          </a:stretch>
        </p:blipFill>
        <p:spPr>
          <a:xfrm>
            <a:off x="0" y="984885"/>
            <a:ext cx="9144000" cy="5388355"/>
          </a:xfrm>
          <a:prstGeom prst="rect">
            <a:avLst/>
          </a:prstGeom>
        </p:spPr>
      </p:pic>
      <p:sp>
        <p:nvSpPr>
          <p:cNvPr id="7" name="CuadroTexto 6">
            <a:extLst>
              <a:ext uri="{FF2B5EF4-FFF2-40B4-BE49-F238E27FC236}">
                <a16:creationId xmlns:a16="http://schemas.microsoft.com/office/drawing/2014/main" id="{5BC8D591-0BA7-83B3-CE9E-72513CDDA198}"/>
              </a:ext>
            </a:extLst>
          </p:cNvPr>
          <p:cNvSpPr txBox="1"/>
          <p:nvPr/>
        </p:nvSpPr>
        <p:spPr>
          <a:xfrm>
            <a:off x="3114675" y="5911575"/>
            <a:ext cx="3200400" cy="369332"/>
          </a:xfrm>
          <a:prstGeom prst="rect">
            <a:avLst/>
          </a:prstGeom>
          <a:solidFill>
            <a:schemeClr val="bg1">
              <a:lumMod val="85000"/>
            </a:schemeClr>
          </a:solidFill>
        </p:spPr>
        <p:txBody>
          <a:bodyPr wrap="square" rtlCol="0">
            <a:spAutoFit/>
          </a:bodyPr>
          <a:lstStyle/>
          <a:p>
            <a:endParaRPr lang="es-MX" dirty="0"/>
          </a:p>
        </p:txBody>
      </p:sp>
    </p:spTree>
    <p:extLst>
      <p:ext uri="{BB962C8B-B14F-4D97-AF65-F5344CB8AC3E}">
        <p14:creationId xmlns:p14="http://schemas.microsoft.com/office/powerpoint/2010/main" val="223707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0695EB-2891-BF55-C11C-BC840751E95B}"/>
              </a:ext>
            </a:extLst>
          </p:cNvPr>
          <p:cNvSpPr txBox="1"/>
          <p:nvPr/>
        </p:nvSpPr>
        <p:spPr>
          <a:xfrm>
            <a:off x="0" y="4483864"/>
            <a:ext cx="9144000" cy="2246769"/>
          </a:xfrm>
          <a:prstGeom prst="rect">
            <a:avLst/>
          </a:prstGeom>
          <a:noFill/>
        </p:spPr>
        <p:txBody>
          <a:bodyPr wrap="square">
            <a:spAutoFit/>
          </a:bodyPr>
          <a:lstStyle/>
          <a:p>
            <a:pPr algn="ctr"/>
            <a:r>
              <a:rPr lang="es-MX" sz="2000" b="1" dirty="0">
                <a:latin typeface="Arial Black" panose="020B0A04020102020204" pitchFamily="34" charset="0"/>
              </a:rPr>
              <a:t>El llamado de volvernos a Jehová no se limita únicamente al Antiguo Testamento, el Apóstol Pablo </a:t>
            </a:r>
          </a:p>
          <a:p>
            <a:pPr algn="ctr"/>
            <a:r>
              <a:rPr lang="es-MX" sz="2000" b="1" dirty="0">
                <a:latin typeface="Arial Black" panose="020B0A04020102020204" pitchFamily="34" charset="0"/>
              </a:rPr>
              <a:t>también hace énfasis de ir y acercarnos con sinceridad delante de Dios. “Acerquémonos con un corazón </a:t>
            </a:r>
          </a:p>
          <a:p>
            <a:pPr algn="ctr"/>
            <a:r>
              <a:rPr lang="es-MX" sz="2000" b="1" dirty="0">
                <a:latin typeface="Arial Black" panose="020B0A04020102020204" pitchFamily="34" charset="0"/>
              </a:rPr>
              <a:t>sincero, en plena certidumbre de fe, purificados los corazones de mala conciencia, y lavados los cuerpos </a:t>
            </a:r>
          </a:p>
          <a:p>
            <a:pPr algn="ctr"/>
            <a:r>
              <a:rPr lang="es-MX" sz="2000" b="1" dirty="0">
                <a:latin typeface="Arial Black" panose="020B0A04020102020204" pitchFamily="34" charset="0"/>
              </a:rPr>
              <a:t>con agua pura.”. (Hebreos10:22; RVR1960).</a:t>
            </a:r>
          </a:p>
        </p:txBody>
      </p:sp>
      <p:pic>
        <p:nvPicPr>
          <p:cNvPr id="2" name="Imagen 1">
            <a:extLst>
              <a:ext uri="{FF2B5EF4-FFF2-40B4-BE49-F238E27FC236}">
                <a16:creationId xmlns:a16="http://schemas.microsoft.com/office/drawing/2014/main" id="{E1F145FF-23E4-E081-8844-D2482CA1D3CC}"/>
              </a:ext>
            </a:extLst>
          </p:cNvPr>
          <p:cNvPicPr>
            <a:picLocks noChangeAspect="1"/>
          </p:cNvPicPr>
          <p:nvPr/>
        </p:nvPicPr>
        <p:blipFill>
          <a:blip r:embed="rId2"/>
          <a:stretch>
            <a:fillRect/>
          </a:stretch>
        </p:blipFill>
        <p:spPr>
          <a:xfrm>
            <a:off x="0" y="0"/>
            <a:ext cx="9144000" cy="4483864"/>
          </a:xfrm>
          <a:prstGeom prst="rect">
            <a:avLst/>
          </a:prstGeom>
        </p:spPr>
      </p:pic>
    </p:spTree>
    <p:extLst>
      <p:ext uri="{BB962C8B-B14F-4D97-AF65-F5344CB8AC3E}">
        <p14:creationId xmlns:p14="http://schemas.microsoft.com/office/powerpoint/2010/main" val="9533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5BDC73-FA2B-182C-4DAD-4F23FCD256D1}"/>
              </a:ext>
            </a:extLst>
          </p:cNvPr>
          <p:cNvSpPr txBox="1"/>
          <p:nvPr/>
        </p:nvSpPr>
        <p:spPr>
          <a:xfrm>
            <a:off x="0" y="4525503"/>
            <a:ext cx="9144000" cy="2246769"/>
          </a:xfrm>
          <a:prstGeom prst="rect">
            <a:avLst/>
          </a:prstGeom>
          <a:noFill/>
        </p:spPr>
        <p:txBody>
          <a:bodyPr wrap="square">
            <a:spAutoFit/>
          </a:bodyPr>
          <a:lstStyle/>
          <a:p>
            <a:pPr algn="ctr"/>
            <a:r>
              <a:rPr lang="es-MX" sz="2000" b="1" dirty="0">
                <a:latin typeface="Arial Black" panose="020B0A04020102020204" pitchFamily="34" charset="0"/>
              </a:rPr>
              <a:t>La primera invitación que el programa nos hace esta mañana es de “Volvernos de todo corazón a Jehová”. </a:t>
            </a:r>
          </a:p>
          <a:p>
            <a:pPr algn="ctr"/>
            <a:r>
              <a:rPr lang="es-MX" sz="2000" b="1" dirty="0">
                <a:latin typeface="Arial Black" panose="020B0A04020102020204" pitchFamily="34" charset="0"/>
              </a:rPr>
              <a:t>Tal vez hoy venimos a la iglesia como rutina, podemos creer que estamos bien con Dios aún cuando él </a:t>
            </a:r>
          </a:p>
          <a:p>
            <a:pPr algn="ctr"/>
            <a:r>
              <a:rPr lang="es-MX" sz="2000" b="1" dirty="0">
                <a:latin typeface="Arial Black" panose="020B0A04020102020204" pitchFamily="34" charset="0"/>
              </a:rPr>
              <a:t>ocupe el último lugar de nuestra vida, llegamos a pensar que nuestro cristianismo es eficiente, pero nuestra </a:t>
            </a:r>
          </a:p>
          <a:p>
            <a:pPr algn="ctr"/>
            <a:r>
              <a:rPr lang="es-MX" sz="2000" b="1" dirty="0">
                <a:latin typeface="Arial Black" panose="020B0A04020102020204" pitchFamily="34" charset="0"/>
              </a:rPr>
              <a:t>realidad es que estamos viviendo lejos de Dios.</a:t>
            </a:r>
          </a:p>
        </p:txBody>
      </p:sp>
      <p:pic>
        <p:nvPicPr>
          <p:cNvPr id="2" name="Imagen 1">
            <a:extLst>
              <a:ext uri="{FF2B5EF4-FFF2-40B4-BE49-F238E27FC236}">
                <a16:creationId xmlns:a16="http://schemas.microsoft.com/office/drawing/2014/main" id="{38FF7CE4-3422-3801-A12E-844844F18D48}"/>
              </a:ext>
            </a:extLst>
          </p:cNvPr>
          <p:cNvPicPr>
            <a:picLocks noChangeAspect="1"/>
          </p:cNvPicPr>
          <p:nvPr/>
        </p:nvPicPr>
        <p:blipFill>
          <a:blip r:embed="rId2"/>
          <a:stretch>
            <a:fillRect/>
          </a:stretch>
        </p:blipFill>
        <p:spPr>
          <a:xfrm>
            <a:off x="0" y="-46497"/>
            <a:ext cx="9144000" cy="4572000"/>
          </a:xfrm>
          <a:prstGeom prst="rect">
            <a:avLst/>
          </a:prstGeom>
        </p:spPr>
      </p:pic>
    </p:spTree>
    <p:extLst>
      <p:ext uri="{BB962C8B-B14F-4D97-AF65-F5344CB8AC3E}">
        <p14:creationId xmlns:p14="http://schemas.microsoft.com/office/powerpoint/2010/main" val="294561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388880-794C-DC62-846B-87F4EB601804}"/>
              </a:ext>
            </a:extLst>
          </p:cNvPr>
          <p:cNvSpPr txBox="1"/>
          <p:nvPr/>
        </p:nvSpPr>
        <p:spPr>
          <a:xfrm>
            <a:off x="0" y="461664"/>
            <a:ext cx="9144000" cy="1323439"/>
          </a:xfrm>
          <a:prstGeom prst="rect">
            <a:avLst/>
          </a:prstGeom>
          <a:solidFill>
            <a:srgbClr val="AAE571"/>
          </a:solidFill>
        </p:spPr>
        <p:txBody>
          <a:bodyPr wrap="square">
            <a:spAutoFit/>
          </a:bodyPr>
          <a:lstStyle/>
          <a:p>
            <a:pPr algn="ctr"/>
            <a:r>
              <a:rPr lang="es-MX" sz="2000" b="1" dirty="0">
                <a:latin typeface="Arial Black" panose="020B0A04020102020204" pitchFamily="34" charset="0"/>
              </a:rPr>
              <a:t>La verdadera comunión es mucho más que asistir a los </a:t>
            </a:r>
          </a:p>
          <a:p>
            <a:pPr algn="ctr"/>
            <a:r>
              <a:rPr lang="es-MX" sz="2000" b="1" dirty="0">
                <a:latin typeface="Arial Black" panose="020B0A04020102020204" pitchFamily="34" charset="0"/>
              </a:rPr>
              <a:t>cultos el sábado por la mañana. Es experimentar la vida</a:t>
            </a:r>
          </a:p>
          <a:p>
            <a:pPr algn="ctr"/>
            <a:r>
              <a:rPr lang="es-MX" sz="2000" b="1" dirty="0">
                <a:latin typeface="Arial Black" panose="020B0A04020102020204" pitchFamily="34" charset="0"/>
              </a:rPr>
              <a:t> junto a Él. A continuación, entonaremos las </a:t>
            </a:r>
          </a:p>
          <a:p>
            <a:pPr algn="ctr"/>
            <a:r>
              <a:rPr lang="es-MX" sz="2000" b="1" dirty="0">
                <a:latin typeface="Arial Black" panose="020B0A04020102020204" pitchFamily="34" charset="0"/>
              </a:rPr>
              <a:t>estrofas del himno #28 “Tu pueblo jubiloso” </a:t>
            </a:r>
          </a:p>
        </p:txBody>
      </p:sp>
      <p:sp>
        <p:nvSpPr>
          <p:cNvPr id="4" name="CuadroTexto 3">
            <a:extLst>
              <a:ext uri="{FF2B5EF4-FFF2-40B4-BE49-F238E27FC236}">
                <a16:creationId xmlns:a16="http://schemas.microsoft.com/office/drawing/2014/main" id="{4AC5D505-FA0B-9AF5-6902-E4D9E31D356B}"/>
              </a:ext>
            </a:extLst>
          </p:cNvPr>
          <p:cNvSpPr txBox="1"/>
          <p:nvPr/>
        </p:nvSpPr>
        <p:spPr>
          <a:xfrm>
            <a:off x="0" y="-1"/>
            <a:ext cx="9144000" cy="461665"/>
          </a:xfrm>
          <a:prstGeom prst="rect">
            <a:avLst/>
          </a:prstGeom>
          <a:solidFill>
            <a:srgbClr val="C5D3FF"/>
          </a:solidFill>
        </p:spPr>
        <p:txBody>
          <a:bodyPr wrap="square" rtlCol="0">
            <a:spAutoFit/>
          </a:bodyPr>
          <a:lstStyle/>
          <a:p>
            <a:pPr algn="ctr"/>
            <a:r>
              <a:rPr lang="es-MX" sz="2400" b="1" dirty="0">
                <a:latin typeface="Arial Black" panose="020B0A04020102020204" pitchFamily="34" charset="0"/>
              </a:rPr>
              <a:t>CANTO ESPECIAL</a:t>
            </a:r>
          </a:p>
        </p:txBody>
      </p:sp>
      <p:pic>
        <p:nvPicPr>
          <p:cNvPr id="2" name="Imagen 1">
            <a:extLst>
              <a:ext uri="{FF2B5EF4-FFF2-40B4-BE49-F238E27FC236}">
                <a16:creationId xmlns:a16="http://schemas.microsoft.com/office/drawing/2014/main" id="{C1F40187-5390-1428-8867-7A2E9A6748A4}"/>
              </a:ext>
            </a:extLst>
          </p:cNvPr>
          <p:cNvPicPr>
            <a:picLocks noChangeAspect="1"/>
          </p:cNvPicPr>
          <p:nvPr/>
        </p:nvPicPr>
        <p:blipFill>
          <a:blip r:embed="rId2"/>
          <a:stretch>
            <a:fillRect/>
          </a:stretch>
        </p:blipFill>
        <p:spPr>
          <a:xfrm>
            <a:off x="0" y="1785102"/>
            <a:ext cx="9144000" cy="5072897"/>
          </a:xfrm>
          <a:prstGeom prst="rect">
            <a:avLst/>
          </a:prstGeom>
        </p:spPr>
      </p:pic>
    </p:spTree>
    <p:extLst>
      <p:ext uri="{BB962C8B-B14F-4D97-AF65-F5344CB8AC3E}">
        <p14:creationId xmlns:p14="http://schemas.microsoft.com/office/powerpoint/2010/main" val="395748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6BE08D-0CF1-E9EB-1573-75DAE26C116F}"/>
              </a:ext>
            </a:extLst>
          </p:cNvPr>
          <p:cNvPicPr>
            <a:picLocks noChangeAspect="1"/>
          </p:cNvPicPr>
          <p:nvPr/>
        </p:nvPicPr>
        <p:blipFill>
          <a:blip r:embed="rId2"/>
          <a:stretch>
            <a:fillRect/>
          </a:stretch>
        </p:blipFill>
        <p:spPr>
          <a:xfrm>
            <a:off x="0" y="0"/>
            <a:ext cx="9144000" cy="6858000"/>
          </a:xfrm>
          <a:prstGeom prst="rect">
            <a:avLst/>
          </a:prstGeom>
        </p:spPr>
      </p:pic>
      <p:sp>
        <p:nvSpPr>
          <p:cNvPr id="4" name="CuadroTexto 3">
            <a:extLst>
              <a:ext uri="{FF2B5EF4-FFF2-40B4-BE49-F238E27FC236}">
                <a16:creationId xmlns:a16="http://schemas.microsoft.com/office/drawing/2014/main" id="{A68B09E8-A3DC-ACD9-0523-83C3B50CA5DC}"/>
              </a:ext>
            </a:extLst>
          </p:cNvPr>
          <p:cNvSpPr txBox="1"/>
          <p:nvPr/>
        </p:nvSpPr>
        <p:spPr>
          <a:xfrm>
            <a:off x="1385888" y="5672138"/>
            <a:ext cx="6315075" cy="954107"/>
          </a:xfrm>
          <a:prstGeom prst="rect">
            <a:avLst/>
          </a:prstGeom>
          <a:solidFill>
            <a:srgbClr val="CC99FF"/>
          </a:solidFill>
        </p:spPr>
        <p:txBody>
          <a:bodyPr wrap="square" rtlCol="0">
            <a:spAutoFit/>
          </a:bodyPr>
          <a:lstStyle/>
          <a:p>
            <a:pPr algn="ctr"/>
            <a:r>
              <a:rPr lang="es-MX" sz="2800" b="1" dirty="0">
                <a:latin typeface="Arial Black" panose="020B0A04020102020204" pitchFamily="34" charset="0"/>
              </a:rPr>
              <a:t>IGLESIA ADVENTISTA </a:t>
            </a:r>
          </a:p>
          <a:p>
            <a:pPr algn="ctr"/>
            <a:r>
              <a:rPr lang="es-MX" sz="2800" b="1" dirty="0">
                <a:latin typeface="Arial Black" panose="020B0A04020102020204" pitchFamily="34" charset="0"/>
              </a:rPr>
              <a:t>DEL 7° DÍA</a:t>
            </a:r>
          </a:p>
        </p:txBody>
      </p:sp>
    </p:spTree>
    <p:extLst>
      <p:ext uri="{BB962C8B-B14F-4D97-AF65-F5344CB8AC3E}">
        <p14:creationId xmlns:p14="http://schemas.microsoft.com/office/powerpoint/2010/main" val="3986311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867D5-118C-D121-7CDF-24A9CB518599}"/>
              </a:ext>
            </a:extLst>
          </p:cNvPr>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E07CE7F5-FFA2-B455-A7AC-7977479D9A18}"/>
              </a:ext>
            </a:extLst>
          </p:cNvPr>
          <p:cNvPicPr>
            <a:picLocks noChangeAspect="1"/>
          </p:cNvPicPr>
          <p:nvPr/>
        </p:nvPicPr>
        <p:blipFill>
          <a:blip r:embed="rId2"/>
          <a:stretch>
            <a:fillRect/>
          </a:stretch>
        </p:blipFill>
        <p:spPr>
          <a:xfrm>
            <a:off x="-1" y="646330"/>
            <a:ext cx="9144001" cy="6211669"/>
          </a:xfrm>
          <a:prstGeom prst="rect">
            <a:avLst/>
          </a:prstGeom>
        </p:spPr>
      </p:pic>
      <p:sp>
        <p:nvSpPr>
          <p:cNvPr id="4" name="CuadroTexto 3">
            <a:extLst>
              <a:ext uri="{FF2B5EF4-FFF2-40B4-BE49-F238E27FC236}">
                <a16:creationId xmlns:a16="http://schemas.microsoft.com/office/drawing/2014/main" id="{4803A73E-3EF0-0F16-B164-61C5463FDB05}"/>
              </a:ext>
            </a:extLst>
          </p:cNvPr>
          <p:cNvSpPr txBox="1"/>
          <p:nvPr/>
        </p:nvSpPr>
        <p:spPr>
          <a:xfrm>
            <a:off x="3814764" y="3271837"/>
            <a:ext cx="5114924" cy="584775"/>
          </a:xfrm>
          <a:prstGeom prst="rect">
            <a:avLst/>
          </a:prstGeom>
          <a:solidFill>
            <a:srgbClr val="FF0000"/>
          </a:solidFill>
        </p:spPr>
        <p:txBody>
          <a:bodyPr wrap="square" rtlCol="0">
            <a:spAutoFit/>
          </a:bodyPr>
          <a:lstStyle/>
          <a:p>
            <a:pPr algn="ctr"/>
            <a:r>
              <a:rPr lang="es-MX" sz="3200" b="1" dirty="0">
                <a:latin typeface="Arial Black" panose="020B0A04020102020204" pitchFamily="34" charset="0"/>
              </a:rPr>
              <a:t>ESPAÑA</a:t>
            </a:r>
          </a:p>
        </p:txBody>
      </p:sp>
    </p:spTree>
    <p:extLst>
      <p:ext uri="{BB962C8B-B14F-4D97-AF65-F5344CB8AC3E}">
        <p14:creationId xmlns:p14="http://schemas.microsoft.com/office/powerpoint/2010/main" val="336481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C68C23-BC1E-823E-5C76-C4D3E271EFDC}"/>
              </a:ext>
            </a:extLst>
          </p:cNvPr>
          <p:cNvSpPr txBox="1"/>
          <p:nvPr/>
        </p:nvSpPr>
        <p:spPr>
          <a:xfrm>
            <a:off x="0" y="3687901"/>
            <a:ext cx="9144000" cy="3170099"/>
          </a:xfrm>
          <a:prstGeom prst="rect">
            <a:avLst/>
          </a:prstGeom>
          <a:noFill/>
        </p:spPr>
        <p:txBody>
          <a:bodyPr wrap="square">
            <a:spAutoFit/>
          </a:bodyPr>
          <a:lstStyle/>
          <a:p>
            <a:pPr algn="ctr"/>
            <a:r>
              <a:rPr lang="es-MX" sz="2000" b="1" dirty="0">
                <a:latin typeface="Arial Black" panose="020B0A04020102020204" pitchFamily="34" charset="0"/>
              </a:rPr>
              <a:t>Continuamos con la segunda exhortación de parte del profeta Samuel en el mismo versículo 3, y es “quitad </a:t>
            </a:r>
          </a:p>
          <a:p>
            <a:pPr algn="ctr"/>
            <a:r>
              <a:rPr lang="es-MX" sz="2000" b="1" dirty="0">
                <a:latin typeface="Arial Black" panose="020B0A04020102020204" pitchFamily="34" charset="0"/>
              </a:rPr>
              <a:t>los dioses ajenos y a Astarot de entre vosotros, y preparad vuestro corazón a Jehová”. (1 Samuel 7:3; RVR </a:t>
            </a:r>
          </a:p>
          <a:p>
            <a:pPr algn="ctr"/>
            <a:r>
              <a:rPr lang="es-MX" sz="2000" b="1" dirty="0">
                <a:latin typeface="Arial Black" panose="020B0A04020102020204" pitchFamily="34" charset="0"/>
              </a:rPr>
              <a:t>1960). La triste realidad en la que vivía el pueblo de Israel es que, aún cuando ya tenían el arca de regreso </a:t>
            </a:r>
          </a:p>
          <a:p>
            <a:pPr algn="ctr"/>
            <a:r>
              <a:rPr lang="es-MX" sz="2000" b="1" dirty="0">
                <a:latin typeface="Arial Black" panose="020B0A04020102020204" pitchFamily="34" charset="0"/>
              </a:rPr>
              <a:t>con ellos, no habían abonado el pecado de adoración a otros dioses extraños y ajenos, dentro de las cuales </a:t>
            </a:r>
          </a:p>
          <a:p>
            <a:pPr algn="ctr"/>
            <a:r>
              <a:rPr lang="es-MX" sz="2000" b="1" dirty="0">
                <a:latin typeface="Arial Black" panose="020B0A04020102020204" pitchFamily="34" charset="0"/>
              </a:rPr>
              <a:t>habían tenido consigo la adoración a Astarot, una diosa egipcia asociada con la fertilidad, el amor, la guerra, etc.</a:t>
            </a:r>
          </a:p>
        </p:txBody>
      </p:sp>
      <p:pic>
        <p:nvPicPr>
          <p:cNvPr id="2" name="Imagen 1">
            <a:extLst>
              <a:ext uri="{FF2B5EF4-FFF2-40B4-BE49-F238E27FC236}">
                <a16:creationId xmlns:a16="http://schemas.microsoft.com/office/drawing/2014/main" id="{3241DE10-0DFA-B3D0-A1F0-7DF56B738BF2}"/>
              </a:ext>
            </a:extLst>
          </p:cNvPr>
          <p:cNvPicPr>
            <a:picLocks noChangeAspect="1"/>
          </p:cNvPicPr>
          <p:nvPr/>
        </p:nvPicPr>
        <p:blipFill>
          <a:blip r:embed="rId2"/>
          <a:stretch>
            <a:fillRect/>
          </a:stretch>
        </p:blipFill>
        <p:spPr>
          <a:xfrm>
            <a:off x="2269331" y="0"/>
            <a:ext cx="4605338" cy="3687902"/>
          </a:xfrm>
          <a:prstGeom prst="rect">
            <a:avLst/>
          </a:prstGeom>
        </p:spPr>
      </p:pic>
    </p:spTree>
    <p:extLst>
      <p:ext uri="{BB962C8B-B14F-4D97-AF65-F5344CB8AC3E}">
        <p14:creationId xmlns:p14="http://schemas.microsoft.com/office/powerpoint/2010/main" val="2372904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49DF20-F13C-919A-650F-70698753EA78}"/>
              </a:ext>
            </a:extLst>
          </p:cNvPr>
          <p:cNvSpPr txBox="1"/>
          <p:nvPr/>
        </p:nvSpPr>
        <p:spPr>
          <a:xfrm>
            <a:off x="4962525" y="305068"/>
            <a:ext cx="4181474" cy="6247864"/>
          </a:xfrm>
          <a:prstGeom prst="rect">
            <a:avLst/>
          </a:prstGeom>
          <a:noFill/>
        </p:spPr>
        <p:txBody>
          <a:bodyPr wrap="square">
            <a:spAutoFit/>
          </a:bodyPr>
          <a:lstStyle/>
          <a:p>
            <a:pPr algn="ctr"/>
            <a:r>
              <a:rPr lang="es-MX" sz="2000" b="1" dirty="0">
                <a:latin typeface="Arial Black" panose="020B0A04020102020204" pitchFamily="34" charset="0"/>
              </a:rPr>
              <a:t>Su culto era popular en varias regiones del antiguo cercano oriente, y su adoración había sido </a:t>
            </a:r>
          </a:p>
          <a:p>
            <a:pPr algn="ctr"/>
            <a:r>
              <a:rPr lang="es-MX" sz="2000" b="1" dirty="0">
                <a:latin typeface="Arial Black" panose="020B0A04020102020204" pitchFamily="34" charset="0"/>
              </a:rPr>
              <a:t>condenada por el profeta Samuel, ya que era una práctica idólatra que desviaba al pueblo de Jehová. </a:t>
            </a:r>
          </a:p>
          <a:p>
            <a:pPr algn="ctr"/>
            <a:r>
              <a:rPr lang="es-MX" sz="2000" b="1" dirty="0">
                <a:latin typeface="Arial Black" panose="020B0A04020102020204" pitchFamily="34" charset="0"/>
              </a:rPr>
              <a:t>Este sistema hacía que Dios no pudiera estar íntimamente cerca de su pueblo, aún cuando era su deseo, </a:t>
            </a:r>
          </a:p>
          <a:p>
            <a:pPr algn="ctr"/>
            <a:r>
              <a:rPr lang="es-MX" sz="2000" b="1" dirty="0">
                <a:latin typeface="Arial Black" panose="020B0A04020102020204" pitchFamily="34" charset="0"/>
              </a:rPr>
              <a:t>el mismo pueblo decidía vivir lejos de Él. “Dios es un Dios fuerte y celoso, y Él desea que no tengamos  </a:t>
            </a:r>
          </a:p>
          <a:p>
            <a:pPr algn="ctr"/>
            <a:r>
              <a:rPr lang="es-MX" sz="2000" b="1" dirty="0">
                <a:latin typeface="Arial Black" panose="020B0A04020102020204" pitchFamily="34" charset="0"/>
              </a:rPr>
              <a:t>dioses ajenos delante de Él” (</a:t>
            </a:r>
            <a:r>
              <a:rPr lang="es-MX" sz="2000" b="1" dirty="0" err="1">
                <a:latin typeface="Arial Black" panose="020B0A04020102020204" pitchFamily="34" charset="0"/>
              </a:rPr>
              <a:t>Exodo</a:t>
            </a:r>
            <a:r>
              <a:rPr lang="es-MX" sz="2000" b="1" dirty="0">
                <a:latin typeface="Arial Black" panose="020B0A04020102020204" pitchFamily="34" charset="0"/>
              </a:rPr>
              <a:t> 20:3-6).</a:t>
            </a:r>
          </a:p>
        </p:txBody>
      </p:sp>
      <p:pic>
        <p:nvPicPr>
          <p:cNvPr id="2" name="Imagen 1">
            <a:extLst>
              <a:ext uri="{FF2B5EF4-FFF2-40B4-BE49-F238E27FC236}">
                <a16:creationId xmlns:a16="http://schemas.microsoft.com/office/drawing/2014/main" id="{3D6E71F1-D327-E613-3E37-16C58C43775D}"/>
              </a:ext>
            </a:extLst>
          </p:cNvPr>
          <p:cNvPicPr>
            <a:picLocks noChangeAspect="1"/>
          </p:cNvPicPr>
          <p:nvPr/>
        </p:nvPicPr>
        <p:blipFill>
          <a:blip r:embed="rId2"/>
          <a:stretch>
            <a:fillRect/>
          </a:stretch>
        </p:blipFill>
        <p:spPr>
          <a:xfrm>
            <a:off x="0" y="4822"/>
            <a:ext cx="4962525" cy="6853178"/>
          </a:xfrm>
          <a:prstGeom prst="rect">
            <a:avLst/>
          </a:prstGeom>
        </p:spPr>
      </p:pic>
    </p:spTree>
    <p:extLst>
      <p:ext uri="{BB962C8B-B14F-4D97-AF65-F5344CB8AC3E}">
        <p14:creationId xmlns:p14="http://schemas.microsoft.com/office/powerpoint/2010/main" val="3948897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86F18D9-71AB-1276-E87C-F7DA40DBE659}"/>
              </a:ext>
            </a:extLst>
          </p:cNvPr>
          <p:cNvSpPr txBox="1"/>
          <p:nvPr/>
        </p:nvSpPr>
        <p:spPr>
          <a:xfrm>
            <a:off x="0" y="-1"/>
            <a:ext cx="9144000" cy="523220"/>
          </a:xfrm>
          <a:prstGeom prst="rect">
            <a:avLst/>
          </a:prstGeom>
          <a:solidFill>
            <a:srgbClr val="FFFF00"/>
          </a:solidFill>
        </p:spPr>
        <p:txBody>
          <a:bodyPr wrap="square" rtlCol="0">
            <a:spAutoFit/>
          </a:bodyPr>
          <a:lstStyle/>
          <a:p>
            <a:pPr algn="ctr"/>
            <a:r>
              <a:rPr lang="es-MX" sz="2800" b="1" dirty="0">
                <a:latin typeface="Arial Black" panose="020B0A04020102020204" pitchFamily="34" charset="0"/>
              </a:rPr>
              <a:t>ACTIVIDAD ESPECIAL</a:t>
            </a:r>
          </a:p>
        </p:txBody>
      </p:sp>
      <p:pic>
        <p:nvPicPr>
          <p:cNvPr id="5" name="Imagen 4">
            <a:extLst>
              <a:ext uri="{FF2B5EF4-FFF2-40B4-BE49-F238E27FC236}">
                <a16:creationId xmlns:a16="http://schemas.microsoft.com/office/drawing/2014/main" id="{172CC8A5-9DCB-5FB1-7F81-15AED77AD0EC}"/>
              </a:ext>
            </a:extLst>
          </p:cNvPr>
          <p:cNvPicPr>
            <a:picLocks noChangeAspect="1"/>
          </p:cNvPicPr>
          <p:nvPr/>
        </p:nvPicPr>
        <p:blipFill>
          <a:blip r:embed="rId2"/>
          <a:stretch>
            <a:fillRect/>
          </a:stretch>
        </p:blipFill>
        <p:spPr>
          <a:xfrm>
            <a:off x="0" y="523218"/>
            <a:ext cx="9112537" cy="6334781"/>
          </a:xfrm>
          <a:prstGeom prst="rect">
            <a:avLst/>
          </a:prstGeom>
        </p:spPr>
      </p:pic>
      <p:sp>
        <p:nvSpPr>
          <p:cNvPr id="7" name="CuadroTexto 6">
            <a:extLst>
              <a:ext uri="{FF2B5EF4-FFF2-40B4-BE49-F238E27FC236}">
                <a16:creationId xmlns:a16="http://schemas.microsoft.com/office/drawing/2014/main" id="{3E7C46F0-5875-66D8-EC77-BA3447D3A01E}"/>
              </a:ext>
            </a:extLst>
          </p:cNvPr>
          <p:cNvSpPr txBox="1"/>
          <p:nvPr/>
        </p:nvSpPr>
        <p:spPr>
          <a:xfrm>
            <a:off x="1698170" y="1720840"/>
            <a:ext cx="6253843" cy="3693319"/>
          </a:xfrm>
          <a:prstGeom prst="rect">
            <a:avLst/>
          </a:prstGeom>
          <a:solidFill>
            <a:schemeClr val="bg1"/>
          </a:solidFill>
        </p:spPr>
        <p:txBody>
          <a:bodyPr wrap="square">
            <a:spAutoFit/>
          </a:bodyPr>
          <a:lstStyle/>
          <a:p>
            <a:r>
              <a:rPr lang="es-MX" b="1" dirty="0">
                <a:latin typeface="Arial Black" panose="020B0A04020102020204" pitchFamily="34" charset="0"/>
              </a:rPr>
              <a:t>¿Qué dioses tienes que han quitado al único Dios verdadero de tu vida y al único que merece nuestra fidelidad? ¿Qué pecado hace que tu vida espiritual se enfríe? </a:t>
            </a:r>
          </a:p>
          <a:p>
            <a:r>
              <a:rPr lang="es-MX" b="1" dirty="0">
                <a:latin typeface="Arial Black" panose="020B0A04020102020204" pitchFamily="34" charset="0"/>
              </a:rPr>
              <a:t>O más bien, ¿Qué cosas son las que te están alejando cada día más de Dios? </a:t>
            </a:r>
          </a:p>
          <a:p>
            <a:r>
              <a:rPr lang="es-MX" b="1" dirty="0">
                <a:latin typeface="Arial Black" panose="020B0A04020102020204" pitchFamily="34" charset="0"/>
              </a:rPr>
              <a:t>En este momento utilizaremos una hoja blanca para anotar en una lista personal todas aquellas cosas que nos está alejando de Dios. Puede ser nuestro trabajo, la música, las películas, la pornografía, las redes sociales, la presión social, inclusive puede ser el esposo o la </a:t>
            </a:r>
          </a:p>
          <a:p>
            <a:r>
              <a:rPr lang="es-MX" b="1" dirty="0">
                <a:latin typeface="Arial Black" panose="020B0A04020102020204" pitchFamily="34" charset="0"/>
              </a:rPr>
              <a:t>esposa que no es de la iglesia, etc.</a:t>
            </a:r>
          </a:p>
        </p:txBody>
      </p:sp>
    </p:spTree>
    <p:extLst>
      <p:ext uri="{BB962C8B-B14F-4D97-AF65-F5344CB8AC3E}">
        <p14:creationId xmlns:p14="http://schemas.microsoft.com/office/powerpoint/2010/main" val="178774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DA159F-3C04-D834-F7BF-697A46661F5A}"/>
              </a:ext>
            </a:extLst>
          </p:cNvPr>
          <p:cNvPicPr>
            <a:picLocks noChangeAspect="1"/>
          </p:cNvPicPr>
          <p:nvPr/>
        </p:nvPicPr>
        <p:blipFill>
          <a:blip r:embed="rId2"/>
          <a:stretch>
            <a:fillRect/>
          </a:stretch>
        </p:blipFill>
        <p:spPr>
          <a:xfrm>
            <a:off x="0" y="-1"/>
            <a:ext cx="9151435" cy="6858001"/>
          </a:xfrm>
          <a:prstGeom prst="rect">
            <a:avLst/>
          </a:prstGeom>
        </p:spPr>
      </p:pic>
      <p:sp>
        <p:nvSpPr>
          <p:cNvPr id="5" name="CuadroTexto 4">
            <a:extLst>
              <a:ext uri="{FF2B5EF4-FFF2-40B4-BE49-F238E27FC236}">
                <a16:creationId xmlns:a16="http://schemas.microsoft.com/office/drawing/2014/main" id="{093715A7-65F1-26EE-1FB2-A6E301D1FEB5}"/>
              </a:ext>
            </a:extLst>
          </p:cNvPr>
          <p:cNvSpPr txBox="1"/>
          <p:nvPr/>
        </p:nvSpPr>
        <p:spPr>
          <a:xfrm>
            <a:off x="1346597" y="1573556"/>
            <a:ext cx="6750844" cy="3539430"/>
          </a:xfrm>
          <a:prstGeom prst="rect">
            <a:avLst/>
          </a:prstGeom>
          <a:noFill/>
        </p:spPr>
        <p:txBody>
          <a:bodyPr wrap="square">
            <a:spAutoFit/>
          </a:bodyPr>
          <a:lstStyle/>
          <a:p>
            <a:pPr algn="ctr"/>
            <a:r>
              <a:rPr lang="es-MX" sz="2800" b="1" dirty="0">
                <a:latin typeface="Arial Black" panose="020B0A04020102020204" pitchFamily="34" charset="0"/>
              </a:rPr>
              <a:t>Deben de anotar en forma de lista todo lo que en su vida espiritual esté afectando. </a:t>
            </a:r>
          </a:p>
          <a:p>
            <a:pPr algn="ctr"/>
            <a:r>
              <a:rPr lang="es-MX" sz="2800" b="1" dirty="0">
                <a:latin typeface="Arial Black" panose="020B0A04020102020204" pitchFamily="34" charset="0"/>
              </a:rPr>
              <a:t>(En esta actividad se les da 10 minutos para que cada miembro haga su lista, y mientras </a:t>
            </a:r>
          </a:p>
          <a:p>
            <a:pPr algn="ctr"/>
            <a:r>
              <a:rPr lang="es-MX" sz="2800" b="1" dirty="0">
                <a:latin typeface="Arial Black" panose="020B0A04020102020204" pitchFamily="34" charset="0"/>
              </a:rPr>
              <a:t>ellos escriben favor de poner el himno de fondo #261 en pista).</a:t>
            </a:r>
          </a:p>
        </p:txBody>
      </p:sp>
    </p:spTree>
    <p:extLst>
      <p:ext uri="{BB962C8B-B14F-4D97-AF65-F5344CB8AC3E}">
        <p14:creationId xmlns:p14="http://schemas.microsoft.com/office/powerpoint/2010/main" val="1851506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842A87A-1256-F84A-4AF1-9B2724111925}"/>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0109D8E1-8AC2-8270-FDF6-1612783B2C5E}"/>
              </a:ext>
            </a:extLst>
          </p:cNvPr>
          <p:cNvSpPr txBox="1"/>
          <p:nvPr/>
        </p:nvSpPr>
        <p:spPr>
          <a:xfrm>
            <a:off x="4359445" y="1371600"/>
            <a:ext cx="3769686" cy="1200329"/>
          </a:xfrm>
          <a:prstGeom prst="rect">
            <a:avLst/>
          </a:prstGeom>
          <a:solidFill>
            <a:schemeClr val="accent4">
              <a:lumMod val="40000"/>
              <a:lumOff val="60000"/>
            </a:schemeClr>
          </a:solidFill>
        </p:spPr>
        <p:txBody>
          <a:bodyPr wrap="none" rtlCol="0">
            <a:spAutoFit/>
          </a:bodyPr>
          <a:lstStyle/>
          <a:p>
            <a:pPr algn="ctr"/>
            <a:r>
              <a:rPr lang="es-MX" sz="3600" b="1" dirty="0">
                <a:latin typeface="Arial Black" panose="020B0A04020102020204" pitchFamily="34" charset="0"/>
              </a:rPr>
              <a:t>INFORME</a:t>
            </a:r>
          </a:p>
          <a:p>
            <a:pPr algn="ctr"/>
            <a:r>
              <a:rPr lang="es-MX" sz="3600" b="1" dirty="0">
                <a:latin typeface="Arial Black" panose="020B0A04020102020204" pitchFamily="34" charset="0"/>
              </a:rPr>
              <a:t>SECRETARIAL</a:t>
            </a:r>
          </a:p>
        </p:txBody>
      </p:sp>
    </p:spTree>
    <p:extLst>
      <p:ext uri="{BB962C8B-B14F-4D97-AF65-F5344CB8AC3E}">
        <p14:creationId xmlns:p14="http://schemas.microsoft.com/office/powerpoint/2010/main" val="1819915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CDAC30-4802-1713-26E5-87F99177A12E}"/>
              </a:ext>
            </a:extLst>
          </p:cNvPr>
          <p:cNvSpPr txBox="1"/>
          <p:nvPr/>
        </p:nvSpPr>
        <p:spPr>
          <a:xfrm>
            <a:off x="0" y="3938526"/>
            <a:ext cx="9144000" cy="2862322"/>
          </a:xfrm>
          <a:prstGeom prst="rect">
            <a:avLst/>
          </a:prstGeom>
          <a:noFill/>
        </p:spPr>
        <p:txBody>
          <a:bodyPr wrap="square">
            <a:spAutoFit/>
          </a:bodyPr>
          <a:lstStyle/>
          <a:p>
            <a:pPr algn="ctr"/>
            <a:r>
              <a:rPr lang="es-MX" sz="2000" b="1" dirty="0">
                <a:latin typeface="Arial Black" panose="020B0A04020102020204" pitchFamily="34" charset="0"/>
              </a:rPr>
              <a:t>Una vez terminado nuestra lista, la tendremos en nuestra mano para el momento de consagración. </a:t>
            </a:r>
          </a:p>
          <a:p>
            <a:pPr algn="ctr"/>
            <a:r>
              <a:rPr lang="es-MX" sz="2000" b="1" dirty="0">
                <a:latin typeface="Arial Black" panose="020B0A04020102020204" pitchFamily="34" charset="0"/>
              </a:rPr>
              <a:t>Vamos ahora con la tercera exhortación que el profeta Samuel hace en el mismo versículo 3: “Y servidle </a:t>
            </a:r>
          </a:p>
          <a:p>
            <a:pPr algn="ctr"/>
            <a:r>
              <a:rPr lang="es-MX" sz="2000" b="1" dirty="0">
                <a:latin typeface="Arial Black" panose="020B0A04020102020204" pitchFamily="34" charset="0"/>
              </a:rPr>
              <a:t>solo a Él, y os librará de la mano de los filisteos”</a:t>
            </a:r>
          </a:p>
          <a:p>
            <a:pPr algn="ctr"/>
            <a:r>
              <a:rPr lang="es-MX" sz="2000" b="1" dirty="0">
                <a:latin typeface="Arial Black" panose="020B0A04020102020204" pitchFamily="34" charset="0"/>
              </a:rPr>
              <a:t> (1Samuel 7:3; RVR 1960). El pueblo de Israel tenía un </a:t>
            </a:r>
          </a:p>
          <a:p>
            <a:pPr algn="ctr"/>
            <a:r>
              <a:rPr lang="es-MX" sz="2000" b="1" dirty="0">
                <a:latin typeface="Arial Black" panose="020B0A04020102020204" pitchFamily="34" charset="0"/>
              </a:rPr>
              <a:t>enemigo peor que los Filisteos, y era la carga pesada de servir a otros dioses, esta adoración era lo que </a:t>
            </a:r>
          </a:p>
          <a:p>
            <a:pPr algn="ctr"/>
            <a:r>
              <a:rPr lang="es-MX" sz="2000" b="1" dirty="0">
                <a:latin typeface="Arial Black" panose="020B0A04020102020204" pitchFamily="34" charset="0"/>
              </a:rPr>
              <a:t>succionaba esa relación íntima con Dios. </a:t>
            </a:r>
          </a:p>
        </p:txBody>
      </p:sp>
      <p:pic>
        <p:nvPicPr>
          <p:cNvPr id="2" name="Imagen 1">
            <a:extLst>
              <a:ext uri="{FF2B5EF4-FFF2-40B4-BE49-F238E27FC236}">
                <a16:creationId xmlns:a16="http://schemas.microsoft.com/office/drawing/2014/main" id="{4744342E-7542-8342-56E2-E58CE4170529}"/>
              </a:ext>
            </a:extLst>
          </p:cNvPr>
          <p:cNvPicPr>
            <a:picLocks noChangeAspect="1"/>
          </p:cNvPicPr>
          <p:nvPr/>
        </p:nvPicPr>
        <p:blipFill>
          <a:blip r:embed="rId2"/>
          <a:stretch>
            <a:fillRect/>
          </a:stretch>
        </p:blipFill>
        <p:spPr>
          <a:xfrm>
            <a:off x="1258661" y="24494"/>
            <a:ext cx="6953250" cy="3938526"/>
          </a:xfrm>
          <a:prstGeom prst="rect">
            <a:avLst/>
          </a:prstGeom>
        </p:spPr>
      </p:pic>
    </p:spTree>
    <p:extLst>
      <p:ext uri="{BB962C8B-B14F-4D97-AF65-F5344CB8AC3E}">
        <p14:creationId xmlns:p14="http://schemas.microsoft.com/office/powerpoint/2010/main" val="260640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1BF22-DF90-C682-E65D-5A4817D0A842}"/>
              </a:ext>
            </a:extLst>
          </p:cNvPr>
          <p:cNvSpPr txBox="1"/>
          <p:nvPr/>
        </p:nvSpPr>
        <p:spPr>
          <a:xfrm>
            <a:off x="0" y="4790420"/>
            <a:ext cx="9144000" cy="1938992"/>
          </a:xfrm>
          <a:prstGeom prst="rect">
            <a:avLst/>
          </a:prstGeom>
          <a:noFill/>
        </p:spPr>
        <p:txBody>
          <a:bodyPr wrap="square">
            <a:spAutoFit/>
          </a:bodyPr>
          <a:lstStyle/>
          <a:p>
            <a:pPr algn="ctr"/>
            <a:r>
              <a:rPr lang="es-MX" sz="2000" b="1" dirty="0">
                <a:latin typeface="Arial Black" panose="020B0A04020102020204" pitchFamily="34" charset="0"/>
              </a:rPr>
              <a:t>Ellos no sentían que habían rechazado a Jehová, pues como </a:t>
            </a:r>
          </a:p>
          <a:p>
            <a:pPr algn="ctr"/>
            <a:r>
              <a:rPr lang="es-MX" sz="2000" b="1" dirty="0">
                <a:latin typeface="Arial Black" panose="020B0A04020102020204" pitchFamily="34" charset="0"/>
              </a:rPr>
              <a:t>se mencionó anteriormente, el arca del pacto había regresado a ellos, pero querían servir a dos señores, </a:t>
            </a:r>
          </a:p>
          <a:p>
            <a:pPr algn="ctr"/>
            <a:r>
              <a:rPr lang="es-MX" sz="2000" b="1" dirty="0">
                <a:latin typeface="Arial Black" panose="020B0A04020102020204" pitchFamily="34" charset="0"/>
              </a:rPr>
              <a:t>y sabemos que el mismo Cristo dijo: “Nadie puede servir a dos señores, pues menospreciará a uno y </a:t>
            </a:r>
          </a:p>
          <a:p>
            <a:pPr algn="ctr"/>
            <a:r>
              <a:rPr lang="es-MX" sz="2000" b="1" dirty="0">
                <a:latin typeface="Arial Black" panose="020B0A04020102020204" pitchFamily="34" charset="0"/>
              </a:rPr>
              <a:t>amará al otro” (Mateo 6:24; NVI). </a:t>
            </a:r>
          </a:p>
        </p:txBody>
      </p:sp>
      <p:pic>
        <p:nvPicPr>
          <p:cNvPr id="2" name="Imagen 1">
            <a:extLst>
              <a:ext uri="{FF2B5EF4-FFF2-40B4-BE49-F238E27FC236}">
                <a16:creationId xmlns:a16="http://schemas.microsoft.com/office/drawing/2014/main" id="{E5924558-45D3-AB72-A73D-1EB3EE6A6766}"/>
              </a:ext>
            </a:extLst>
          </p:cNvPr>
          <p:cNvPicPr>
            <a:picLocks noChangeAspect="1"/>
          </p:cNvPicPr>
          <p:nvPr/>
        </p:nvPicPr>
        <p:blipFill>
          <a:blip r:embed="rId2"/>
          <a:stretch>
            <a:fillRect/>
          </a:stretch>
        </p:blipFill>
        <p:spPr>
          <a:xfrm>
            <a:off x="2113869" y="0"/>
            <a:ext cx="4916261" cy="4790421"/>
          </a:xfrm>
          <a:prstGeom prst="rect">
            <a:avLst/>
          </a:prstGeom>
        </p:spPr>
      </p:pic>
    </p:spTree>
    <p:extLst>
      <p:ext uri="{BB962C8B-B14F-4D97-AF65-F5344CB8AC3E}">
        <p14:creationId xmlns:p14="http://schemas.microsoft.com/office/powerpoint/2010/main" val="977732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47206F-DDF7-E5F7-5C96-D8BE80D3102C}"/>
              </a:ext>
            </a:extLst>
          </p:cNvPr>
          <p:cNvSpPr txBox="1"/>
          <p:nvPr/>
        </p:nvSpPr>
        <p:spPr>
          <a:xfrm>
            <a:off x="0" y="4723537"/>
            <a:ext cx="9144000" cy="1938992"/>
          </a:xfrm>
          <a:prstGeom prst="rect">
            <a:avLst/>
          </a:prstGeom>
          <a:noFill/>
        </p:spPr>
        <p:txBody>
          <a:bodyPr wrap="square">
            <a:spAutoFit/>
          </a:bodyPr>
          <a:lstStyle/>
          <a:p>
            <a:pPr algn="ctr"/>
            <a:r>
              <a:rPr lang="es-MX" sz="2400" b="1" dirty="0">
                <a:latin typeface="Arial Black" panose="020B0A04020102020204" pitchFamily="34" charset="0"/>
              </a:rPr>
              <a:t>Hoy la tercera invitación es que únicamente sirvamos y adoremos al </a:t>
            </a:r>
          </a:p>
          <a:p>
            <a:pPr algn="ctr"/>
            <a:r>
              <a:rPr lang="es-MX" sz="2400" b="1" dirty="0">
                <a:latin typeface="Arial Black" panose="020B0A04020102020204" pitchFamily="34" charset="0"/>
              </a:rPr>
              <a:t>único Dios vivo. No permitamos que las necesidades de este mundo nos hagan servir a otras cosas y no </a:t>
            </a:r>
          </a:p>
          <a:p>
            <a:pPr algn="ctr"/>
            <a:r>
              <a:rPr lang="es-MX" sz="2400" b="1" dirty="0">
                <a:latin typeface="Arial Black" panose="020B0A04020102020204" pitchFamily="34" charset="0"/>
              </a:rPr>
              <a:t>a Dios. </a:t>
            </a:r>
          </a:p>
        </p:txBody>
      </p:sp>
      <p:pic>
        <p:nvPicPr>
          <p:cNvPr id="2" name="Imagen 1">
            <a:extLst>
              <a:ext uri="{FF2B5EF4-FFF2-40B4-BE49-F238E27FC236}">
                <a16:creationId xmlns:a16="http://schemas.microsoft.com/office/drawing/2014/main" id="{8F412623-70D3-C5F8-7497-67559CD38A4E}"/>
              </a:ext>
            </a:extLst>
          </p:cNvPr>
          <p:cNvPicPr>
            <a:picLocks noChangeAspect="1"/>
          </p:cNvPicPr>
          <p:nvPr/>
        </p:nvPicPr>
        <p:blipFill>
          <a:blip r:embed="rId2"/>
          <a:stretch>
            <a:fillRect/>
          </a:stretch>
        </p:blipFill>
        <p:spPr>
          <a:xfrm>
            <a:off x="0" y="0"/>
            <a:ext cx="9144000" cy="4686300"/>
          </a:xfrm>
          <a:prstGeom prst="rect">
            <a:avLst/>
          </a:prstGeom>
        </p:spPr>
      </p:pic>
    </p:spTree>
    <p:extLst>
      <p:ext uri="{BB962C8B-B14F-4D97-AF65-F5344CB8AC3E}">
        <p14:creationId xmlns:p14="http://schemas.microsoft.com/office/powerpoint/2010/main" val="1917141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AE4290-4CAD-86D3-2B27-4BD597AC9155}"/>
              </a:ext>
            </a:extLst>
          </p:cNvPr>
          <p:cNvSpPr txBox="1"/>
          <p:nvPr/>
        </p:nvSpPr>
        <p:spPr>
          <a:xfrm>
            <a:off x="4572000" y="653143"/>
            <a:ext cx="4588328" cy="5909310"/>
          </a:xfrm>
          <a:prstGeom prst="rect">
            <a:avLst/>
          </a:prstGeom>
          <a:noFill/>
        </p:spPr>
        <p:txBody>
          <a:bodyPr wrap="square">
            <a:spAutoFit/>
          </a:bodyPr>
          <a:lstStyle/>
          <a:p>
            <a:pPr algn="ctr"/>
            <a:r>
              <a:rPr lang="es-MX" b="1" dirty="0">
                <a:latin typeface="Arial Black" panose="020B0A04020102020204" pitchFamily="34" charset="0"/>
              </a:rPr>
              <a:t>La única forma de saber si el pueblo de Israel volvió a Dios de todo corazón, se demostraría al quitar </a:t>
            </a:r>
          </a:p>
          <a:p>
            <a:pPr algn="ctr"/>
            <a:r>
              <a:rPr lang="es-MX" b="1" dirty="0">
                <a:latin typeface="Arial Black" panose="020B0A04020102020204" pitchFamily="34" charset="0"/>
              </a:rPr>
              <a:t>sus dioses ajenos, y así fue, el versículo 4 nos dice </a:t>
            </a:r>
          </a:p>
          <a:p>
            <a:pPr algn="ctr"/>
            <a:r>
              <a:rPr lang="es-MX" b="1" dirty="0">
                <a:latin typeface="Arial Black" panose="020B0A04020102020204" pitchFamily="34" charset="0"/>
              </a:rPr>
              <a:t>Entonces los hijos de Israel quitaron a los </a:t>
            </a:r>
            <a:r>
              <a:rPr lang="es-MX" b="1" dirty="0" err="1">
                <a:latin typeface="Arial Black" panose="020B0A04020102020204" pitchFamily="34" charset="0"/>
              </a:rPr>
              <a:t>baales</a:t>
            </a:r>
            <a:r>
              <a:rPr lang="es-MX" b="1" dirty="0">
                <a:latin typeface="Arial Black" panose="020B0A04020102020204" pitchFamily="34" charset="0"/>
              </a:rPr>
              <a:t> y </a:t>
            </a:r>
          </a:p>
          <a:p>
            <a:pPr algn="ctr"/>
            <a:r>
              <a:rPr lang="es-MX" b="1" dirty="0">
                <a:latin typeface="Arial Black" panose="020B0A04020102020204" pitchFamily="34" charset="0"/>
              </a:rPr>
              <a:t>a Astarot, y sirvieron solo a Jehová”. (1 Samuel 7:4; RVR196). Ellos acudieron al llamado de Dios a través </a:t>
            </a:r>
          </a:p>
          <a:p>
            <a:pPr algn="ctr"/>
            <a:r>
              <a:rPr lang="es-MX" b="1" dirty="0">
                <a:latin typeface="Arial Black" panose="020B0A04020102020204" pitchFamily="34" charset="0"/>
              </a:rPr>
              <a:t>del profeta Samuel. Derramaron su alma a Jehová, </a:t>
            </a:r>
          </a:p>
          <a:p>
            <a:pPr algn="ctr"/>
            <a:r>
              <a:rPr lang="es-MX" b="1" dirty="0">
                <a:latin typeface="Arial Black" panose="020B0A04020102020204" pitchFamily="34" charset="0"/>
              </a:rPr>
              <a:t>hicieron ayuno en símbolo de consagración, </a:t>
            </a:r>
          </a:p>
          <a:p>
            <a:pPr algn="ctr"/>
            <a:r>
              <a:rPr lang="es-MX" b="1" dirty="0">
                <a:latin typeface="Arial Black" panose="020B0A04020102020204" pitchFamily="34" charset="0"/>
              </a:rPr>
              <a:t>reconociendo que habían pecado contra Jehová, </a:t>
            </a:r>
          </a:p>
          <a:p>
            <a:pPr algn="ctr"/>
            <a:r>
              <a:rPr lang="es-MX" b="1" dirty="0">
                <a:latin typeface="Arial Black" panose="020B0A04020102020204" pitchFamily="34" charset="0"/>
              </a:rPr>
              <a:t>Y lo más maravilloso es que después de esto, Dios se </a:t>
            </a:r>
          </a:p>
          <a:p>
            <a:pPr algn="ctr"/>
            <a:r>
              <a:rPr lang="es-MX" b="1" dirty="0">
                <a:latin typeface="Arial Black" panose="020B0A04020102020204" pitchFamily="34" charset="0"/>
              </a:rPr>
              <a:t>manifestó en favor de su pueblo.</a:t>
            </a:r>
          </a:p>
        </p:txBody>
      </p:sp>
      <p:pic>
        <p:nvPicPr>
          <p:cNvPr id="2" name="Imagen 1">
            <a:extLst>
              <a:ext uri="{FF2B5EF4-FFF2-40B4-BE49-F238E27FC236}">
                <a16:creationId xmlns:a16="http://schemas.microsoft.com/office/drawing/2014/main" id="{E81E5D79-4D47-99A3-3996-68446FE3FD0E}"/>
              </a:ext>
            </a:extLst>
          </p:cNvPr>
          <p:cNvPicPr>
            <a:picLocks noChangeAspect="1"/>
          </p:cNvPicPr>
          <p:nvPr/>
        </p:nvPicPr>
        <p:blipFill>
          <a:blip r:embed="rId2"/>
          <a:stretch>
            <a:fillRect/>
          </a:stretch>
        </p:blipFill>
        <p:spPr>
          <a:xfrm>
            <a:off x="-16329" y="0"/>
            <a:ext cx="4588329" cy="6858000"/>
          </a:xfrm>
          <a:prstGeom prst="rect">
            <a:avLst/>
          </a:prstGeom>
        </p:spPr>
      </p:pic>
    </p:spTree>
    <p:extLst>
      <p:ext uri="{BB962C8B-B14F-4D97-AF65-F5344CB8AC3E}">
        <p14:creationId xmlns:p14="http://schemas.microsoft.com/office/powerpoint/2010/main" val="4112680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23315B-D8F6-7907-D124-3755F5F97BA2}"/>
              </a:ext>
            </a:extLst>
          </p:cNvPr>
          <p:cNvSpPr txBox="1"/>
          <p:nvPr/>
        </p:nvSpPr>
        <p:spPr>
          <a:xfrm>
            <a:off x="0" y="462645"/>
            <a:ext cx="9144000" cy="646331"/>
          </a:xfrm>
          <a:prstGeom prst="rect">
            <a:avLst/>
          </a:prstGeom>
          <a:solidFill>
            <a:schemeClr val="tx2">
              <a:lumMod val="40000"/>
              <a:lumOff val="60000"/>
            </a:schemeClr>
          </a:solidFill>
        </p:spPr>
        <p:txBody>
          <a:bodyPr wrap="square">
            <a:spAutoFit/>
          </a:bodyPr>
          <a:lstStyle/>
          <a:p>
            <a:pPr algn="ctr"/>
            <a:r>
              <a:rPr lang="es-MX" b="1" dirty="0">
                <a:latin typeface="Arial Black" panose="020B0A04020102020204" pitchFamily="34" charset="0"/>
              </a:rPr>
              <a:t>#12 “TODOS REUNIDOS”, #478 “SÉ FIEL SIEMPRE, HERMANO”, </a:t>
            </a:r>
          </a:p>
          <a:p>
            <a:pPr algn="ctr"/>
            <a:r>
              <a:rPr lang="es-MX" b="1" dirty="0">
                <a:latin typeface="Arial Black" panose="020B0A04020102020204" pitchFamily="34" charset="0"/>
              </a:rPr>
              <a:t>#488 “AL ANDAR CON JESÚS”, </a:t>
            </a:r>
          </a:p>
        </p:txBody>
      </p:sp>
      <p:sp>
        <p:nvSpPr>
          <p:cNvPr id="4" name="CuadroTexto 3">
            <a:extLst>
              <a:ext uri="{FF2B5EF4-FFF2-40B4-BE49-F238E27FC236}">
                <a16:creationId xmlns:a16="http://schemas.microsoft.com/office/drawing/2014/main" id="{36582617-F3D0-3174-707F-8695D93B72FC}"/>
              </a:ext>
            </a:extLst>
          </p:cNvPr>
          <p:cNvSpPr txBox="1"/>
          <p:nvPr/>
        </p:nvSpPr>
        <p:spPr>
          <a:xfrm>
            <a:off x="0" y="-1"/>
            <a:ext cx="9144000" cy="461665"/>
          </a:xfrm>
          <a:prstGeom prst="rect">
            <a:avLst/>
          </a:prstGeom>
          <a:solidFill>
            <a:schemeClr val="accent2">
              <a:lumMod val="40000"/>
              <a:lumOff val="60000"/>
            </a:schemeClr>
          </a:solidFill>
        </p:spPr>
        <p:txBody>
          <a:bodyPr wrap="square" rtlCol="0">
            <a:spAutoFit/>
          </a:bodyPr>
          <a:lstStyle/>
          <a:p>
            <a:pPr algn="ctr"/>
            <a:r>
              <a:rPr lang="es-MX" sz="2400" b="1" dirty="0">
                <a:latin typeface="Arial Black" panose="020B0A04020102020204" pitchFamily="34" charset="0"/>
              </a:rPr>
              <a:t>SERVICIO DE CANTO</a:t>
            </a:r>
          </a:p>
        </p:txBody>
      </p:sp>
      <p:pic>
        <p:nvPicPr>
          <p:cNvPr id="2" name="Imagen 1">
            <a:extLst>
              <a:ext uri="{FF2B5EF4-FFF2-40B4-BE49-F238E27FC236}">
                <a16:creationId xmlns:a16="http://schemas.microsoft.com/office/drawing/2014/main" id="{6F811361-F087-D26A-5688-CED19B3E6EE7}"/>
              </a:ext>
            </a:extLst>
          </p:cNvPr>
          <p:cNvPicPr>
            <a:picLocks noChangeAspect="1"/>
          </p:cNvPicPr>
          <p:nvPr/>
        </p:nvPicPr>
        <p:blipFill>
          <a:blip r:embed="rId2"/>
          <a:stretch>
            <a:fillRect/>
          </a:stretch>
        </p:blipFill>
        <p:spPr>
          <a:xfrm>
            <a:off x="0" y="1138533"/>
            <a:ext cx="9166382" cy="5576592"/>
          </a:xfrm>
          <a:prstGeom prst="rect">
            <a:avLst/>
          </a:prstGeom>
        </p:spPr>
      </p:pic>
    </p:spTree>
    <p:extLst>
      <p:ext uri="{BB962C8B-B14F-4D97-AF65-F5344CB8AC3E}">
        <p14:creationId xmlns:p14="http://schemas.microsoft.com/office/powerpoint/2010/main" val="76919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6A5B71-5609-3978-CE52-A0BC75D4FFB8}"/>
              </a:ext>
            </a:extLst>
          </p:cNvPr>
          <p:cNvPicPr>
            <a:picLocks noChangeAspect="1"/>
          </p:cNvPicPr>
          <p:nvPr/>
        </p:nvPicPr>
        <p:blipFill>
          <a:blip r:embed="rId2"/>
          <a:stretch>
            <a:fillRect/>
          </a:stretch>
        </p:blipFill>
        <p:spPr>
          <a:xfrm>
            <a:off x="-1" y="0"/>
            <a:ext cx="9150097" cy="6858000"/>
          </a:xfrm>
          <a:prstGeom prst="rect">
            <a:avLst/>
          </a:prstGeom>
        </p:spPr>
      </p:pic>
      <p:sp>
        <p:nvSpPr>
          <p:cNvPr id="4" name="CuadroTexto 3">
            <a:extLst>
              <a:ext uri="{FF2B5EF4-FFF2-40B4-BE49-F238E27FC236}">
                <a16:creationId xmlns:a16="http://schemas.microsoft.com/office/drawing/2014/main" id="{F9A760C3-F351-0ADF-B8E0-FBCFAEC79D3B}"/>
              </a:ext>
            </a:extLst>
          </p:cNvPr>
          <p:cNvSpPr txBox="1"/>
          <p:nvPr/>
        </p:nvSpPr>
        <p:spPr>
          <a:xfrm>
            <a:off x="1477736" y="1397674"/>
            <a:ext cx="6645728" cy="4062651"/>
          </a:xfrm>
          <a:prstGeom prst="rect">
            <a:avLst/>
          </a:prstGeom>
          <a:solidFill>
            <a:schemeClr val="bg1"/>
          </a:solidFill>
        </p:spPr>
        <p:txBody>
          <a:bodyPr wrap="square">
            <a:spAutoFit/>
          </a:bodyPr>
          <a:lstStyle/>
          <a:p>
            <a:pPr algn="ctr"/>
            <a:r>
              <a:rPr lang="es-MX" sz="2000" b="1" dirty="0">
                <a:latin typeface="Arial Black" panose="020B0A04020102020204" pitchFamily="34" charset="0"/>
              </a:rPr>
              <a:t>Cuántas obras maravillosas Dios puede hacer con nosotros,</a:t>
            </a:r>
          </a:p>
          <a:p>
            <a:pPr algn="ctr"/>
            <a:r>
              <a:rPr lang="es-MX" sz="2000" b="1" dirty="0">
                <a:latin typeface="Arial Black" panose="020B0A04020102020204" pitchFamily="34" charset="0"/>
              </a:rPr>
              <a:t> si vamos a Él de todo corazón y nos consagramos. </a:t>
            </a:r>
          </a:p>
          <a:p>
            <a:pPr algn="ctr"/>
            <a:r>
              <a:rPr lang="es-MX" sz="2000" b="1" dirty="0">
                <a:latin typeface="Arial Black" panose="020B0A04020102020204" pitchFamily="34" charset="0"/>
              </a:rPr>
              <a:t>Si hay alguno aquí, que desea volver a Dios de todo corazón, </a:t>
            </a:r>
          </a:p>
          <a:p>
            <a:pPr algn="ctr"/>
            <a:r>
              <a:rPr lang="es-MX" sz="2000" b="1" dirty="0">
                <a:latin typeface="Arial Black" panose="020B0A04020102020204" pitchFamily="34" charset="0"/>
              </a:rPr>
              <a:t>quitar todo aquello que lo está alejando de Dios, y servirle solo a Él, les invitaré que depositen su lista </a:t>
            </a:r>
          </a:p>
          <a:p>
            <a:pPr algn="ctr"/>
            <a:r>
              <a:rPr lang="es-MX" sz="2000" b="1" dirty="0">
                <a:latin typeface="Arial Black" panose="020B0A04020102020204" pitchFamily="34" charset="0"/>
              </a:rPr>
              <a:t>dentro de las ollas sobre las mesas, mientras hacemos esto, vamos a entonar las estrofas del Himno </a:t>
            </a:r>
          </a:p>
          <a:p>
            <a:pPr algn="ctr"/>
            <a:r>
              <a:rPr lang="es-MX" sz="2000" b="1" dirty="0">
                <a:latin typeface="Arial Black" panose="020B0A04020102020204" pitchFamily="34" charset="0"/>
              </a:rPr>
              <a:t>#269 “Prefiero a mi Cristo”. </a:t>
            </a:r>
          </a:p>
        </p:txBody>
      </p:sp>
    </p:spTree>
    <p:extLst>
      <p:ext uri="{BB962C8B-B14F-4D97-AF65-F5344CB8AC3E}">
        <p14:creationId xmlns:p14="http://schemas.microsoft.com/office/powerpoint/2010/main" val="1419110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7BBCFC-668D-8481-910A-2E73990ECB99}"/>
              </a:ext>
            </a:extLst>
          </p:cNvPr>
          <p:cNvSpPr txBox="1"/>
          <p:nvPr/>
        </p:nvSpPr>
        <p:spPr>
          <a:xfrm>
            <a:off x="0" y="0"/>
            <a:ext cx="9144000" cy="584775"/>
          </a:xfrm>
          <a:prstGeom prst="rect">
            <a:avLst/>
          </a:prstGeom>
          <a:solidFill>
            <a:schemeClr val="accent1">
              <a:lumMod val="40000"/>
              <a:lumOff val="60000"/>
            </a:schemeClr>
          </a:solidFill>
        </p:spPr>
        <p:txBody>
          <a:bodyPr wrap="square" rtlCol="0">
            <a:spAutoFit/>
          </a:bodyPr>
          <a:lstStyle/>
          <a:p>
            <a:pPr algn="ctr"/>
            <a:r>
              <a:rPr lang="es-MX" sz="3200" b="1" dirty="0">
                <a:latin typeface="Arial Black" panose="020B0A04020102020204" pitchFamily="34" charset="0"/>
              </a:rPr>
              <a:t>VERSÍCULO PARA MEMORIZAR</a:t>
            </a:r>
          </a:p>
        </p:txBody>
      </p:sp>
      <p:pic>
        <p:nvPicPr>
          <p:cNvPr id="2" name="Imagen 1">
            <a:extLst>
              <a:ext uri="{FF2B5EF4-FFF2-40B4-BE49-F238E27FC236}">
                <a16:creationId xmlns:a16="http://schemas.microsoft.com/office/drawing/2014/main" id="{D1B877C7-8C95-E918-409E-DA8A3454130A}"/>
              </a:ext>
            </a:extLst>
          </p:cNvPr>
          <p:cNvPicPr>
            <a:picLocks noChangeAspect="1"/>
          </p:cNvPicPr>
          <p:nvPr/>
        </p:nvPicPr>
        <p:blipFill>
          <a:blip r:embed="rId2"/>
          <a:stretch>
            <a:fillRect/>
          </a:stretch>
        </p:blipFill>
        <p:spPr>
          <a:xfrm>
            <a:off x="0" y="584774"/>
            <a:ext cx="9144000" cy="6273225"/>
          </a:xfrm>
          <a:prstGeom prst="rect">
            <a:avLst/>
          </a:prstGeom>
        </p:spPr>
      </p:pic>
    </p:spTree>
    <p:extLst>
      <p:ext uri="{BB962C8B-B14F-4D97-AF65-F5344CB8AC3E}">
        <p14:creationId xmlns:p14="http://schemas.microsoft.com/office/powerpoint/2010/main" val="2914946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0C7B20-9FDF-95A4-50DA-07D6F46B073C}"/>
              </a:ext>
            </a:extLst>
          </p:cNvPr>
          <p:cNvSpPr txBox="1"/>
          <p:nvPr/>
        </p:nvSpPr>
        <p:spPr>
          <a:xfrm>
            <a:off x="0" y="-1"/>
            <a:ext cx="9144000" cy="646331"/>
          </a:xfrm>
          <a:prstGeom prst="rect">
            <a:avLst/>
          </a:prstGeom>
          <a:solidFill>
            <a:srgbClr val="FFCE3C"/>
          </a:solidFill>
        </p:spPr>
        <p:txBody>
          <a:bodyPr wrap="square" rtlCol="0">
            <a:spAutoFit/>
          </a:bodyPr>
          <a:lstStyle/>
          <a:p>
            <a:pPr algn="ctr"/>
            <a:r>
              <a:rPr lang="es-MX" sz="3600" b="1" dirty="0">
                <a:latin typeface="Arial Black" panose="020B0A04020102020204" pitchFamily="34" charset="0"/>
              </a:rPr>
              <a:t>REPASO DE LA LECCIÓN # 3</a:t>
            </a:r>
          </a:p>
        </p:txBody>
      </p:sp>
      <p:pic>
        <p:nvPicPr>
          <p:cNvPr id="3" name="Imagen 2">
            <a:extLst>
              <a:ext uri="{FF2B5EF4-FFF2-40B4-BE49-F238E27FC236}">
                <a16:creationId xmlns:a16="http://schemas.microsoft.com/office/drawing/2014/main" id="{3B8B3BE1-8B1A-089D-FE4A-2CF8C7D76509}"/>
              </a:ext>
            </a:extLst>
          </p:cNvPr>
          <p:cNvPicPr>
            <a:picLocks noChangeAspect="1"/>
          </p:cNvPicPr>
          <p:nvPr/>
        </p:nvPicPr>
        <p:blipFill>
          <a:blip r:embed="rId2"/>
          <a:stretch>
            <a:fillRect/>
          </a:stretch>
        </p:blipFill>
        <p:spPr>
          <a:xfrm>
            <a:off x="0" y="646330"/>
            <a:ext cx="5090601" cy="6261135"/>
          </a:xfrm>
          <a:prstGeom prst="rect">
            <a:avLst/>
          </a:prstGeom>
        </p:spPr>
      </p:pic>
      <p:sp>
        <p:nvSpPr>
          <p:cNvPr id="4" name="CuadroTexto 3">
            <a:extLst>
              <a:ext uri="{FF2B5EF4-FFF2-40B4-BE49-F238E27FC236}">
                <a16:creationId xmlns:a16="http://schemas.microsoft.com/office/drawing/2014/main" id="{AC119F98-14A0-1C53-4A45-5D390E1AE2C5}"/>
              </a:ext>
            </a:extLst>
          </p:cNvPr>
          <p:cNvSpPr txBox="1"/>
          <p:nvPr/>
        </p:nvSpPr>
        <p:spPr>
          <a:xfrm>
            <a:off x="5090601" y="646330"/>
            <a:ext cx="4053399" cy="3785652"/>
          </a:xfrm>
          <a:prstGeom prst="rect">
            <a:avLst/>
          </a:prstGeom>
          <a:solidFill>
            <a:srgbClr val="C5D3FF"/>
          </a:solidFill>
        </p:spPr>
        <p:txBody>
          <a:bodyPr wrap="square" rtlCol="0">
            <a:spAutoFit/>
          </a:bodyPr>
          <a:lstStyle/>
          <a:p>
            <a:pPr algn="ctr"/>
            <a:r>
              <a:rPr lang="es-MX" sz="6000" b="1" dirty="0">
                <a:latin typeface="Arial Black" panose="020B0A04020102020204" pitchFamily="34" charset="0"/>
              </a:rPr>
              <a:t>UNIDAD EN CRISTO</a:t>
            </a:r>
          </a:p>
          <a:p>
            <a:pPr algn="ctr"/>
            <a:endParaRPr lang="es-MX" sz="6000" b="1" dirty="0">
              <a:latin typeface="Arial Black" panose="020B0A04020102020204" pitchFamily="34" charset="0"/>
            </a:endParaRPr>
          </a:p>
        </p:txBody>
      </p:sp>
      <p:pic>
        <p:nvPicPr>
          <p:cNvPr id="5" name="Imagen 4">
            <a:extLst>
              <a:ext uri="{FF2B5EF4-FFF2-40B4-BE49-F238E27FC236}">
                <a16:creationId xmlns:a16="http://schemas.microsoft.com/office/drawing/2014/main" id="{766CDD29-599D-304A-CE85-C100DD34B022}"/>
              </a:ext>
            </a:extLst>
          </p:cNvPr>
          <p:cNvPicPr>
            <a:picLocks noChangeAspect="1"/>
          </p:cNvPicPr>
          <p:nvPr/>
        </p:nvPicPr>
        <p:blipFill>
          <a:blip r:embed="rId3"/>
          <a:stretch>
            <a:fillRect/>
          </a:stretch>
        </p:blipFill>
        <p:spPr>
          <a:xfrm>
            <a:off x="5090601" y="3995677"/>
            <a:ext cx="4053399" cy="2862322"/>
          </a:xfrm>
          <a:prstGeom prst="rect">
            <a:avLst/>
          </a:prstGeom>
        </p:spPr>
      </p:pic>
    </p:spTree>
    <p:extLst>
      <p:ext uri="{BB962C8B-B14F-4D97-AF65-F5344CB8AC3E}">
        <p14:creationId xmlns:p14="http://schemas.microsoft.com/office/powerpoint/2010/main" val="148012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BA47752-9B4C-CE61-8943-231381E7B3B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9395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F16ACD1-A69E-A85F-D3DB-ECFAF6A50A48}"/>
              </a:ext>
            </a:extLst>
          </p:cNvPr>
          <p:cNvPicPr>
            <a:picLocks noChangeAspect="1"/>
          </p:cNvPicPr>
          <p:nvPr/>
        </p:nvPicPr>
        <p:blipFill>
          <a:blip r:embed="rId2"/>
          <a:stretch>
            <a:fillRect/>
          </a:stretch>
        </p:blipFill>
        <p:spPr>
          <a:xfrm>
            <a:off x="-13332" y="584775"/>
            <a:ext cx="9157332" cy="6273225"/>
          </a:xfrm>
          <a:prstGeom prst="rect">
            <a:avLst/>
          </a:prstGeom>
        </p:spPr>
      </p:pic>
      <p:sp>
        <p:nvSpPr>
          <p:cNvPr id="4" name="CuadroTexto 3">
            <a:extLst>
              <a:ext uri="{FF2B5EF4-FFF2-40B4-BE49-F238E27FC236}">
                <a16:creationId xmlns:a16="http://schemas.microsoft.com/office/drawing/2014/main" id="{BEB72607-7DB4-97AB-D1D6-BFAF8CB05DE5}"/>
              </a:ext>
            </a:extLst>
          </p:cNvPr>
          <p:cNvSpPr txBox="1"/>
          <p:nvPr/>
        </p:nvSpPr>
        <p:spPr>
          <a:xfrm>
            <a:off x="0" y="0"/>
            <a:ext cx="9144000" cy="584775"/>
          </a:xfrm>
          <a:prstGeom prst="rect">
            <a:avLst/>
          </a:prstGeom>
          <a:solidFill>
            <a:srgbClr val="FFCE3C"/>
          </a:solidFill>
        </p:spPr>
        <p:txBody>
          <a:bodyPr wrap="square" rtlCol="0">
            <a:spAutoFit/>
          </a:bodyPr>
          <a:lstStyle/>
          <a:p>
            <a:pPr algn="ctr"/>
            <a:r>
              <a:rPr lang="es-MX" sz="3200" b="1" dirty="0">
                <a:latin typeface="Arial Black" panose="020B0A04020102020204" pitchFamily="34" charset="0"/>
              </a:rPr>
              <a:t>ORACIÓN DE RODILLAS</a:t>
            </a:r>
          </a:p>
        </p:txBody>
      </p:sp>
    </p:spTree>
    <p:extLst>
      <p:ext uri="{BB962C8B-B14F-4D97-AF65-F5344CB8AC3E}">
        <p14:creationId xmlns:p14="http://schemas.microsoft.com/office/powerpoint/2010/main" val="185445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6FCC43-1FF1-7683-5731-F31AA855F154}"/>
              </a:ext>
            </a:extLst>
          </p:cNvPr>
          <p:cNvSpPr txBox="1"/>
          <p:nvPr/>
        </p:nvSpPr>
        <p:spPr>
          <a:xfrm>
            <a:off x="4571998" y="2032930"/>
            <a:ext cx="4572000" cy="3477875"/>
          </a:xfrm>
          <a:prstGeom prst="rect">
            <a:avLst/>
          </a:prstGeom>
          <a:noFill/>
        </p:spPr>
        <p:txBody>
          <a:bodyPr wrap="square">
            <a:spAutoFit/>
          </a:bodyPr>
          <a:lstStyle/>
          <a:p>
            <a:pPr algn="ctr"/>
            <a:r>
              <a:rPr lang="es-MX" sz="2000" b="1" dirty="0">
                <a:latin typeface="Arial Black" panose="020B0A04020102020204" pitchFamily="34" charset="0"/>
              </a:rPr>
              <a:t>1ro. Samuel 7:3: “Habló Samuel a toda la casa de Israel, diciendo: Si de todo vuestro corazón os volvéis </a:t>
            </a:r>
          </a:p>
          <a:p>
            <a:pPr algn="ctr"/>
            <a:r>
              <a:rPr lang="es-MX" sz="2000" b="1" dirty="0">
                <a:latin typeface="Arial Black" panose="020B0A04020102020204" pitchFamily="34" charset="0"/>
              </a:rPr>
              <a:t>a Jehová, quitad los dioses ajenos y a Astarot de entre vosotros, y preparad vuestro corazón Jehová,</a:t>
            </a:r>
          </a:p>
          <a:p>
            <a:pPr algn="ctr"/>
            <a:r>
              <a:rPr lang="es-MX" sz="2000" b="1" dirty="0">
                <a:latin typeface="Arial Black" panose="020B0A04020102020204" pitchFamily="34" charset="0"/>
              </a:rPr>
              <a:t> y solo a Él servid, y os librará de la mano de los filisteos.”. </a:t>
            </a:r>
          </a:p>
          <a:p>
            <a:pPr algn="ctr"/>
            <a:r>
              <a:rPr lang="es-MX" sz="2000" b="1" dirty="0">
                <a:latin typeface="Arial Black" panose="020B0A04020102020204" pitchFamily="34" charset="0"/>
              </a:rPr>
              <a:t>(Reina Valera 1995). </a:t>
            </a:r>
          </a:p>
        </p:txBody>
      </p:sp>
      <p:sp>
        <p:nvSpPr>
          <p:cNvPr id="4" name="CuadroTexto 3">
            <a:extLst>
              <a:ext uri="{FF2B5EF4-FFF2-40B4-BE49-F238E27FC236}">
                <a16:creationId xmlns:a16="http://schemas.microsoft.com/office/drawing/2014/main" id="{D0A0086D-8FFB-8F28-135D-8923AF4E8BF8}"/>
              </a:ext>
            </a:extLst>
          </p:cNvPr>
          <p:cNvSpPr txBox="1"/>
          <p:nvPr/>
        </p:nvSpPr>
        <p:spPr>
          <a:xfrm>
            <a:off x="-1" y="0"/>
            <a:ext cx="9143999" cy="461665"/>
          </a:xfrm>
          <a:prstGeom prst="rect">
            <a:avLst/>
          </a:prstGeom>
          <a:solidFill>
            <a:srgbClr val="76E3FF"/>
          </a:solidFill>
        </p:spPr>
        <p:txBody>
          <a:bodyPr wrap="square" rtlCol="0">
            <a:spAutoFit/>
          </a:bodyPr>
          <a:lstStyle/>
          <a:p>
            <a:pPr algn="ctr"/>
            <a:r>
              <a:rPr lang="es-MX" sz="2400" b="1" dirty="0">
                <a:latin typeface="Arial Black" panose="020B0A04020102020204" pitchFamily="34" charset="0"/>
              </a:rPr>
              <a:t>LECTURA BÍBLICA</a:t>
            </a:r>
          </a:p>
        </p:txBody>
      </p:sp>
      <p:pic>
        <p:nvPicPr>
          <p:cNvPr id="2" name="Imagen 1">
            <a:extLst>
              <a:ext uri="{FF2B5EF4-FFF2-40B4-BE49-F238E27FC236}">
                <a16:creationId xmlns:a16="http://schemas.microsoft.com/office/drawing/2014/main" id="{BD641A9E-5098-798C-9448-F44CD8C35BFC}"/>
              </a:ext>
            </a:extLst>
          </p:cNvPr>
          <p:cNvPicPr>
            <a:picLocks noChangeAspect="1"/>
          </p:cNvPicPr>
          <p:nvPr/>
        </p:nvPicPr>
        <p:blipFill>
          <a:blip r:embed="rId2"/>
          <a:stretch>
            <a:fillRect/>
          </a:stretch>
        </p:blipFill>
        <p:spPr>
          <a:xfrm>
            <a:off x="0" y="461665"/>
            <a:ext cx="4572000" cy="6396335"/>
          </a:xfrm>
          <a:prstGeom prst="rect">
            <a:avLst/>
          </a:prstGeom>
        </p:spPr>
      </p:pic>
    </p:spTree>
    <p:extLst>
      <p:ext uri="{BB962C8B-B14F-4D97-AF65-F5344CB8AC3E}">
        <p14:creationId xmlns:p14="http://schemas.microsoft.com/office/powerpoint/2010/main" val="45830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FFC71ED-C2DE-ACB8-DA71-E3D4A3376292}"/>
              </a:ext>
            </a:extLst>
          </p:cNvPr>
          <p:cNvSpPr txBox="1"/>
          <p:nvPr/>
        </p:nvSpPr>
        <p:spPr>
          <a:xfrm>
            <a:off x="0" y="4919008"/>
            <a:ext cx="9144000" cy="1938992"/>
          </a:xfrm>
          <a:prstGeom prst="rect">
            <a:avLst/>
          </a:prstGeom>
          <a:noFill/>
        </p:spPr>
        <p:txBody>
          <a:bodyPr wrap="square">
            <a:spAutoFit/>
          </a:bodyPr>
          <a:lstStyle/>
          <a:p>
            <a:pPr algn="ctr"/>
            <a:r>
              <a:rPr lang="es-MX" sz="2400" b="1" dirty="0">
                <a:latin typeface="Arial Black" panose="020B0A04020102020204" pitchFamily="34" charset="0"/>
              </a:rPr>
              <a:t>Reflexionar en la situación espiritual en la que nos encontramos, analizando todas aquellas </a:t>
            </a:r>
          </a:p>
          <a:p>
            <a:pPr algn="ctr"/>
            <a:r>
              <a:rPr lang="es-MX" sz="2400" b="1" dirty="0">
                <a:latin typeface="Arial Black" panose="020B0A04020102020204" pitchFamily="34" charset="0"/>
              </a:rPr>
              <a:t>cosas que nos separan de Dios, y exhortar a un llamado de experimentar una reforma y un reavivamiento espiritual en nuestra vida. </a:t>
            </a:r>
          </a:p>
        </p:txBody>
      </p:sp>
      <p:sp>
        <p:nvSpPr>
          <p:cNvPr id="4" name="CuadroTexto 3">
            <a:extLst>
              <a:ext uri="{FF2B5EF4-FFF2-40B4-BE49-F238E27FC236}">
                <a16:creationId xmlns:a16="http://schemas.microsoft.com/office/drawing/2014/main" id="{061B487C-3F08-6BC0-C321-E4DEA570C5DE}"/>
              </a:ext>
            </a:extLst>
          </p:cNvPr>
          <p:cNvSpPr txBox="1"/>
          <p:nvPr/>
        </p:nvSpPr>
        <p:spPr>
          <a:xfrm>
            <a:off x="-1" y="0"/>
            <a:ext cx="9143999" cy="461665"/>
          </a:xfrm>
          <a:prstGeom prst="rect">
            <a:avLst/>
          </a:prstGeom>
          <a:solidFill>
            <a:schemeClr val="accent2">
              <a:lumMod val="40000"/>
              <a:lumOff val="60000"/>
            </a:schemeClr>
          </a:solidFill>
        </p:spPr>
        <p:txBody>
          <a:bodyPr wrap="square" rtlCol="0">
            <a:spAutoFit/>
          </a:bodyPr>
          <a:lstStyle/>
          <a:p>
            <a:pPr algn="ctr"/>
            <a:r>
              <a:rPr lang="es-MX" sz="2400" b="1" dirty="0">
                <a:latin typeface="Arial Black" panose="020B0A04020102020204" pitchFamily="34" charset="0"/>
              </a:rPr>
              <a:t>PROPÓSITO</a:t>
            </a:r>
          </a:p>
        </p:txBody>
      </p:sp>
      <p:pic>
        <p:nvPicPr>
          <p:cNvPr id="2" name="Imagen 1">
            <a:extLst>
              <a:ext uri="{FF2B5EF4-FFF2-40B4-BE49-F238E27FC236}">
                <a16:creationId xmlns:a16="http://schemas.microsoft.com/office/drawing/2014/main" id="{6C4AADC0-F1D7-0013-32EE-F67F6F795648}"/>
              </a:ext>
            </a:extLst>
          </p:cNvPr>
          <p:cNvPicPr>
            <a:picLocks noChangeAspect="1"/>
          </p:cNvPicPr>
          <p:nvPr/>
        </p:nvPicPr>
        <p:blipFill>
          <a:blip r:embed="rId2"/>
          <a:stretch>
            <a:fillRect/>
          </a:stretch>
        </p:blipFill>
        <p:spPr>
          <a:xfrm>
            <a:off x="1766887" y="-1394758"/>
            <a:ext cx="6667500" cy="6667500"/>
          </a:xfrm>
          <a:prstGeom prst="rect">
            <a:avLst/>
          </a:prstGeom>
        </p:spPr>
      </p:pic>
      <p:sp>
        <p:nvSpPr>
          <p:cNvPr id="5" name="CuadroTexto 4">
            <a:extLst>
              <a:ext uri="{FF2B5EF4-FFF2-40B4-BE49-F238E27FC236}">
                <a16:creationId xmlns:a16="http://schemas.microsoft.com/office/drawing/2014/main" id="{309C75F0-992F-814C-0633-7AB74948CE80}"/>
              </a:ext>
            </a:extLst>
          </p:cNvPr>
          <p:cNvSpPr txBox="1"/>
          <p:nvPr/>
        </p:nvSpPr>
        <p:spPr>
          <a:xfrm>
            <a:off x="4929188" y="461665"/>
            <a:ext cx="1243012" cy="724198"/>
          </a:xfrm>
          <a:prstGeom prst="rect">
            <a:avLst/>
          </a:prstGeom>
          <a:solidFill>
            <a:schemeClr val="bg1"/>
          </a:solidFill>
        </p:spPr>
        <p:txBody>
          <a:bodyPr wrap="square" rtlCol="0">
            <a:spAutoFit/>
          </a:bodyPr>
          <a:lstStyle/>
          <a:p>
            <a:endParaRPr lang="es-MX" dirty="0"/>
          </a:p>
        </p:txBody>
      </p:sp>
      <p:sp>
        <p:nvSpPr>
          <p:cNvPr id="6" name="CuadroTexto 5">
            <a:extLst>
              <a:ext uri="{FF2B5EF4-FFF2-40B4-BE49-F238E27FC236}">
                <a16:creationId xmlns:a16="http://schemas.microsoft.com/office/drawing/2014/main" id="{35B14C57-3C95-B75E-4884-4884E0B6B004}"/>
              </a:ext>
            </a:extLst>
          </p:cNvPr>
          <p:cNvSpPr txBox="1"/>
          <p:nvPr/>
        </p:nvSpPr>
        <p:spPr>
          <a:xfrm>
            <a:off x="5557838" y="-1"/>
            <a:ext cx="2614612" cy="461665"/>
          </a:xfrm>
          <a:prstGeom prst="rect">
            <a:avLst/>
          </a:prstGeom>
          <a:solidFill>
            <a:schemeClr val="accent2">
              <a:lumMod val="40000"/>
              <a:lumOff val="60000"/>
            </a:schemeClr>
          </a:solidFill>
        </p:spPr>
        <p:txBody>
          <a:bodyPr wrap="square" rtlCol="0">
            <a:spAutoFit/>
          </a:bodyPr>
          <a:lstStyle/>
          <a:p>
            <a:endParaRPr lang="es-MX" dirty="0"/>
          </a:p>
        </p:txBody>
      </p:sp>
    </p:spTree>
    <p:extLst>
      <p:ext uri="{BB962C8B-B14F-4D97-AF65-F5344CB8AC3E}">
        <p14:creationId xmlns:p14="http://schemas.microsoft.com/office/powerpoint/2010/main" val="2248878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98EDE9-60EB-6AE6-8B52-302CF068AA3D}"/>
              </a:ext>
            </a:extLst>
          </p:cNvPr>
          <p:cNvSpPr txBox="1"/>
          <p:nvPr/>
        </p:nvSpPr>
        <p:spPr>
          <a:xfrm>
            <a:off x="0" y="5169632"/>
            <a:ext cx="9144000" cy="1631216"/>
          </a:xfrm>
          <a:prstGeom prst="rect">
            <a:avLst/>
          </a:prstGeom>
          <a:noFill/>
        </p:spPr>
        <p:txBody>
          <a:bodyPr wrap="square">
            <a:spAutoFit/>
          </a:bodyPr>
          <a:lstStyle/>
          <a:p>
            <a:pPr algn="ctr"/>
            <a:r>
              <a:rPr lang="es-MX" sz="2000" b="1" dirty="0">
                <a:latin typeface="Arial Black" panose="020B0A04020102020204" pitchFamily="34" charset="0"/>
              </a:rPr>
              <a:t>Hoy en día la feligresía presenta un síntoma que se vivió en varias ocasiones en el pueblo de Dios en </a:t>
            </a:r>
          </a:p>
          <a:p>
            <a:pPr algn="ctr"/>
            <a:r>
              <a:rPr lang="es-MX" sz="2000" b="1" dirty="0">
                <a:latin typeface="Arial Black" panose="020B0A04020102020204" pitchFamily="34" charset="0"/>
              </a:rPr>
              <a:t>los tiempos del profeta Samuel. Muchos tienen la ideología errónea que el estar delante de la presencia </a:t>
            </a:r>
          </a:p>
          <a:p>
            <a:pPr algn="ctr"/>
            <a:r>
              <a:rPr lang="es-MX" sz="2000" b="1" dirty="0">
                <a:latin typeface="Arial Black" panose="020B0A04020102020204" pitchFamily="34" charset="0"/>
              </a:rPr>
              <a:t>de Dios ya es garantía de consagración y de tener el favor de Él. </a:t>
            </a:r>
          </a:p>
        </p:txBody>
      </p:sp>
      <p:pic>
        <p:nvPicPr>
          <p:cNvPr id="2" name="Imagen 1">
            <a:extLst>
              <a:ext uri="{FF2B5EF4-FFF2-40B4-BE49-F238E27FC236}">
                <a16:creationId xmlns:a16="http://schemas.microsoft.com/office/drawing/2014/main" id="{ABBA427D-6B81-758D-0247-BACBB2C05D61}"/>
              </a:ext>
            </a:extLst>
          </p:cNvPr>
          <p:cNvPicPr>
            <a:picLocks noChangeAspect="1"/>
          </p:cNvPicPr>
          <p:nvPr/>
        </p:nvPicPr>
        <p:blipFill>
          <a:blip r:embed="rId2"/>
          <a:stretch>
            <a:fillRect/>
          </a:stretch>
        </p:blipFill>
        <p:spPr>
          <a:xfrm>
            <a:off x="0" y="0"/>
            <a:ext cx="9144000" cy="5162550"/>
          </a:xfrm>
          <a:prstGeom prst="rect">
            <a:avLst/>
          </a:prstGeom>
        </p:spPr>
      </p:pic>
    </p:spTree>
    <p:extLst>
      <p:ext uri="{BB962C8B-B14F-4D97-AF65-F5344CB8AC3E}">
        <p14:creationId xmlns:p14="http://schemas.microsoft.com/office/powerpoint/2010/main" val="268984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D3E6CA-8B9D-0E22-38B0-702BB15FD7BA}"/>
              </a:ext>
            </a:extLst>
          </p:cNvPr>
          <p:cNvSpPr txBox="1"/>
          <p:nvPr/>
        </p:nvSpPr>
        <p:spPr>
          <a:xfrm>
            <a:off x="0" y="4747558"/>
            <a:ext cx="9144000" cy="1938992"/>
          </a:xfrm>
          <a:prstGeom prst="rect">
            <a:avLst/>
          </a:prstGeom>
          <a:noFill/>
        </p:spPr>
        <p:txBody>
          <a:bodyPr wrap="square">
            <a:spAutoFit/>
          </a:bodyPr>
          <a:lstStyle/>
          <a:p>
            <a:pPr algn="ctr"/>
            <a:r>
              <a:rPr lang="es-MX" sz="2000" b="1" dirty="0">
                <a:latin typeface="Arial Black" panose="020B0A04020102020204" pitchFamily="34" charset="0"/>
              </a:rPr>
              <a:t> Pero no es así, en el capítulo 7 del </a:t>
            </a:r>
          </a:p>
          <a:p>
            <a:pPr algn="ctr"/>
            <a:r>
              <a:rPr lang="es-MX" sz="2000" b="1" dirty="0">
                <a:latin typeface="Arial Black" panose="020B0A04020102020204" pitchFamily="34" charset="0"/>
              </a:rPr>
              <a:t>primer libro de Samuel nos enseña cómo Israel se lamentaba en </a:t>
            </a:r>
            <a:r>
              <a:rPr lang="es-MX" sz="2000" b="1" dirty="0" err="1">
                <a:latin typeface="Arial Black" panose="020B0A04020102020204" pitchFamily="34" charset="0"/>
              </a:rPr>
              <a:t>pos</a:t>
            </a:r>
            <a:r>
              <a:rPr lang="es-MX" sz="2000" b="1" dirty="0">
                <a:latin typeface="Arial Black" panose="020B0A04020102020204" pitchFamily="34" charset="0"/>
              </a:rPr>
              <a:t> de Jehová, aún cuando el arca del </a:t>
            </a:r>
          </a:p>
          <a:p>
            <a:pPr algn="ctr"/>
            <a:r>
              <a:rPr lang="es-MX" sz="2000" b="1" dirty="0">
                <a:latin typeface="Arial Black" panose="020B0A04020102020204" pitchFamily="34" charset="0"/>
              </a:rPr>
              <a:t>pacto (La presencia de Dios) ya había regresado. Comprendieron que no estarían bien con Dios, solo </a:t>
            </a:r>
          </a:p>
          <a:p>
            <a:pPr algn="ctr"/>
            <a:r>
              <a:rPr lang="es-MX" sz="2000" b="1" dirty="0">
                <a:latin typeface="Arial Black" panose="020B0A04020102020204" pitchFamily="34" charset="0"/>
              </a:rPr>
              <a:t>por el hecho de tener el arca nuevamente con ellos.</a:t>
            </a:r>
          </a:p>
        </p:txBody>
      </p:sp>
      <p:pic>
        <p:nvPicPr>
          <p:cNvPr id="4" name="Imagen 3">
            <a:extLst>
              <a:ext uri="{FF2B5EF4-FFF2-40B4-BE49-F238E27FC236}">
                <a16:creationId xmlns:a16="http://schemas.microsoft.com/office/drawing/2014/main" id="{0BD47C8F-4B81-A00D-A376-A3A48C5E0546}"/>
              </a:ext>
            </a:extLst>
          </p:cNvPr>
          <p:cNvPicPr>
            <a:picLocks noChangeAspect="1"/>
          </p:cNvPicPr>
          <p:nvPr/>
        </p:nvPicPr>
        <p:blipFill>
          <a:blip r:embed="rId2"/>
          <a:stretch>
            <a:fillRect/>
          </a:stretch>
        </p:blipFill>
        <p:spPr>
          <a:xfrm>
            <a:off x="391322" y="0"/>
            <a:ext cx="8361355" cy="4747558"/>
          </a:xfrm>
          <a:prstGeom prst="rect">
            <a:avLst/>
          </a:prstGeom>
        </p:spPr>
      </p:pic>
    </p:spTree>
    <p:extLst>
      <p:ext uri="{BB962C8B-B14F-4D97-AF65-F5344CB8AC3E}">
        <p14:creationId xmlns:p14="http://schemas.microsoft.com/office/powerpoint/2010/main" val="1136621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73E0D2A-F53E-FAF9-A331-1DA34B73B28D}"/>
              </a:ext>
            </a:extLst>
          </p:cNvPr>
          <p:cNvSpPr txBox="1"/>
          <p:nvPr/>
        </p:nvSpPr>
        <p:spPr>
          <a:xfrm>
            <a:off x="4943475" y="1000844"/>
            <a:ext cx="4200525" cy="5078313"/>
          </a:xfrm>
          <a:prstGeom prst="rect">
            <a:avLst/>
          </a:prstGeom>
          <a:noFill/>
        </p:spPr>
        <p:txBody>
          <a:bodyPr wrap="square">
            <a:spAutoFit/>
          </a:bodyPr>
          <a:lstStyle/>
          <a:p>
            <a:pPr algn="ctr"/>
            <a:r>
              <a:rPr lang="es-MX" b="1" dirty="0">
                <a:latin typeface="Arial Black" panose="020B0A04020102020204" pitchFamily="34" charset="0"/>
              </a:rPr>
              <a:t>¿Crees que pueda existir una relación íntima y personal con Dios sin consagración?</a:t>
            </a:r>
          </a:p>
          <a:p>
            <a:pPr algn="ctr"/>
            <a:r>
              <a:rPr lang="es-MX" b="1" dirty="0">
                <a:latin typeface="Arial Black" panose="020B0A04020102020204" pitchFamily="34" charset="0"/>
              </a:rPr>
              <a:t> ¿Es cierto que Dios </a:t>
            </a:r>
          </a:p>
          <a:p>
            <a:pPr algn="ctr"/>
            <a:r>
              <a:rPr lang="es-MX" b="1" dirty="0">
                <a:latin typeface="Arial Black" panose="020B0A04020102020204" pitchFamily="34" charset="0"/>
              </a:rPr>
              <a:t>no actúa en favor de nosotros en algunas circunstancias porque no estamos consagrados completamente a Él?</a:t>
            </a:r>
          </a:p>
          <a:p>
            <a:pPr algn="ctr"/>
            <a:r>
              <a:rPr lang="es-MX" b="1" dirty="0">
                <a:latin typeface="Arial Black" panose="020B0A04020102020204" pitchFamily="34" charset="0"/>
              </a:rPr>
              <a:t> ¿Es bíblica la idea que a Dios no le importa tanto nuestra consagración, solo desea nuestro corazón? </a:t>
            </a:r>
          </a:p>
          <a:p>
            <a:pPr algn="ctr"/>
            <a:r>
              <a:rPr lang="es-MX" b="1" dirty="0">
                <a:latin typeface="Arial Black" panose="020B0A04020102020204" pitchFamily="34" charset="0"/>
              </a:rPr>
              <a:t>Algo que debemos entender en la claridad de las escrituras es que “Dios quiere que ustedes vivan consagrados a él” </a:t>
            </a:r>
          </a:p>
          <a:p>
            <a:pPr algn="ctr"/>
            <a:r>
              <a:rPr lang="es-MX" b="1" dirty="0">
                <a:latin typeface="Arial Black" panose="020B0A04020102020204" pitchFamily="34" charset="0"/>
              </a:rPr>
              <a:t>(1 Tes. 4:3; TLA).</a:t>
            </a:r>
          </a:p>
        </p:txBody>
      </p:sp>
      <p:pic>
        <p:nvPicPr>
          <p:cNvPr id="2" name="Imagen 1">
            <a:extLst>
              <a:ext uri="{FF2B5EF4-FFF2-40B4-BE49-F238E27FC236}">
                <a16:creationId xmlns:a16="http://schemas.microsoft.com/office/drawing/2014/main" id="{34C1D69F-BD74-A7AD-441A-6E4A29C308F7}"/>
              </a:ext>
            </a:extLst>
          </p:cNvPr>
          <p:cNvPicPr>
            <a:picLocks noChangeAspect="1"/>
          </p:cNvPicPr>
          <p:nvPr/>
        </p:nvPicPr>
        <p:blipFill>
          <a:blip r:embed="rId2"/>
          <a:stretch>
            <a:fillRect/>
          </a:stretch>
        </p:blipFill>
        <p:spPr>
          <a:xfrm>
            <a:off x="0" y="0"/>
            <a:ext cx="4943475" cy="6858000"/>
          </a:xfrm>
          <a:prstGeom prst="rect">
            <a:avLst/>
          </a:prstGeom>
        </p:spPr>
      </p:pic>
    </p:spTree>
    <p:extLst>
      <p:ext uri="{BB962C8B-B14F-4D97-AF65-F5344CB8AC3E}">
        <p14:creationId xmlns:p14="http://schemas.microsoft.com/office/powerpoint/2010/main" val="123120384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499</TotalTime>
  <Words>1599</Words>
  <Application>Microsoft Office PowerPoint</Application>
  <PresentationFormat>Presentación en pantalla (4:3)</PresentationFormat>
  <Paragraphs>122</Paragraphs>
  <Slides>33</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Algerian</vt: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12</cp:revision>
  <dcterms:created xsi:type="dcterms:W3CDTF">2026-07-14T22:49:36Z</dcterms:created>
  <dcterms:modified xsi:type="dcterms:W3CDTF">2026-07-15T22:05:45Z</dcterms:modified>
</cp:coreProperties>
</file>