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58" r:id="rId4"/>
    <p:sldId id="269" r:id="rId5"/>
    <p:sldId id="266" r:id="rId6"/>
    <p:sldId id="257" r:id="rId7"/>
    <p:sldId id="259" r:id="rId8"/>
    <p:sldId id="260" r:id="rId9"/>
    <p:sldId id="261" r:id="rId10"/>
    <p:sldId id="263" r:id="rId11"/>
    <p:sldId id="264" r:id="rId12"/>
    <p:sldId id="265" r:id="rId13"/>
    <p:sldId id="267" r:id="rId14"/>
    <p:sldId id="268" r:id="rId15"/>
    <p:sldId id="272" r:id="rId16"/>
    <p:sldId id="270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5" r:id="rId27"/>
    <p:sldId id="286" r:id="rId28"/>
    <p:sldId id="288" r:id="rId29"/>
    <p:sldId id="289" r:id="rId30"/>
    <p:sldId id="283" r:id="rId31"/>
    <p:sldId id="284" r:id="rId32"/>
    <p:sldId id="287" r:id="rId33"/>
    <p:sldId id="290" r:id="rId34"/>
    <p:sldId id="291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17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CABB7-206D-437A-9092-01ED9AE85E0E}" type="datetimeFigureOut">
              <a:rPr lang="es-MX" smtClean="0"/>
              <a:t>04/02/2026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16C1-8E6A-45E6-9D9D-8503EE578D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8962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CABB7-206D-437A-9092-01ED9AE85E0E}" type="datetimeFigureOut">
              <a:rPr lang="es-MX" smtClean="0"/>
              <a:t>04/02/2026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16C1-8E6A-45E6-9D9D-8503EE578D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1614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CABB7-206D-437A-9092-01ED9AE85E0E}" type="datetimeFigureOut">
              <a:rPr lang="es-MX" smtClean="0"/>
              <a:t>04/02/2026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16C1-8E6A-45E6-9D9D-8503EE578D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6340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CABB7-206D-437A-9092-01ED9AE85E0E}" type="datetimeFigureOut">
              <a:rPr lang="es-MX" smtClean="0"/>
              <a:t>04/02/2026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16C1-8E6A-45E6-9D9D-8503EE578D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7631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CABB7-206D-437A-9092-01ED9AE85E0E}" type="datetimeFigureOut">
              <a:rPr lang="es-MX" smtClean="0"/>
              <a:t>04/02/2026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16C1-8E6A-45E6-9D9D-8503EE578D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9167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CABB7-206D-437A-9092-01ED9AE85E0E}" type="datetimeFigureOut">
              <a:rPr lang="es-MX" smtClean="0"/>
              <a:t>04/02/2026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16C1-8E6A-45E6-9D9D-8503EE578D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1741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CABB7-206D-437A-9092-01ED9AE85E0E}" type="datetimeFigureOut">
              <a:rPr lang="es-MX" smtClean="0"/>
              <a:t>04/02/2026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16C1-8E6A-45E6-9D9D-8503EE578D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1003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CABB7-206D-437A-9092-01ED9AE85E0E}" type="datetimeFigureOut">
              <a:rPr lang="es-MX" smtClean="0"/>
              <a:t>04/02/2026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16C1-8E6A-45E6-9D9D-8503EE578D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592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CABB7-206D-437A-9092-01ED9AE85E0E}" type="datetimeFigureOut">
              <a:rPr lang="es-MX" smtClean="0"/>
              <a:t>04/02/2026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16C1-8E6A-45E6-9D9D-8503EE578D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4498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CABB7-206D-437A-9092-01ED9AE85E0E}" type="datetimeFigureOut">
              <a:rPr lang="es-MX" smtClean="0"/>
              <a:t>04/02/2026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16C1-8E6A-45E6-9D9D-8503EE578D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9747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CABB7-206D-437A-9092-01ED9AE85E0E}" type="datetimeFigureOut">
              <a:rPr lang="es-MX" smtClean="0"/>
              <a:t>04/02/2026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16C1-8E6A-45E6-9D9D-8503EE578D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8827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CABB7-206D-437A-9092-01ED9AE85E0E}" type="datetimeFigureOut">
              <a:rPr lang="es-MX" smtClean="0"/>
              <a:t>04/02/2026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116C1-8E6A-45E6-9D9D-8503EE578D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051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6E61B31-737A-A256-1B31-C70E72988E86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“MUROS QUE PROTEGEN A LA FAMILIA”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4DD6E5-A5FD-24CE-308C-A35D4E1B5D65}"/>
              </a:ext>
            </a:extLst>
          </p:cNvPr>
          <p:cNvSpPr txBox="1"/>
          <p:nvPr/>
        </p:nvSpPr>
        <p:spPr>
          <a:xfrm>
            <a:off x="0" y="523219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MÁS CERCA DE DIOS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C99AEB4-9935-71F3-9ED5-F59B06C10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18" y="5695259"/>
            <a:ext cx="1162741" cy="116274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7601029-E5EB-9259-B264-C5C0D2C1EA10}"/>
              </a:ext>
            </a:extLst>
          </p:cNvPr>
          <p:cNvSpPr txBox="1"/>
          <p:nvPr/>
        </p:nvSpPr>
        <p:spPr>
          <a:xfrm>
            <a:off x="1716505" y="5855455"/>
            <a:ext cx="7860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4DBC565-86B2-9E3B-CD49-04F2C8B8A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3329"/>
            <a:ext cx="9144000" cy="482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94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7F3541B-8A57-5D07-354B-8731D35DEB14}"/>
              </a:ext>
            </a:extLst>
          </p:cNvPr>
          <p:cNvSpPr txBox="1"/>
          <p:nvPr/>
        </p:nvSpPr>
        <p:spPr>
          <a:xfrm>
            <a:off x="0" y="4303455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hijos de padres que se preocupan por su desarrollo espiritual tienen más posibilidades de permanecer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la iglesia. Que un hijo de adventista permanezca en la iglesia cuando sea adulto depende, en gran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medida, de la influencia de un hogar con prácticas religiosas genuinas, de una escuela que refuerce los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valores del hogar y de una iglesia que involucre a las familias y a los niños.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245C822-7168-B9C9-A70D-3FD605FAC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0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13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EC4C8C2-CC47-4EC4-905C-86453E7754A5}"/>
              </a:ext>
            </a:extLst>
          </p:cNvPr>
          <p:cNvSpPr txBox="1"/>
          <p:nvPr/>
        </p:nvSpPr>
        <p:spPr>
          <a:xfrm>
            <a:off x="0" y="4952001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hijos de padres cariñosos,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los cuidan, que asisten regularmente a los cultos y tienen una mezcla de cuidado y control,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son los que producen el más alto porcentaje de miembros entusiastas y la tasa más baja de abandono de la iglesia.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09D4883-C72B-C7C4-F9F3-D56B2338C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94282" cy="495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00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9E17ED9-A740-8CC9-2FB1-4DF1466F7E1E}"/>
              </a:ext>
            </a:extLst>
          </p:cNvPr>
          <p:cNvSpPr txBox="1"/>
          <p:nvPr/>
        </p:nvSpPr>
        <p:spPr>
          <a:xfrm>
            <a:off x="0" y="521185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#596 “EDIFICAMOS FAMILIAS”.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D10C4D8-535B-2E5D-451E-E23666407598}"/>
              </a:ext>
            </a:extLst>
          </p:cNvPr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HIMNO DE ALABANZA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DB1EA85-16CA-A1E1-3B42-D6FC45A64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21294"/>
            <a:ext cx="9143999" cy="593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96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4D7650-F432-525D-9861-3A29A8472769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MUROS QUE PROTEGEN A LA FAMILIA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C2B1D4D-2F71-FC68-A6D3-DD1A6A0D61F3}"/>
              </a:ext>
            </a:extLst>
          </p:cNvPr>
          <p:cNvSpPr txBox="1"/>
          <p:nvPr/>
        </p:nvSpPr>
        <p:spPr>
          <a:xfrm>
            <a:off x="1" y="4239287"/>
            <a:ext cx="914399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tiempos bíblicos, las ciudades siempre eran construidas con muros alrededor para la protección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defensa de las familias que las habitaban, para defenderlas de los enemigos. Una ciudad que no tenía sus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muros completos o por alguna circunstancia los muros estaban destruidos, descubiertos o descuidados,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estaba destinada a sufrir saqueos y constante temor. ¡Repasemos juntos los muros que debemos levantar en familia!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FBD067A-133A-078E-CD97-692D6257F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523220"/>
            <a:ext cx="7048500" cy="371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97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A82152B-6EF2-8FF2-7366-A32F5079E508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“LEVANTA EL MURO “DE LA ORACIÓN”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D640CC2-7C25-D54B-2A06-893A8EA04F43}"/>
              </a:ext>
            </a:extLst>
          </p:cNvPr>
          <p:cNvSpPr txBox="1"/>
          <p:nvPr/>
        </p:nvSpPr>
        <p:spPr>
          <a:xfrm>
            <a:off x="0" y="523219"/>
            <a:ext cx="9143999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ORACIÓN DE RODILLAS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D61F640-14E8-B9A5-DDE0-8D567657C276}"/>
              </a:ext>
            </a:extLst>
          </p:cNvPr>
          <p:cNvSpPr txBox="1"/>
          <p:nvPr/>
        </p:nvSpPr>
        <p:spPr>
          <a:xfrm>
            <a:off x="0" y="4611231"/>
            <a:ext cx="914399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Podemos ver que el clamor de un padre de familia por sus hijos hacía que el Señor tuviera un cuidado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especial sobre la familia de Job; ni Satanás podía acercarse a tocarlos si Dios no se lo permitía.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Esto muestra la importancia de la oración por nuestra familia. No podemos dejar de orar por nuestros hijos,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por nuestro matrimonio.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91EF2B7-FB4A-AC81-59E3-1ACE769D1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23329"/>
            <a:ext cx="9143998" cy="368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43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157DE36-593C-FF01-0AA4-B15E0D3DFFB8}"/>
              </a:ext>
            </a:extLst>
          </p:cNvPr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Arial Black" panose="020B0A04020102020204" pitchFamily="34" charset="0"/>
              </a:rPr>
              <a:t>NUEVO </a:t>
            </a:r>
            <a:r>
              <a:rPr lang="es-MX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CEEC15A-36EC-9D7F-0622-11D7066F4CD3}"/>
              </a:ext>
            </a:extLst>
          </p:cNvPr>
          <p:cNvSpPr txBox="1"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EVANGELISMO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4CBF23-01BA-A1BB-1ABA-DCA29F2E8627}"/>
              </a:ext>
            </a:extLst>
          </p:cNvPr>
          <p:cNvSpPr txBox="1"/>
          <p:nvPr/>
        </p:nvSpPr>
        <p:spPr>
          <a:xfrm>
            <a:off x="0" y="6356048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BRILLANDO PARA JESÚS EN UN MUNDO DE PECADO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9AE60A-D0E2-097D-6FF1-4AF79F2B8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46440"/>
            <a:ext cx="9143999" cy="53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20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830394-D86D-F2E8-CDA4-B790F3A0ECA2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“LEVANTA EL MURO “DEL CULTO FAMILIAR”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B78AD3F-59D1-43F5-26C3-CF8385C24FB2}"/>
              </a:ext>
            </a:extLst>
          </p:cNvPr>
          <p:cNvSpPr txBox="1"/>
          <p:nvPr/>
        </p:nvSpPr>
        <p:spPr>
          <a:xfrm>
            <a:off x="1" y="4175118"/>
            <a:ext cx="914399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Este también es uno de los grandes desafíos, a los que nos enfrentamos como familia y como iglesia.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Ante esta realidad, ¿qué podemos hacer como familia, para lograr este ideal? Iniciemos reavivando el culto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familiar. El hogar es un lugar donde comienza la salud de la iglesia y la sociedad, y los padres son la pieza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clave. Si ellos ocupan su lugar, la gracia de Dios se derramará sobre toda su familia.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A9EA6B6-C59C-DC45-800B-6278C1E73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21"/>
            <a:ext cx="9143999" cy="365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92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24347A2-54DF-FD88-F402-7ECFF577D37A}"/>
              </a:ext>
            </a:extLst>
          </p:cNvPr>
          <p:cNvSpPr txBox="1"/>
          <p:nvPr/>
        </p:nvSpPr>
        <p:spPr>
          <a:xfrm>
            <a:off x="0" y="3629579"/>
            <a:ext cx="9144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“Padres y madres, cada mañana y cada noche, junten a sus hijos alrededor de ustedes y eleven sus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corazones a Dios en humildes súplicas. Vuestros amados están expuestos a la tentación. Hay dificultades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cotidianas sembradas en el camino de los jóvenes y de sus mayores. Los que quieran vivir con paciencia,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amor y gozo deben orar” (Consejos para la Iglesia, t. 4, 139).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 en su familia, esta muralla está en el suelo,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le invito hoy a levantarla en el nombre de Jesús, para protección de su familia.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E11F35A-A217-756E-7091-5CCD88080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36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18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C062980-680A-72B7-6541-45EC4BA93534}"/>
              </a:ext>
            </a:extLst>
          </p:cNvPr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LEVANTA EL MURO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“DE LA EDUCACIÓN ADVENTISTA”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4FFC7EA-41EE-5D87-F9D3-5F6B1213E4F0}"/>
              </a:ext>
            </a:extLst>
          </p:cNvPr>
          <p:cNvSpPr txBox="1"/>
          <p:nvPr/>
        </p:nvSpPr>
        <p:spPr>
          <a:xfrm>
            <a:off x="0" y="4402685"/>
            <a:ext cx="914399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muro de la educación adventista se levanta en las familias cuando estas deciden formar a sus hijos con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principios eternos, uniendo el hogar con la escuela como defensa de la fe. La educación fortalece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carácter y afirma el crecimiento cristiano. “Y estas palabras que yo te mando hoy, estarán sobre tu corazón;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las repetirás a tus hijos…” (Deuteronomio 6:6-7).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8AECA64-7448-B93F-C758-580037FE1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488"/>
            <a:ext cx="9143999" cy="355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65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06A02E9-A18D-6B7E-1959-744353EA624C}"/>
              </a:ext>
            </a:extLst>
          </p:cNvPr>
          <p:cNvSpPr txBox="1"/>
          <p:nvPr/>
        </p:nvSpPr>
        <p:spPr>
          <a:xfrm>
            <a:off x="0" y="4962163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Elena de White escribió: “La obra de la educación y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de la redención son una en el plan de Dios” (Consejos para los maestros, p. 9), reafirmando que educar es conducir al Salvador.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C0A43E9-680E-8D24-1B42-95FF9DF2B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6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39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B4C4A4D-7D1F-F7CF-7158-DCC1F9C0A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8074"/>
            <a:ext cx="9144001" cy="691414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42F3552-02AE-45BC-A6DE-6BE75498BD9C}"/>
              </a:ext>
            </a:extLst>
          </p:cNvPr>
          <p:cNvSpPr txBox="1"/>
          <p:nvPr/>
        </p:nvSpPr>
        <p:spPr>
          <a:xfrm>
            <a:off x="6432884" y="3080084"/>
            <a:ext cx="1989221" cy="14758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D28A54-8E6F-C9D8-6DB3-D21494C092B6}"/>
              </a:ext>
            </a:extLst>
          </p:cNvPr>
          <p:cNvSpPr txBox="1"/>
          <p:nvPr/>
        </p:nvSpPr>
        <p:spPr>
          <a:xfrm>
            <a:off x="4872789" y="1470175"/>
            <a:ext cx="3761874" cy="14758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0451C99-649A-EE7A-4A65-B4088F360971}"/>
              </a:ext>
            </a:extLst>
          </p:cNvPr>
          <p:cNvSpPr txBox="1"/>
          <p:nvPr/>
        </p:nvSpPr>
        <p:spPr>
          <a:xfrm>
            <a:off x="5149516" y="689810"/>
            <a:ext cx="2935705" cy="10748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00E8383-7729-46E1-2EE0-D13FDD42CAE1}"/>
              </a:ext>
            </a:extLst>
          </p:cNvPr>
          <p:cNvSpPr txBox="1"/>
          <p:nvPr/>
        </p:nvSpPr>
        <p:spPr>
          <a:xfrm>
            <a:off x="2783915" y="335867"/>
            <a:ext cx="4177747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MX" sz="4000" b="1" dirty="0">
                <a:latin typeface="Arial Black" panose="020B0A04020102020204" pitchFamily="34" charset="0"/>
              </a:rPr>
              <a:t>BIENVENIDOS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E000B26-B728-456D-8290-A434F933FA95}"/>
              </a:ext>
            </a:extLst>
          </p:cNvPr>
          <p:cNvSpPr txBox="1"/>
          <p:nvPr/>
        </p:nvSpPr>
        <p:spPr>
          <a:xfrm>
            <a:off x="796491" y="1586224"/>
            <a:ext cx="7625614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IGLESIA ADVENTISTA DEL 7° DÍA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7113F07-5321-6736-5677-AF7477409B40}"/>
              </a:ext>
            </a:extLst>
          </p:cNvPr>
          <p:cNvSpPr txBox="1"/>
          <p:nvPr/>
        </p:nvSpPr>
        <p:spPr>
          <a:xfrm>
            <a:off x="6961662" y="160420"/>
            <a:ext cx="1400285" cy="6507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1050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243CB91-E13C-023E-A279-5A7626C0CD22}"/>
              </a:ext>
            </a:extLst>
          </p:cNvPr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MISIONERO MUNDIAL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5D7F317-3706-3619-A7C9-70ACBE8BB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F4A9540-6FFB-FD86-DD4A-41EBDA39E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30"/>
            <a:ext cx="1990142" cy="200061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ED9EC9E-E12C-130A-3621-E9173B56A0D2}"/>
              </a:ext>
            </a:extLst>
          </p:cNvPr>
          <p:cNvSpPr txBox="1"/>
          <p:nvPr/>
        </p:nvSpPr>
        <p:spPr>
          <a:xfrm>
            <a:off x="4924927" y="2903621"/>
            <a:ext cx="4074694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FIJI</a:t>
            </a:r>
          </a:p>
        </p:txBody>
      </p:sp>
    </p:spTree>
    <p:extLst>
      <p:ext uri="{BB962C8B-B14F-4D97-AF65-F5344CB8AC3E}">
        <p14:creationId xmlns:p14="http://schemas.microsoft.com/office/powerpoint/2010/main" val="2526514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EE41BF-4F3A-872B-18D5-09FB2FE91438}"/>
              </a:ext>
            </a:extLst>
          </p:cNvPr>
          <p:cNvSpPr txBox="1"/>
          <p:nvPr/>
        </p:nvSpPr>
        <p:spPr>
          <a:xfrm>
            <a:off x="0" y="4239287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Elena de White nos recuerda con claridad: “Dondequiera que se establezca una escuela, los padres deben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interesarse en que sus hijos reciban los beneficios de la educación cristiana” (Fundamentals </a:t>
            </a:r>
            <a:r>
              <a:rPr lang="es-MX" sz="2000" b="1" dirty="0" err="1">
                <a:latin typeface="Arial Black" panose="020B0A04020102020204" pitchFamily="34" charset="0"/>
              </a:rPr>
              <a:t>of</a:t>
            </a:r>
            <a:r>
              <a:rPr lang="es-MX" sz="2000" b="1" dirty="0">
                <a:latin typeface="Arial Black" panose="020B0A04020102020204" pitchFamily="34" charset="0"/>
              </a:rPr>
              <a:t> Christian </a:t>
            </a:r>
          </a:p>
          <a:p>
            <a:pPr algn="ctr"/>
            <a:r>
              <a:rPr lang="es-MX" sz="2000" b="1" dirty="0" err="1">
                <a:latin typeface="Arial Black" panose="020B0A04020102020204" pitchFamily="34" charset="0"/>
              </a:rPr>
              <a:t>Education</a:t>
            </a:r>
            <a:r>
              <a:rPr lang="es-MX" sz="2000" b="1" dirty="0">
                <a:latin typeface="Arial Black" panose="020B0A04020102020204" pitchFamily="34" charset="0"/>
              </a:rPr>
              <a:t>, p. 320). Este consejo inspirado nos impulsa a guiar a nuestros niños hacia una educación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solo les enseñe a leer y escribir, sino que los forme para la vida eterna.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E8E1C40-0FCD-8B28-634C-F08D86767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23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07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82BF77C-DF70-E00E-6042-AA51B3B92481}"/>
              </a:ext>
            </a:extLst>
          </p:cNvPr>
          <p:cNvSpPr txBox="1"/>
          <p:nvPr/>
        </p:nvSpPr>
        <p:spPr>
          <a:xfrm>
            <a:off x="0" y="4781416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la educación adventista,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Jesús es el centro de cada aprendizaje, y los principios bíblicos son la base de cada decisión. Al elegir este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camino, damos a nuestros hijos la oportunidad de crecer en sabiduría, en fe y en servicio, preparándolos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cumplir el propósito de Dios en sus vidas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A08B18A-7B16-E339-AE59-C8DE1EE69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8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08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B025377-CE9F-749E-AF28-7154331E3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674" y="240632"/>
            <a:ext cx="6230652" cy="632808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79B733C-D9DB-4235-2EC7-1FEF985D5089}"/>
              </a:ext>
            </a:extLst>
          </p:cNvPr>
          <p:cNvSpPr txBox="1"/>
          <p:nvPr/>
        </p:nvSpPr>
        <p:spPr>
          <a:xfrm>
            <a:off x="689811" y="1235242"/>
            <a:ext cx="2305439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3200" b="1" dirty="0">
                <a:latin typeface="Arial Black" panose="020B0A04020102020204" pitchFamily="34" charset="0"/>
              </a:rPr>
              <a:t>INFORME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BE4EFA4-A621-0F26-4AE8-D110DF0C30E6}"/>
              </a:ext>
            </a:extLst>
          </p:cNvPr>
          <p:cNvSpPr txBox="1"/>
          <p:nvPr/>
        </p:nvSpPr>
        <p:spPr>
          <a:xfrm>
            <a:off x="6147667" y="3404672"/>
            <a:ext cx="299633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SECRETARIAL</a:t>
            </a:r>
          </a:p>
        </p:txBody>
      </p:sp>
    </p:spTree>
    <p:extLst>
      <p:ext uri="{BB962C8B-B14F-4D97-AF65-F5344CB8AC3E}">
        <p14:creationId xmlns:p14="http://schemas.microsoft.com/office/powerpoint/2010/main" val="1069301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21A1E36-75EE-DB53-D209-B9709691ADE0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LEVANTA EL MURO “DEL TEMOR DE DIOS”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0874410-5DD1-9E43-3661-41941625DB7F}"/>
              </a:ext>
            </a:extLst>
          </p:cNvPr>
          <p:cNvSpPr txBox="1"/>
          <p:nvPr/>
        </p:nvSpPr>
        <p:spPr>
          <a:xfrm>
            <a:off x="0" y="5226784"/>
            <a:ext cx="91439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temor a Dios es un muro de protección maravilloso porque no solamente protege la vida de nuestros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hijos mientras viven en nuestra casa, también es un muro de protección para su vida cuando formen su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propio hogar.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F8021BB-B08B-9CDD-E30B-A01203F88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20"/>
            <a:ext cx="9144000" cy="470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87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B5D24AB-40EF-E164-7845-9DF5518BDF3A}"/>
              </a:ext>
            </a:extLst>
          </p:cNvPr>
          <p:cNvSpPr txBox="1"/>
          <p:nvPr/>
        </p:nvSpPr>
        <p:spPr>
          <a:xfrm>
            <a:off x="0" y="4611231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Palabra de Dios dice: “El temor de Jehová es el principio de la sabiduría…” (Proverbios 9:10). “El principio de la sabiduría es el temor de Jehová…” (Salmo 111:10). “Ahora, pues, Israel,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¿qué pide Jehová tu Dios de ti, sino que temas a Jehová tu Dios…”. (Deuteronomio 10:12). Levanta la muralla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del temor a Jehová en tu casa, y los dardos del enemigo no penetrarán en ella, ni tocarán tu familia.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C8ADB93-7435-E00F-157B-5D7E3AB55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1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23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BF26C53-C8F2-77DA-352B-210D4E38C088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LEVANTA EL MURO “DEL ESTUDIO DE LA BIBLIA”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4749DEB-E204-2AC6-4D4F-793787229DB0}"/>
              </a:ext>
            </a:extLst>
          </p:cNvPr>
          <p:cNvSpPr txBox="1"/>
          <p:nvPr/>
        </p:nvSpPr>
        <p:spPr>
          <a:xfrm>
            <a:off x="0" y="4822756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“Bienaventurado el que lee, y los que oyen las palabras de esta profecía” (Apocalipsis 1:3),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“La Biblia es la única regla de fe y doctrina. Y no hay ningún otro libro para energizar la mente y fortalecer el intelecto como lo hace el estudio de la Biblia.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B4104A8-0DC3-9D42-03E0-1123F0F18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1665"/>
            <a:ext cx="9143999" cy="436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91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20C56E2-1399-2463-10D2-F607E412FB22}"/>
              </a:ext>
            </a:extLst>
          </p:cNvPr>
          <p:cNvSpPr txBox="1"/>
          <p:nvPr/>
        </p:nvSpPr>
        <p:spPr>
          <a:xfrm>
            <a:off x="0" y="4456291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medio de educación intelectual, la Biblia es más eficaz que cualquier otro libro o que todos los demás libros juntos” ... “Si los hombres estudiaran diariamente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Palabra de Dios, tendrían una mente profunda, un carácter noble y una estabilidad de propósito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realmente no se encuentra en estos tiempos”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(</a:t>
            </a:r>
            <a:r>
              <a:rPr lang="es-MX" sz="2000" b="1" dirty="0" err="1">
                <a:latin typeface="Arial Black" panose="020B0A04020102020204" pitchFamily="34" charset="0"/>
              </a:rPr>
              <a:t>Review</a:t>
            </a:r>
            <a:r>
              <a:rPr lang="es-MX" sz="2000" b="1" dirty="0">
                <a:latin typeface="Arial Black" panose="020B0A04020102020204" pitchFamily="34" charset="0"/>
              </a:rPr>
              <a:t> and Herald, 17 de julio, 1888)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F7BE4E4-2F5C-743C-D60E-78F8E9C44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1941"/>
            <a:ext cx="9144000" cy="458823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EBF6A8C-D32B-90DB-2B9C-93799458AAAD}"/>
              </a:ext>
            </a:extLst>
          </p:cNvPr>
          <p:cNvSpPr txBox="1"/>
          <p:nvPr/>
        </p:nvSpPr>
        <p:spPr>
          <a:xfrm>
            <a:off x="7972926" y="0"/>
            <a:ext cx="1171074" cy="930442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27973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9D2D0E-B951-63B7-9B2D-19BA05121433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CONCLUSIÓN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FFB80AB-E113-B54D-7756-BA152C561E63}"/>
              </a:ext>
            </a:extLst>
          </p:cNvPr>
          <p:cNvSpPr txBox="1"/>
          <p:nvPr/>
        </p:nvSpPr>
        <p:spPr>
          <a:xfrm>
            <a:off x="0" y="1300279"/>
            <a:ext cx="426719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Hay muros que debieran proteger a la familia pero que están en el suelo; debemos levantarlos. Y si alguno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está a punto de caer, debemos evitarlo. Nehemías observó las ruinas de las murallas,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se conmovió.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No se quedó pasivo ante tal devastación.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B978FCB-21E8-DAD6-3014-0825F2017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523219"/>
            <a:ext cx="4876799" cy="635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35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6F7F2CDF-F36F-78B6-5DC8-77FCB83A0F2A}"/>
              </a:ext>
            </a:extLst>
          </p:cNvPr>
          <p:cNvSpPr txBox="1"/>
          <p:nvPr/>
        </p:nvSpPr>
        <p:spPr>
          <a:xfrm>
            <a:off x="0" y="4531021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 primero que hizo fue orar y ayunar. decidió levantarse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reconstruir los muros. Te pregunto: ¿Hay muros caídos en tu casa que necesitan ser levantados?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Levantemos los muros que permitirán que nuestra familia goce de las bendiciones de Dios: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culto familiar, la oración, el estudio de la Biblia, el temor a Dios y la educación adventista.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2D9D99E-7991-7A38-822A-A3F2DB681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16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8590BF6-1648-BF7D-4FE6-A3D9A2C47F18}"/>
              </a:ext>
            </a:extLst>
          </p:cNvPr>
          <p:cNvSpPr txBox="1"/>
          <p:nvPr/>
        </p:nvSpPr>
        <p:spPr>
          <a:xfrm>
            <a:off x="0" y="479304"/>
            <a:ext cx="9144000" cy="646331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# 47 “POR LA MAÑANA”, #496 “SUS MANOS SOMOS”,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#547 “SÁBADO ES”.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1001E7F-DC4D-D42B-DB3D-7BF443F281B5}"/>
              </a:ext>
            </a:extLst>
          </p:cNvPr>
          <p:cNvSpPr txBox="1"/>
          <p:nvPr/>
        </p:nvSpPr>
        <p:spPr>
          <a:xfrm>
            <a:off x="-1" y="-1"/>
            <a:ext cx="9143999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SERVICIO DE CANTO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C978338-6EBB-DD3D-E041-F5248AAE4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59316"/>
            <a:ext cx="9163237" cy="56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390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256802D-ABF9-0214-C855-21A34B7C9FDA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VERSÍCULO PARA MEMORIZAR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F6153CA-9FE2-5968-7544-4C7D8EB81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185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3F6002E-66E8-E102-548B-B4205703AC07}"/>
              </a:ext>
            </a:extLst>
          </p:cNvPr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REPASO DE LA LECCIÓN # 6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5B1B846-FF7C-AF90-E60B-3B73FD4AC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9010"/>
            <a:ext cx="4913802" cy="61501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B8809FD-9610-22F3-DA7A-FEC21B10A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802" y="4026569"/>
            <a:ext cx="4230198" cy="363359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33805D4-2AF6-41FD-8B34-9BB70211CAD0}"/>
              </a:ext>
            </a:extLst>
          </p:cNvPr>
          <p:cNvSpPr txBox="1"/>
          <p:nvPr/>
        </p:nvSpPr>
        <p:spPr>
          <a:xfrm>
            <a:off x="4913802" y="739010"/>
            <a:ext cx="4230198" cy="3785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800" b="1" dirty="0">
              <a:latin typeface="Arial Black" panose="020B0A04020102020204" pitchFamily="34" charset="0"/>
            </a:endParaRPr>
          </a:p>
          <a:p>
            <a:pPr algn="ctr"/>
            <a:r>
              <a:rPr lang="es-MX" sz="4800" b="1" dirty="0">
                <a:latin typeface="Arial Black" panose="020B0A04020102020204" pitchFamily="34" charset="0"/>
              </a:rPr>
              <a:t>CONFIANZA SOLO EN CRISTO</a:t>
            </a:r>
          </a:p>
          <a:p>
            <a:pPr algn="ctr"/>
            <a:endParaRPr lang="es-MX" sz="4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9908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C06D089-F36D-BF42-BFD4-85BB794869B3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FINAL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CC1B0FB-2ABC-D870-DAF5-7FC901143153}"/>
              </a:ext>
            </a:extLst>
          </p:cNvPr>
          <p:cNvSpPr txBox="1"/>
          <p:nvPr/>
        </p:nvSpPr>
        <p:spPr>
          <a:xfrm>
            <a:off x="-1" y="523220"/>
            <a:ext cx="914399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 sugiere el canto “MI CASA Y YO SERVIREMOS A JEHOVA” de Felipe Garibo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DEB07EC-584E-A570-EA4F-959960C97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106"/>
            <a:ext cx="9144000" cy="563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64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0434D96-D0E2-C547-DF37-3E3E4F71DA4C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ORACIÓN FINAL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469D84E-C646-9EE5-AA8C-A2DABE2DC424}"/>
              </a:ext>
            </a:extLst>
          </p:cNvPr>
          <p:cNvSpPr txBox="1"/>
          <p:nvPr/>
        </p:nvSpPr>
        <p:spPr>
          <a:xfrm>
            <a:off x="5470358" y="1459229"/>
            <a:ext cx="355733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Isaías 58:12, Dios da una promesa de restauración y bendición para Su pueblo que le obedece: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“Y los tuyos edificarán las ruinas antiguas; los cimientos de generación en generación levantarás, y serás llamado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reparador de portillos, restaurador de calzadas para habitar”. ¡Amén!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B0E2142-DC0D-515E-A3CC-E8951C3A9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5606716" cy="639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958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9B7226B-DCD0-F2DB-8615-46DDE1175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9810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4614808-F315-80DE-F9BB-3BD5B597F4EC}"/>
              </a:ext>
            </a:extLst>
          </p:cNvPr>
          <p:cNvSpPr txBox="1"/>
          <p:nvPr/>
        </p:nvSpPr>
        <p:spPr>
          <a:xfrm>
            <a:off x="770021" y="6513096"/>
            <a:ext cx="1187116" cy="33688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02770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7758D20-8FDD-7A90-63F6-2CBC91191E8B}"/>
              </a:ext>
            </a:extLst>
          </p:cNvPr>
          <p:cNvSpPr txBox="1"/>
          <p:nvPr/>
        </p:nvSpPr>
        <p:spPr>
          <a:xfrm>
            <a:off x="0" y="4547063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“Empezad el día con oración; trabajad con la vista de Dios.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Sus ángeles están siempre a vuestro lado, anotando vuestras palabras, vuestra conducta y la manera en que hacéis vuestro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trabajo” (Consejos sobre salud, 413). “La religión debe empezar con un vaciamiento y una purificación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del corazón, y debe ser nutrida por la oración diaria” (Testimonios Selectos, t. 4, 535).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B58FDE7-899D-C181-9C9F-0FAFC3B65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4706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8B6377E-7E62-AC61-8CEB-CE862EB348A7}"/>
              </a:ext>
            </a:extLst>
          </p:cNvPr>
          <p:cNvSpPr txBox="1"/>
          <p:nvPr/>
        </p:nvSpPr>
        <p:spPr>
          <a:xfrm>
            <a:off x="1363579" y="753979"/>
            <a:ext cx="28664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>
                <a:latin typeface="Arial Black" panose="020B0A04020102020204" pitchFamily="34" charset="0"/>
              </a:rPr>
              <a:t>ORACIÓN</a:t>
            </a:r>
          </a:p>
        </p:txBody>
      </p:sp>
    </p:spTree>
    <p:extLst>
      <p:ext uri="{BB962C8B-B14F-4D97-AF65-F5344CB8AC3E}">
        <p14:creationId xmlns:p14="http://schemas.microsoft.com/office/powerpoint/2010/main" val="124051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C86ADC7-FEED-C56A-5B33-B5F4E7E8616D}"/>
              </a:ext>
            </a:extLst>
          </p:cNvPr>
          <p:cNvSpPr txBox="1"/>
          <p:nvPr/>
        </p:nvSpPr>
        <p:spPr>
          <a:xfrm>
            <a:off x="0" y="4792579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2 Crónicas 14:7 (RVR1960) “Dijo, por tanto, a Judá: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Edifiquemos estas ciudades, y cerquémoslas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muros con torres, puertas y barras, ya que la tierra es nuestra; porque hemos buscado a Jehová nuestro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Dios; le hemos buscado, y él nos ha dado paz por todas partes. Edificaron, pues, y fueron prosperados.”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B744A2F-8CDE-B385-880A-9E498EBB10EA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LECTURA BÍBLICA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41A9E1A-1D2B-5099-EB11-3E10E93AB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8"/>
            <a:ext cx="9143999" cy="427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10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B1BC598-CEEF-91CD-6A76-F75778EAC975}"/>
              </a:ext>
            </a:extLst>
          </p:cNvPr>
          <p:cNvSpPr txBox="1"/>
          <p:nvPr/>
        </p:nvSpPr>
        <p:spPr>
          <a:xfrm>
            <a:off x="0" y="4902966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Invitar y motivar a la congregación a levantar los muros que permitirán que nuestras familias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gocen de las bendiciones de Dios: la oración, el culto familiar, la educación adventista, el temor a Dios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estudio de la Biblia, como base del crecimiento espiritual de cada miembro.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4835C10-3AE6-B168-8CA8-90549821D31C}"/>
              </a:ext>
            </a:extLst>
          </p:cNvPr>
          <p:cNvSpPr txBox="1"/>
          <p:nvPr/>
        </p:nvSpPr>
        <p:spPr>
          <a:xfrm>
            <a:off x="-1" y="16042"/>
            <a:ext cx="9143999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PROPÓSITO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77C2690-C6DE-DE3E-1B40-49DE87E6A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7706"/>
            <a:ext cx="9143998" cy="442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25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7BD5862-B57A-98A5-FCCD-D5B0F1829160}"/>
              </a:ext>
            </a:extLst>
          </p:cNvPr>
          <p:cNvSpPr txBox="1"/>
          <p:nvPr/>
        </p:nvSpPr>
        <p:spPr>
          <a:xfrm>
            <a:off x="0" y="4919008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la reunión de padres de familia de una escuela, uno de los padres se levantó y explicó, que él no tenía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tiempo de hablar con su hijo durante la semana. Cuando salía para trabajar era muy temprano y su hijo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todavía estaba durmiendo y cuando regresaba del trabajo era muy tarde y el niño ya estaba acostado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85322DB-1677-CE88-BFB7-FBD6B1D33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89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CC2B51A-4BCC-C2CF-81A8-E5B3368D69C5}"/>
              </a:ext>
            </a:extLst>
          </p:cNvPr>
          <p:cNvSpPr txBox="1"/>
          <p:nvPr/>
        </p:nvSpPr>
        <p:spPr>
          <a:xfrm>
            <a:off x="4876800" y="1074509"/>
            <a:ext cx="42672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El padre declaro que, el no tener tiempo para su hijo,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lo angustiaba mucho e intentaba reemplazar esa falta dándole un beso todas las noches y para que su hijo supiera que él le había ido a ver mientras dormía,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hacía un nudo en la punta de la sábana. Cuando el hijo despertaba y veía el nudo, sabía que su papá había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estado allí y le había dado un beso.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07F4EB7-CEA7-7C3C-164C-7BCCB51AE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6800" cy="679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07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A1BB503-DA88-F5B1-4DB1-5233C30A56E3}"/>
              </a:ext>
            </a:extLst>
          </p:cNvPr>
          <p:cNvSpPr txBox="1"/>
          <p:nvPr/>
        </p:nvSpPr>
        <p:spPr>
          <a:xfrm>
            <a:off x="5358063" y="1102894"/>
            <a:ext cx="378593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Lamentablemente la historia no se aleja de la realidad de muchos hogares adventistas.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hemos dedicado el tiempo necesario para que nuestros hijos puedan experimentar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amor y temor a Dios,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ritmo de la vida actual nos consume casi todo el tiempo y aleja a nuestros hijos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la bendición que Dios desea para nuestra familia.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7794377-68C7-1366-43CA-55BE4D7FA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58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117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673</TotalTime>
  <Words>1680</Words>
  <Application>Microsoft Office PowerPoint</Application>
  <PresentationFormat>Presentación en pantalla (4:3)</PresentationFormat>
  <Paragraphs>122</Paragraphs>
  <Slides>34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16</cp:revision>
  <dcterms:created xsi:type="dcterms:W3CDTF">2026-02-03T16:38:45Z</dcterms:created>
  <dcterms:modified xsi:type="dcterms:W3CDTF">2026-02-04T18:55:20Z</dcterms:modified>
</cp:coreProperties>
</file>