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60" r:id="rId3"/>
    <p:sldId id="282" r:id="rId4"/>
    <p:sldId id="264" r:id="rId5"/>
    <p:sldId id="263" r:id="rId6"/>
    <p:sldId id="257" r:id="rId7"/>
    <p:sldId id="258" r:id="rId8"/>
    <p:sldId id="259" r:id="rId9"/>
    <p:sldId id="261" r:id="rId10"/>
    <p:sldId id="262" r:id="rId11"/>
    <p:sldId id="265" r:id="rId12"/>
    <p:sldId id="266" r:id="rId13"/>
    <p:sldId id="267" r:id="rId14"/>
    <p:sldId id="274" r:id="rId15"/>
    <p:sldId id="268" r:id="rId16"/>
    <p:sldId id="269" r:id="rId17"/>
    <p:sldId id="271" r:id="rId18"/>
    <p:sldId id="270" r:id="rId19"/>
    <p:sldId id="275" r:id="rId20"/>
    <p:sldId id="276" r:id="rId21"/>
    <p:sldId id="277" r:id="rId22"/>
    <p:sldId id="273" r:id="rId23"/>
    <p:sldId id="272" r:id="rId24"/>
    <p:sldId id="279" r:id="rId25"/>
    <p:sldId id="278" r:id="rId26"/>
    <p:sldId id="280" r:id="rId27"/>
    <p:sldId id="281"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4660"/>
  </p:normalViewPr>
  <p:slideViewPr>
    <p:cSldViewPr snapToGrid="0">
      <p:cViewPr varScale="1">
        <p:scale>
          <a:sx n="67" d="100"/>
          <a:sy n="67" d="100"/>
        </p:scale>
        <p:origin x="1500" y="72"/>
      </p:cViewPr>
      <p:guideLst/>
    </p:cSldViewPr>
  </p:slideViewPr>
  <p:notesTextViewPr>
    <p:cViewPr>
      <p:scale>
        <a:sx n="1" d="1"/>
        <a:sy n="1" d="1"/>
      </p:scale>
      <p:origin x="0" y="0"/>
    </p:cViewPr>
  </p:notesTextViewPr>
  <p:sorterViewPr>
    <p:cViewPr>
      <p:scale>
        <a:sx n="100" d="100"/>
        <a:sy n="100" d="100"/>
      </p:scale>
      <p:origin x="0" y="-67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B476B-B94E-4701-B3DE-80A0DA72217A}" type="datetimeFigureOut">
              <a:rPr lang="es-MX" smtClean="0"/>
              <a:t>24/02/2026</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28C2B7-A3E6-4738-B8D8-A189B5A220BB}" type="slidenum">
              <a:rPr lang="es-MX" smtClean="0"/>
              <a:t>‹Nº›</a:t>
            </a:fld>
            <a:endParaRPr lang="es-MX"/>
          </a:p>
        </p:txBody>
      </p:sp>
    </p:spTree>
    <p:extLst>
      <p:ext uri="{BB962C8B-B14F-4D97-AF65-F5344CB8AC3E}">
        <p14:creationId xmlns:p14="http://schemas.microsoft.com/office/powerpoint/2010/main" val="3868639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B328C2B7-A3E6-4738-B8D8-A189B5A220BB}" type="slidenum">
              <a:rPr lang="es-MX" smtClean="0"/>
              <a:t>22</a:t>
            </a:fld>
            <a:endParaRPr lang="es-MX"/>
          </a:p>
        </p:txBody>
      </p:sp>
    </p:spTree>
    <p:extLst>
      <p:ext uri="{BB962C8B-B14F-4D97-AF65-F5344CB8AC3E}">
        <p14:creationId xmlns:p14="http://schemas.microsoft.com/office/powerpoint/2010/main" val="458248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9F191EF-6B08-4229-A926-34AA543DD10F}" type="datetimeFigureOut">
              <a:rPr lang="es-MX" smtClean="0"/>
              <a:t>24/02/2026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5709459-68AC-445B-B39D-086B186F6D80}" type="slidenum">
              <a:rPr lang="es-MX" smtClean="0"/>
              <a:t>‹Nº›</a:t>
            </a:fld>
            <a:endParaRPr lang="es-MX"/>
          </a:p>
        </p:txBody>
      </p:sp>
    </p:spTree>
    <p:extLst>
      <p:ext uri="{BB962C8B-B14F-4D97-AF65-F5344CB8AC3E}">
        <p14:creationId xmlns:p14="http://schemas.microsoft.com/office/powerpoint/2010/main" val="1566821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9F191EF-6B08-4229-A926-34AA543DD10F}" type="datetimeFigureOut">
              <a:rPr lang="es-MX" smtClean="0"/>
              <a:t>24/02/2026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5709459-68AC-445B-B39D-086B186F6D80}" type="slidenum">
              <a:rPr lang="es-MX" smtClean="0"/>
              <a:t>‹Nº›</a:t>
            </a:fld>
            <a:endParaRPr lang="es-MX"/>
          </a:p>
        </p:txBody>
      </p:sp>
    </p:spTree>
    <p:extLst>
      <p:ext uri="{BB962C8B-B14F-4D97-AF65-F5344CB8AC3E}">
        <p14:creationId xmlns:p14="http://schemas.microsoft.com/office/powerpoint/2010/main" val="4009884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9F191EF-6B08-4229-A926-34AA543DD10F}" type="datetimeFigureOut">
              <a:rPr lang="es-MX" smtClean="0"/>
              <a:t>24/02/2026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5709459-68AC-445B-B39D-086B186F6D80}" type="slidenum">
              <a:rPr lang="es-MX" smtClean="0"/>
              <a:t>‹Nº›</a:t>
            </a:fld>
            <a:endParaRPr lang="es-MX"/>
          </a:p>
        </p:txBody>
      </p:sp>
    </p:spTree>
    <p:extLst>
      <p:ext uri="{BB962C8B-B14F-4D97-AF65-F5344CB8AC3E}">
        <p14:creationId xmlns:p14="http://schemas.microsoft.com/office/powerpoint/2010/main" val="4098643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9F191EF-6B08-4229-A926-34AA543DD10F}" type="datetimeFigureOut">
              <a:rPr lang="es-MX" smtClean="0"/>
              <a:t>24/02/2026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5709459-68AC-445B-B39D-086B186F6D80}" type="slidenum">
              <a:rPr lang="es-MX" smtClean="0"/>
              <a:t>‹Nº›</a:t>
            </a:fld>
            <a:endParaRPr lang="es-MX"/>
          </a:p>
        </p:txBody>
      </p:sp>
    </p:spTree>
    <p:extLst>
      <p:ext uri="{BB962C8B-B14F-4D97-AF65-F5344CB8AC3E}">
        <p14:creationId xmlns:p14="http://schemas.microsoft.com/office/powerpoint/2010/main" val="604573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9F191EF-6B08-4229-A926-34AA543DD10F}" type="datetimeFigureOut">
              <a:rPr lang="es-MX" smtClean="0"/>
              <a:t>24/02/2026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5709459-68AC-445B-B39D-086B186F6D80}" type="slidenum">
              <a:rPr lang="es-MX" smtClean="0"/>
              <a:t>‹Nº›</a:t>
            </a:fld>
            <a:endParaRPr lang="es-MX"/>
          </a:p>
        </p:txBody>
      </p:sp>
    </p:spTree>
    <p:extLst>
      <p:ext uri="{BB962C8B-B14F-4D97-AF65-F5344CB8AC3E}">
        <p14:creationId xmlns:p14="http://schemas.microsoft.com/office/powerpoint/2010/main" val="3564511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9F191EF-6B08-4229-A926-34AA543DD10F}" type="datetimeFigureOut">
              <a:rPr lang="es-MX" smtClean="0"/>
              <a:t>24/02/2026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5709459-68AC-445B-B39D-086B186F6D80}" type="slidenum">
              <a:rPr lang="es-MX" smtClean="0"/>
              <a:t>‹Nº›</a:t>
            </a:fld>
            <a:endParaRPr lang="es-MX"/>
          </a:p>
        </p:txBody>
      </p:sp>
    </p:spTree>
    <p:extLst>
      <p:ext uri="{BB962C8B-B14F-4D97-AF65-F5344CB8AC3E}">
        <p14:creationId xmlns:p14="http://schemas.microsoft.com/office/powerpoint/2010/main" val="1543245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9F191EF-6B08-4229-A926-34AA543DD10F}" type="datetimeFigureOut">
              <a:rPr lang="es-MX" smtClean="0"/>
              <a:t>24/02/2026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E5709459-68AC-445B-B39D-086B186F6D80}" type="slidenum">
              <a:rPr lang="es-MX" smtClean="0"/>
              <a:t>‹Nº›</a:t>
            </a:fld>
            <a:endParaRPr lang="es-MX"/>
          </a:p>
        </p:txBody>
      </p:sp>
    </p:spTree>
    <p:extLst>
      <p:ext uri="{BB962C8B-B14F-4D97-AF65-F5344CB8AC3E}">
        <p14:creationId xmlns:p14="http://schemas.microsoft.com/office/powerpoint/2010/main" val="2303324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9F191EF-6B08-4229-A926-34AA543DD10F}" type="datetimeFigureOut">
              <a:rPr lang="es-MX" smtClean="0"/>
              <a:t>24/02/2026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E5709459-68AC-445B-B39D-086B186F6D80}" type="slidenum">
              <a:rPr lang="es-MX" smtClean="0"/>
              <a:t>‹Nº›</a:t>
            </a:fld>
            <a:endParaRPr lang="es-MX"/>
          </a:p>
        </p:txBody>
      </p:sp>
    </p:spTree>
    <p:extLst>
      <p:ext uri="{BB962C8B-B14F-4D97-AF65-F5344CB8AC3E}">
        <p14:creationId xmlns:p14="http://schemas.microsoft.com/office/powerpoint/2010/main" val="440838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F191EF-6B08-4229-A926-34AA543DD10F}" type="datetimeFigureOut">
              <a:rPr lang="es-MX" smtClean="0"/>
              <a:t>24/02/2026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E5709459-68AC-445B-B39D-086B186F6D80}" type="slidenum">
              <a:rPr lang="es-MX" smtClean="0"/>
              <a:t>‹Nº›</a:t>
            </a:fld>
            <a:endParaRPr lang="es-MX"/>
          </a:p>
        </p:txBody>
      </p:sp>
    </p:spTree>
    <p:extLst>
      <p:ext uri="{BB962C8B-B14F-4D97-AF65-F5344CB8AC3E}">
        <p14:creationId xmlns:p14="http://schemas.microsoft.com/office/powerpoint/2010/main" val="3527999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9F191EF-6B08-4229-A926-34AA543DD10F}" type="datetimeFigureOut">
              <a:rPr lang="es-MX" smtClean="0"/>
              <a:t>24/02/2026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5709459-68AC-445B-B39D-086B186F6D80}" type="slidenum">
              <a:rPr lang="es-MX" smtClean="0"/>
              <a:t>‹Nº›</a:t>
            </a:fld>
            <a:endParaRPr lang="es-MX"/>
          </a:p>
        </p:txBody>
      </p:sp>
    </p:spTree>
    <p:extLst>
      <p:ext uri="{BB962C8B-B14F-4D97-AF65-F5344CB8AC3E}">
        <p14:creationId xmlns:p14="http://schemas.microsoft.com/office/powerpoint/2010/main" val="2901979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9F191EF-6B08-4229-A926-34AA543DD10F}" type="datetimeFigureOut">
              <a:rPr lang="es-MX" smtClean="0"/>
              <a:t>24/02/2026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5709459-68AC-445B-B39D-086B186F6D80}" type="slidenum">
              <a:rPr lang="es-MX" smtClean="0"/>
              <a:t>‹Nº›</a:t>
            </a:fld>
            <a:endParaRPr lang="es-MX"/>
          </a:p>
        </p:txBody>
      </p:sp>
    </p:spTree>
    <p:extLst>
      <p:ext uri="{BB962C8B-B14F-4D97-AF65-F5344CB8AC3E}">
        <p14:creationId xmlns:p14="http://schemas.microsoft.com/office/powerpoint/2010/main" val="2396333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F191EF-6B08-4229-A926-34AA543DD10F}" type="datetimeFigureOut">
              <a:rPr lang="es-MX" smtClean="0"/>
              <a:t>24/02/2026</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09459-68AC-445B-B39D-086B186F6D80}" type="slidenum">
              <a:rPr lang="es-MX" smtClean="0"/>
              <a:t>‹Nº›</a:t>
            </a:fld>
            <a:endParaRPr lang="es-MX"/>
          </a:p>
        </p:txBody>
      </p:sp>
    </p:spTree>
    <p:extLst>
      <p:ext uri="{BB962C8B-B14F-4D97-AF65-F5344CB8AC3E}">
        <p14:creationId xmlns:p14="http://schemas.microsoft.com/office/powerpoint/2010/main" val="3530153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52F821B-04DF-3F63-2B91-61B8A6A9B747}"/>
              </a:ext>
            </a:extLst>
          </p:cNvPr>
          <p:cNvSpPr txBox="1"/>
          <p:nvPr/>
        </p:nvSpPr>
        <p:spPr>
          <a:xfrm>
            <a:off x="0" y="0"/>
            <a:ext cx="9144000" cy="523220"/>
          </a:xfrm>
          <a:prstGeom prst="rect">
            <a:avLst/>
          </a:prstGeom>
          <a:solidFill>
            <a:srgbClr val="FFFF00"/>
          </a:solidFill>
        </p:spPr>
        <p:txBody>
          <a:bodyPr wrap="square">
            <a:spAutoFit/>
          </a:bodyPr>
          <a:lstStyle/>
          <a:p>
            <a:pPr algn="ctr"/>
            <a:r>
              <a:rPr lang="es-MX" sz="2800" dirty="0">
                <a:latin typeface="Arial Black" panose="020B0A04020102020204" pitchFamily="34" charset="0"/>
                <a:cs typeface="Arial" panose="020B0604020202020204" pitchFamily="34" charset="0"/>
              </a:rPr>
              <a:t>“EL CORAZÓN DE LA IGLESIA” </a:t>
            </a:r>
          </a:p>
        </p:txBody>
      </p:sp>
      <p:sp>
        <p:nvSpPr>
          <p:cNvPr id="6" name="CuadroTexto 5">
            <a:extLst>
              <a:ext uri="{FF2B5EF4-FFF2-40B4-BE49-F238E27FC236}">
                <a16:creationId xmlns:a16="http://schemas.microsoft.com/office/drawing/2014/main" id="{46FBA504-76C9-3D19-3C33-CCE8D3480E0A}"/>
              </a:ext>
            </a:extLst>
          </p:cNvPr>
          <p:cNvSpPr txBox="1"/>
          <p:nvPr/>
        </p:nvSpPr>
        <p:spPr>
          <a:xfrm>
            <a:off x="0" y="523220"/>
            <a:ext cx="9144000" cy="400110"/>
          </a:xfrm>
          <a:prstGeom prst="rect">
            <a:avLst/>
          </a:prstGeom>
          <a:solidFill>
            <a:schemeClr val="accent5">
              <a:lumMod val="60000"/>
              <a:lumOff val="40000"/>
            </a:schemeClr>
          </a:solidFill>
        </p:spPr>
        <p:txBody>
          <a:bodyPr wrap="square" rtlCol="0">
            <a:spAutoFit/>
          </a:bodyPr>
          <a:lstStyle/>
          <a:p>
            <a:pPr algn="ctr"/>
            <a:r>
              <a:rPr lang="es-MX" sz="2000" b="1" dirty="0">
                <a:latin typeface="Arial Black" panose="020B0A04020102020204" pitchFamily="34" charset="0"/>
              </a:rPr>
              <a:t>MÁS CERCA DE LA IGLESIA</a:t>
            </a:r>
          </a:p>
        </p:txBody>
      </p:sp>
      <p:pic>
        <p:nvPicPr>
          <p:cNvPr id="7" name="Imagen 6">
            <a:extLst>
              <a:ext uri="{FF2B5EF4-FFF2-40B4-BE49-F238E27FC236}">
                <a16:creationId xmlns:a16="http://schemas.microsoft.com/office/drawing/2014/main" id="{9A7DC3C7-4528-2AC0-22B4-C5441B8B3796}"/>
              </a:ext>
            </a:extLst>
          </p:cNvPr>
          <p:cNvPicPr>
            <a:picLocks noChangeAspect="1"/>
          </p:cNvPicPr>
          <p:nvPr/>
        </p:nvPicPr>
        <p:blipFill>
          <a:blip r:embed="rId2"/>
          <a:stretch>
            <a:fillRect/>
          </a:stretch>
        </p:blipFill>
        <p:spPr>
          <a:xfrm>
            <a:off x="114300" y="5636478"/>
            <a:ext cx="1243013" cy="1243013"/>
          </a:xfrm>
          <a:prstGeom prst="rect">
            <a:avLst/>
          </a:prstGeom>
        </p:spPr>
      </p:pic>
      <p:sp>
        <p:nvSpPr>
          <p:cNvPr id="9" name="CuadroTexto 8">
            <a:extLst>
              <a:ext uri="{FF2B5EF4-FFF2-40B4-BE49-F238E27FC236}">
                <a16:creationId xmlns:a16="http://schemas.microsoft.com/office/drawing/2014/main" id="{9C794843-1F2D-135F-29FA-66938F955AF8}"/>
              </a:ext>
            </a:extLst>
          </p:cNvPr>
          <p:cNvSpPr txBox="1"/>
          <p:nvPr/>
        </p:nvSpPr>
        <p:spPr>
          <a:xfrm>
            <a:off x="1543050" y="5636478"/>
            <a:ext cx="7600949" cy="1077218"/>
          </a:xfrm>
          <a:prstGeom prst="rect">
            <a:avLst/>
          </a:prstGeom>
          <a:noFill/>
        </p:spPr>
        <p:txBody>
          <a:bodyPr wrap="square" rtlCol="0">
            <a:spAutoFit/>
          </a:bodyPr>
          <a:lstStyle/>
          <a:p>
            <a:r>
              <a:rPr lang="es-MX" sz="3200" b="1" dirty="0">
                <a:latin typeface="Arial Black" panose="020B0A04020102020204" pitchFamily="34" charset="0"/>
              </a:rPr>
              <a:t>ESCUELA SABÁTICA</a:t>
            </a:r>
          </a:p>
          <a:p>
            <a:r>
              <a:rPr lang="es-MX" sz="3200" b="1" dirty="0">
                <a:latin typeface="Arial Black" panose="020B0A04020102020204" pitchFamily="34" charset="0"/>
              </a:rPr>
              <a:t>IGLESIA ADVENTISTA DEL 7° DÍA</a:t>
            </a:r>
          </a:p>
        </p:txBody>
      </p:sp>
      <p:pic>
        <p:nvPicPr>
          <p:cNvPr id="11" name="Imagen 10">
            <a:extLst>
              <a:ext uri="{FF2B5EF4-FFF2-40B4-BE49-F238E27FC236}">
                <a16:creationId xmlns:a16="http://schemas.microsoft.com/office/drawing/2014/main" id="{833433F4-88A2-7AA6-4740-8B20A1134B1F}"/>
              </a:ext>
            </a:extLst>
          </p:cNvPr>
          <p:cNvPicPr>
            <a:picLocks noChangeAspect="1"/>
          </p:cNvPicPr>
          <p:nvPr/>
        </p:nvPicPr>
        <p:blipFill>
          <a:blip r:embed="rId3"/>
          <a:stretch>
            <a:fillRect/>
          </a:stretch>
        </p:blipFill>
        <p:spPr>
          <a:xfrm>
            <a:off x="0" y="868680"/>
            <a:ext cx="9144000" cy="4767798"/>
          </a:xfrm>
          <a:prstGeom prst="rect">
            <a:avLst/>
          </a:prstGeom>
        </p:spPr>
      </p:pic>
      <p:sp>
        <p:nvSpPr>
          <p:cNvPr id="12" name="CuadroTexto 11">
            <a:extLst>
              <a:ext uri="{FF2B5EF4-FFF2-40B4-BE49-F238E27FC236}">
                <a16:creationId xmlns:a16="http://schemas.microsoft.com/office/drawing/2014/main" id="{ADD130DB-C70B-3FD2-4205-BCE92F9E888A}"/>
              </a:ext>
            </a:extLst>
          </p:cNvPr>
          <p:cNvSpPr txBox="1"/>
          <p:nvPr/>
        </p:nvSpPr>
        <p:spPr>
          <a:xfrm>
            <a:off x="735806" y="1046440"/>
            <a:ext cx="3186113" cy="369332"/>
          </a:xfrm>
          <a:prstGeom prst="rect">
            <a:avLst/>
          </a:prstGeom>
          <a:solidFill>
            <a:schemeClr val="accent1">
              <a:lumMod val="75000"/>
            </a:schemeClr>
          </a:solidFill>
        </p:spPr>
        <p:txBody>
          <a:bodyPr wrap="square" rtlCol="0">
            <a:spAutoFit/>
          </a:bodyPr>
          <a:lstStyle/>
          <a:p>
            <a:r>
              <a:rPr lang="es-MX" dirty="0">
                <a:solidFill>
                  <a:schemeClr val="bg1"/>
                </a:solidFill>
              </a:rPr>
              <a:t>IGLESIA ADVENTISTA DEL  7° DÍA</a:t>
            </a:r>
          </a:p>
        </p:txBody>
      </p:sp>
    </p:spTree>
    <p:extLst>
      <p:ext uri="{BB962C8B-B14F-4D97-AF65-F5344CB8AC3E}">
        <p14:creationId xmlns:p14="http://schemas.microsoft.com/office/powerpoint/2010/main" val="869046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E78DA1-78B4-EE39-C8CA-BE51844CAA51}"/>
              </a:ext>
            </a:extLst>
          </p:cNvPr>
          <p:cNvSpPr txBox="1"/>
          <p:nvPr/>
        </p:nvSpPr>
        <p:spPr>
          <a:xfrm>
            <a:off x="0" y="5557655"/>
            <a:ext cx="9144000" cy="1200329"/>
          </a:xfrm>
          <a:prstGeom prst="rect">
            <a:avLst/>
          </a:prstGeom>
          <a:noFill/>
        </p:spPr>
        <p:txBody>
          <a:bodyPr wrap="square">
            <a:spAutoFit/>
          </a:bodyPr>
          <a:lstStyle/>
          <a:p>
            <a:pPr algn="ctr"/>
            <a:r>
              <a:rPr lang="es-MX" sz="2400" b="1" dirty="0">
                <a:latin typeface="Arial Black" panose="020B0A04020102020204" pitchFamily="34" charset="0"/>
              </a:rPr>
              <a:t>“La escuela sabática, si está bien dirigida, es uno de los grandes instrumentos de Dios para traer almas al </a:t>
            </a:r>
          </a:p>
          <a:p>
            <a:pPr algn="ctr"/>
            <a:r>
              <a:rPr lang="es-MX" sz="2400" b="1" dirty="0">
                <a:latin typeface="Arial Black" panose="020B0A04020102020204" pitchFamily="34" charset="0"/>
              </a:rPr>
              <a:t>conocimiento de la verdad” (COES 10.11). </a:t>
            </a:r>
          </a:p>
        </p:txBody>
      </p:sp>
      <p:sp>
        <p:nvSpPr>
          <p:cNvPr id="4" name="CuadroTexto 3">
            <a:extLst>
              <a:ext uri="{FF2B5EF4-FFF2-40B4-BE49-F238E27FC236}">
                <a16:creationId xmlns:a16="http://schemas.microsoft.com/office/drawing/2014/main" id="{2726253E-0826-BAB6-4E9E-FA2266FBFE33}"/>
              </a:ext>
            </a:extLst>
          </p:cNvPr>
          <p:cNvSpPr txBox="1"/>
          <p:nvPr/>
        </p:nvSpPr>
        <p:spPr>
          <a:xfrm>
            <a:off x="0" y="-1"/>
            <a:ext cx="9144000" cy="461665"/>
          </a:xfrm>
          <a:prstGeom prst="rect">
            <a:avLst/>
          </a:prstGeom>
          <a:solidFill>
            <a:srgbClr val="FFC000"/>
          </a:solidFill>
        </p:spPr>
        <p:txBody>
          <a:bodyPr wrap="square" rtlCol="0">
            <a:spAutoFit/>
          </a:bodyPr>
          <a:lstStyle/>
          <a:p>
            <a:pPr algn="ctr"/>
            <a:r>
              <a:rPr lang="es-MX" sz="2400" b="1" dirty="0">
                <a:latin typeface="Arial Black" panose="020B0A04020102020204" pitchFamily="34" charset="0"/>
              </a:rPr>
              <a:t>HIMNO DE ALABANZA</a:t>
            </a:r>
          </a:p>
        </p:txBody>
      </p:sp>
      <p:pic>
        <p:nvPicPr>
          <p:cNvPr id="10" name="Imagen 9">
            <a:extLst>
              <a:ext uri="{FF2B5EF4-FFF2-40B4-BE49-F238E27FC236}">
                <a16:creationId xmlns:a16="http://schemas.microsoft.com/office/drawing/2014/main" id="{490F1250-6648-88A8-A194-00244CACBA1A}"/>
              </a:ext>
            </a:extLst>
          </p:cNvPr>
          <p:cNvPicPr>
            <a:picLocks noChangeAspect="1"/>
          </p:cNvPicPr>
          <p:nvPr/>
        </p:nvPicPr>
        <p:blipFill>
          <a:blip r:embed="rId2"/>
          <a:stretch>
            <a:fillRect/>
          </a:stretch>
        </p:blipFill>
        <p:spPr>
          <a:xfrm>
            <a:off x="0" y="461664"/>
            <a:ext cx="9144000" cy="5143500"/>
          </a:xfrm>
          <a:prstGeom prst="rect">
            <a:avLst/>
          </a:prstGeom>
        </p:spPr>
      </p:pic>
      <p:sp>
        <p:nvSpPr>
          <p:cNvPr id="11" name="CuadroTexto 10">
            <a:extLst>
              <a:ext uri="{FF2B5EF4-FFF2-40B4-BE49-F238E27FC236}">
                <a16:creationId xmlns:a16="http://schemas.microsoft.com/office/drawing/2014/main" id="{87E29644-38BF-BE9E-0FC9-872CE559EF38}"/>
              </a:ext>
            </a:extLst>
          </p:cNvPr>
          <p:cNvSpPr txBox="1"/>
          <p:nvPr/>
        </p:nvSpPr>
        <p:spPr>
          <a:xfrm>
            <a:off x="3757613" y="4571991"/>
            <a:ext cx="1414170" cy="584775"/>
          </a:xfrm>
          <a:prstGeom prst="rect">
            <a:avLst/>
          </a:prstGeom>
          <a:solidFill>
            <a:schemeClr val="tx1"/>
          </a:solidFill>
        </p:spPr>
        <p:txBody>
          <a:bodyPr wrap="none" rtlCol="0">
            <a:spAutoFit/>
          </a:bodyPr>
          <a:lstStyle/>
          <a:p>
            <a:r>
              <a:rPr lang="es-MX" sz="3200" b="1" dirty="0">
                <a:solidFill>
                  <a:schemeClr val="bg1"/>
                </a:solidFill>
                <a:latin typeface="Arial Black" panose="020B0A04020102020204" pitchFamily="34" charset="0"/>
              </a:rPr>
              <a:t># 534</a:t>
            </a:r>
          </a:p>
        </p:txBody>
      </p:sp>
    </p:spTree>
    <p:extLst>
      <p:ext uri="{BB962C8B-B14F-4D97-AF65-F5344CB8AC3E}">
        <p14:creationId xmlns:p14="http://schemas.microsoft.com/office/powerpoint/2010/main" val="3189403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87B7AE-664C-2B79-7938-980BEC72F2BE}"/>
              </a:ext>
            </a:extLst>
          </p:cNvPr>
          <p:cNvSpPr txBox="1"/>
          <p:nvPr/>
        </p:nvSpPr>
        <p:spPr>
          <a:xfrm>
            <a:off x="0" y="4554079"/>
            <a:ext cx="9144000" cy="2246769"/>
          </a:xfrm>
          <a:prstGeom prst="rect">
            <a:avLst/>
          </a:prstGeom>
          <a:noFill/>
        </p:spPr>
        <p:txBody>
          <a:bodyPr wrap="square">
            <a:spAutoFit/>
          </a:bodyPr>
          <a:lstStyle/>
          <a:p>
            <a:pPr algn="ctr"/>
            <a:r>
              <a:rPr lang="es-MX" sz="2000" b="1" dirty="0">
                <a:latin typeface="Arial Black" panose="020B0A04020102020204" pitchFamily="34" charset="0"/>
              </a:rPr>
              <a:t>Las dificultades que se hallan en las Escrituras nunca pueden ser dominadas por los mismos métodos que se emplean al luchar con problemas filosóficos. No debemos empeñarnos en el estudio de la Biblia con un espíritu de dependencia propia, con el cual tantos entran en los dominios de la ciencia, sino con oración y dependencia de Dios, y con un sincero deseo de conocer su voluntad. </a:t>
            </a:r>
          </a:p>
        </p:txBody>
      </p:sp>
      <p:pic>
        <p:nvPicPr>
          <p:cNvPr id="4" name="Imagen 3">
            <a:extLst>
              <a:ext uri="{FF2B5EF4-FFF2-40B4-BE49-F238E27FC236}">
                <a16:creationId xmlns:a16="http://schemas.microsoft.com/office/drawing/2014/main" id="{EF1CD6F7-D7C0-5F3A-21A9-894D63A975DB}"/>
              </a:ext>
            </a:extLst>
          </p:cNvPr>
          <p:cNvPicPr>
            <a:picLocks noChangeAspect="1"/>
          </p:cNvPicPr>
          <p:nvPr/>
        </p:nvPicPr>
        <p:blipFill>
          <a:blip r:embed="rId2"/>
          <a:stretch>
            <a:fillRect/>
          </a:stretch>
        </p:blipFill>
        <p:spPr>
          <a:xfrm>
            <a:off x="0" y="0"/>
            <a:ext cx="9144000" cy="4554079"/>
          </a:xfrm>
          <a:prstGeom prst="rect">
            <a:avLst/>
          </a:prstGeom>
        </p:spPr>
      </p:pic>
    </p:spTree>
    <p:extLst>
      <p:ext uri="{BB962C8B-B14F-4D97-AF65-F5344CB8AC3E}">
        <p14:creationId xmlns:p14="http://schemas.microsoft.com/office/powerpoint/2010/main" val="1977416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B1425E2-5B17-EF5C-C1F2-905126376234}"/>
              </a:ext>
            </a:extLst>
          </p:cNvPr>
          <p:cNvSpPr txBox="1"/>
          <p:nvPr/>
        </p:nvSpPr>
        <p:spPr>
          <a:xfrm>
            <a:off x="-128587" y="4818995"/>
            <a:ext cx="9144000" cy="1938992"/>
          </a:xfrm>
          <a:prstGeom prst="rect">
            <a:avLst/>
          </a:prstGeom>
          <a:noFill/>
        </p:spPr>
        <p:txBody>
          <a:bodyPr wrap="square">
            <a:spAutoFit/>
          </a:bodyPr>
          <a:lstStyle/>
          <a:p>
            <a:pPr algn="ctr"/>
            <a:r>
              <a:rPr lang="es-MX" sz="2000" b="1" dirty="0">
                <a:latin typeface="Arial Black" panose="020B0A04020102020204" pitchFamily="34" charset="0"/>
              </a:rPr>
              <a:t>Debemos venir con espíritu </a:t>
            </a:r>
          </a:p>
          <a:p>
            <a:pPr algn="ctr"/>
            <a:r>
              <a:rPr lang="es-MX" sz="2000" b="1" dirty="0">
                <a:latin typeface="Arial Black" panose="020B0A04020102020204" pitchFamily="34" charset="0"/>
              </a:rPr>
              <a:t>humilde y susceptible para obtener conocimiento </a:t>
            </a:r>
          </a:p>
          <a:p>
            <a:pPr algn="ctr"/>
            <a:r>
              <a:rPr lang="es-MX" sz="2000" b="1" dirty="0">
                <a:latin typeface="Arial Black" panose="020B0A04020102020204" pitchFamily="34" charset="0"/>
              </a:rPr>
              <a:t>del gran YO SOY.  La escuela sabática nos recuerda la </a:t>
            </a:r>
          </a:p>
          <a:p>
            <a:pPr algn="ctr"/>
            <a:r>
              <a:rPr lang="es-MX" sz="2000" b="1" dirty="0">
                <a:latin typeface="Arial Black" panose="020B0A04020102020204" pitchFamily="34" charset="0"/>
              </a:rPr>
              <a:t>importancia de la oración y el estudio de la biblia.</a:t>
            </a:r>
          </a:p>
          <a:p>
            <a:pPr algn="ctr"/>
            <a:r>
              <a:rPr lang="es-MX" sz="2000" b="1" dirty="0">
                <a:latin typeface="Arial Black" panose="020B0A04020102020204" pitchFamily="34" charset="0"/>
              </a:rPr>
              <a:t> Busquemos juntos la fuente de sabiduría al iniciar este </a:t>
            </a:r>
          </a:p>
          <a:p>
            <a:pPr algn="ctr"/>
            <a:r>
              <a:rPr lang="es-MX" sz="2000" b="1" dirty="0">
                <a:latin typeface="Arial Black" panose="020B0A04020102020204" pitchFamily="34" charset="0"/>
              </a:rPr>
              <a:t>programa, oremos. </a:t>
            </a:r>
          </a:p>
        </p:txBody>
      </p:sp>
      <p:pic>
        <p:nvPicPr>
          <p:cNvPr id="7" name="Imagen 6">
            <a:extLst>
              <a:ext uri="{FF2B5EF4-FFF2-40B4-BE49-F238E27FC236}">
                <a16:creationId xmlns:a16="http://schemas.microsoft.com/office/drawing/2014/main" id="{D2CDFD45-A4FE-54C5-AEA3-2E570B895DAC}"/>
              </a:ext>
            </a:extLst>
          </p:cNvPr>
          <p:cNvPicPr>
            <a:picLocks noChangeAspect="1"/>
          </p:cNvPicPr>
          <p:nvPr/>
        </p:nvPicPr>
        <p:blipFill>
          <a:blip r:embed="rId2"/>
          <a:stretch>
            <a:fillRect/>
          </a:stretch>
        </p:blipFill>
        <p:spPr>
          <a:xfrm>
            <a:off x="0" y="0"/>
            <a:ext cx="9144000" cy="4818995"/>
          </a:xfrm>
          <a:prstGeom prst="rect">
            <a:avLst/>
          </a:prstGeom>
        </p:spPr>
      </p:pic>
    </p:spTree>
    <p:extLst>
      <p:ext uri="{BB962C8B-B14F-4D97-AF65-F5344CB8AC3E}">
        <p14:creationId xmlns:p14="http://schemas.microsoft.com/office/powerpoint/2010/main" val="1950721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B5FACF4-8EC3-4990-DD8E-96CA57A4599A}"/>
              </a:ext>
            </a:extLst>
          </p:cNvPr>
          <p:cNvSpPr txBox="1"/>
          <p:nvPr/>
        </p:nvSpPr>
        <p:spPr>
          <a:xfrm>
            <a:off x="0" y="-1"/>
            <a:ext cx="9144000" cy="646331"/>
          </a:xfrm>
          <a:prstGeom prst="rect">
            <a:avLst/>
          </a:prstGeom>
          <a:solidFill>
            <a:schemeClr val="accent1">
              <a:lumMod val="75000"/>
            </a:schemeClr>
          </a:solidFill>
        </p:spPr>
        <p:txBody>
          <a:bodyPr wrap="square" rtlCol="0">
            <a:spAutoFit/>
          </a:bodyPr>
          <a:lstStyle/>
          <a:p>
            <a:pPr algn="ctr"/>
            <a:r>
              <a:rPr lang="es-MX" sz="3600" b="1" dirty="0">
                <a:solidFill>
                  <a:srgbClr val="FFFF00"/>
                </a:solidFill>
                <a:latin typeface="Arial Black" panose="020B0A04020102020204" pitchFamily="34" charset="0"/>
              </a:rPr>
              <a:t>NUEVO</a:t>
            </a:r>
            <a:r>
              <a:rPr lang="es-MX" sz="3600" b="1" dirty="0">
                <a:latin typeface="Arial Black" panose="020B0A04020102020204" pitchFamily="34" charset="0"/>
              </a:rPr>
              <a:t> </a:t>
            </a:r>
            <a:r>
              <a:rPr lang="es-MX" sz="3600" b="1" dirty="0">
                <a:solidFill>
                  <a:srgbClr val="FF0000"/>
                </a:solidFill>
                <a:latin typeface="Arial Black" panose="020B0A04020102020204" pitchFamily="34" charset="0"/>
              </a:rPr>
              <a:t>HORIZONTE</a:t>
            </a:r>
          </a:p>
        </p:txBody>
      </p:sp>
      <p:sp>
        <p:nvSpPr>
          <p:cNvPr id="3" name="CuadroTexto 2">
            <a:extLst>
              <a:ext uri="{FF2B5EF4-FFF2-40B4-BE49-F238E27FC236}">
                <a16:creationId xmlns:a16="http://schemas.microsoft.com/office/drawing/2014/main" id="{EA73FB21-F1F4-F6BA-6BE6-BDAE4CDA48FE}"/>
              </a:ext>
            </a:extLst>
          </p:cNvPr>
          <p:cNvSpPr txBox="1"/>
          <p:nvPr/>
        </p:nvSpPr>
        <p:spPr>
          <a:xfrm>
            <a:off x="0" y="646329"/>
            <a:ext cx="9144000" cy="400110"/>
          </a:xfrm>
          <a:prstGeom prst="rect">
            <a:avLst/>
          </a:prstGeom>
          <a:solidFill>
            <a:srgbClr val="FFFF00"/>
          </a:solidFill>
        </p:spPr>
        <p:txBody>
          <a:bodyPr wrap="square" rtlCol="0">
            <a:spAutoFit/>
          </a:bodyPr>
          <a:lstStyle/>
          <a:p>
            <a:pPr algn="ctr"/>
            <a:r>
              <a:rPr lang="es-MX" sz="2000" b="1" dirty="0">
                <a:latin typeface="Arial Black" panose="020B0A04020102020204" pitchFamily="34" charset="0"/>
              </a:rPr>
              <a:t>MEJORAMIENTO</a:t>
            </a:r>
          </a:p>
        </p:txBody>
      </p:sp>
      <p:sp>
        <p:nvSpPr>
          <p:cNvPr id="5" name="CuadroTexto 4">
            <a:extLst>
              <a:ext uri="{FF2B5EF4-FFF2-40B4-BE49-F238E27FC236}">
                <a16:creationId xmlns:a16="http://schemas.microsoft.com/office/drawing/2014/main" id="{92C071B1-8E95-7C30-2E99-F5DC032352DE}"/>
              </a:ext>
            </a:extLst>
          </p:cNvPr>
          <p:cNvSpPr txBox="1"/>
          <p:nvPr/>
        </p:nvSpPr>
        <p:spPr>
          <a:xfrm>
            <a:off x="0" y="6309000"/>
            <a:ext cx="9144000" cy="523220"/>
          </a:xfrm>
          <a:prstGeom prst="rect">
            <a:avLst/>
          </a:prstGeom>
          <a:solidFill>
            <a:schemeClr val="accent5">
              <a:lumMod val="60000"/>
              <a:lumOff val="40000"/>
            </a:schemeClr>
          </a:solidFill>
        </p:spPr>
        <p:txBody>
          <a:bodyPr wrap="square">
            <a:spAutoFit/>
          </a:bodyPr>
          <a:lstStyle/>
          <a:p>
            <a:pPr algn="ctr"/>
            <a:r>
              <a:rPr lang="es-MX" sz="2800" b="1" dirty="0">
                <a:latin typeface="Arial Black" panose="020B0A04020102020204" pitchFamily="34" charset="0"/>
              </a:rPr>
              <a:t>PUNTUALIDAD EN LA ESCUELA SABÁTICA</a:t>
            </a:r>
          </a:p>
        </p:txBody>
      </p:sp>
      <p:pic>
        <p:nvPicPr>
          <p:cNvPr id="6" name="Imagen 5">
            <a:extLst>
              <a:ext uri="{FF2B5EF4-FFF2-40B4-BE49-F238E27FC236}">
                <a16:creationId xmlns:a16="http://schemas.microsoft.com/office/drawing/2014/main" id="{1DCD5DBA-6D4C-ACEA-1AEF-2E7A3BF0BE9A}"/>
              </a:ext>
            </a:extLst>
          </p:cNvPr>
          <p:cNvPicPr>
            <a:picLocks noChangeAspect="1"/>
          </p:cNvPicPr>
          <p:nvPr/>
        </p:nvPicPr>
        <p:blipFill>
          <a:blip r:embed="rId2"/>
          <a:stretch>
            <a:fillRect/>
          </a:stretch>
        </p:blipFill>
        <p:spPr>
          <a:xfrm>
            <a:off x="0" y="1046439"/>
            <a:ext cx="9144000" cy="5262561"/>
          </a:xfrm>
          <a:prstGeom prst="rect">
            <a:avLst/>
          </a:prstGeom>
        </p:spPr>
      </p:pic>
    </p:spTree>
    <p:extLst>
      <p:ext uri="{BB962C8B-B14F-4D97-AF65-F5344CB8AC3E}">
        <p14:creationId xmlns:p14="http://schemas.microsoft.com/office/powerpoint/2010/main" val="3314412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1B5EB97-29EB-BE34-6530-EA5EBA1669B7}"/>
              </a:ext>
            </a:extLst>
          </p:cNvPr>
          <p:cNvPicPr>
            <a:picLocks noChangeAspect="1"/>
          </p:cNvPicPr>
          <p:nvPr/>
        </p:nvPicPr>
        <p:blipFill>
          <a:blip r:embed="rId2"/>
          <a:stretch>
            <a:fillRect/>
          </a:stretch>
        </p:blipFill>
        <p:spPr>
          <a:xfrm>
            <a:off x="1328086" y="578625"/>
            <a:ext cx="6230652" cy="6285521"/>
          </a:xfrm>
          <a:prstGeom prst="rect">
            <a:avLst/>
          </a:prstGeom>
        </p:spPr>
      </p:pic>
      <p:sp>
        <p:nvSpPr>
          <p:cNvPr id="3" name="CuadroTexto 2">
            <a:extLst>
              <a:ext uri="{FF2B5EF4-FFF2-40B4-BE49-F238E27FC236}">
                <a16:creationId xmlns:a16="http://schemas.microsoft.com/office/drawing/2014/main" id="{304F7F3E-D21C-DF6E-890A-FEEF47B4EDFE}"/>
              </a:ext>
            </a:extLst>
          </p:cNvPr>
          <p:cNvSpPr txBox="1"/>
          <p:nvPr/>
        </p:nvSpPr>
        <p:spPr>
          <a:xfrm>
            <a:off x="428625" y="1628775"/>
            <a:ext cx="2569934" cy="646331"/>
          </a:xfrm>
          <a:prstGeom prst="rect">
            <a:avLst/>
          </a:prstGeom>
          <a:solidFill>
            <a:schemeClr val="accent4">
              <a:lumMod val="40000"/>
              <a:lumOff val="60000"/>
            </a:schemeClr>
          </a:solidFill>
        </p:spPr>
        <p:txBody>
          <a:bodyPr wrap="none" rtlCol="0">
            <a:spAutoFit/>
          </a:bodyPr>
          <a:lstStyle/>
          <a:p>
            <a:r>
              <a:rPr lang="es-MX" sz="3600" b="1" dirty="0">
                <a:latin typeface="Arial Black" panose="020B0A04020102020204" pitchFamily="34" charset="0"/>
              </a:rPr>
              <a:t>INFORME</a:t>
            </a:r>
          </a:p>
        </p:txBody>
      </p:sp>
      <p:sp>
        <p:nvSpPr>
          <p:cNvPr id="4" name="CuadroTexto 3">
            <a:extLst>
              <a:ext uri="{FF2B5EF4-FFF2-40B4-BE49-F238E27FC236}">
                <a16:creationId xmlns:a16="http://schemas.microsoft.com/office/drawing/2014/main" id="{7D779E48-4EE9-382C-BEE2-FFDDE33F8D66}"/>
              </a:ext>
            </a:extLst>
          </p:cNvPr>
          <p:cNvSpPr txBox="1"/>
          <p:nvPr/>
        </p:nvSpPr>
        <p:spPr>
          <a:xfrm>
            <a:off x="5771538" y="3136611"/>
            <a:ext cx="3372462" cy="584775"/>
          </a:xfrm>
          <a:prstGeom prst="rect">
            <a:avLst/>
          </a:prstGeom>
          <a:solidFill>
            <a:schemeClr val="accent4">
              <a:lumMod val="40000"/>
              <a:lumOff val="60000"/>
            </a:schemeClr>
          </a:solidFill>
        </p:spPr>
        <p:txBody>
          <a:bodyPr wrap="none" rtlCol="0">
            <a:spAutoFit/>
          </a:bodyPr>
          <a:lstStyle/>
          <a:p>
            <a:r>
              <a:rPr lang="es-MX" sz="3200" b="1" dirty="0">
                <a:latin typeface="Arial Black" panose="020B0A04020102020204" pitchFamily="34" charset="0"/>
              </a:rPr>
              <a:t>SECRETARIAL</a:t>
            </a:r>
          </a:p>
        </p:txBody>
      </p:sp>
      <p:sp>
        <p:nvSpPr>
          <p:cNvPr id="6" name="CuadroTexto 5">
            <a:extLst>
              <a:ext uri="{FF2B5EF4-FFF2-40B4-BE49-F238E27FC236}">
                <a16:creationId xmlns:a16="http://schemas.microsoft.com/office/drawing/2014/main" id="{2217C8C3-6DD0-3382-BD97-B611FA216EDD}"/>
              </a:ext>
            </a:extLst>
          </p:cNvPr>
          <p:cNvSpPr txBox="1"/>
          <p:nvPr/>
        </p:nvSpPr>
        <p:spPr>
          <a:xfrm>
            <a:off x="0" y="0"/>
            <a:ext cx="9144000" cy="646331"/>
          </a:xfrm>
          <a:prstGeom prst="rect">
            <a:avLst/>
          </a:prstGeom>
          <a:noFill/>
        </p:spPr>
        <p:txBody>
          <a:bodyPr wrap="square">
            <a:spAutoFit/>
          </a:bodyPr>
          <a:lstStyle/>
          <a:p>
            <a:pPr algn="ctr"/>
            <a:r>
              <a:rPr lang="es-MX" b="1" dirty="0">
                <a:latin typeface="Arial Black" panose="020B0A04020102020204" pitchFamily="34" charset="0"/>
              </a:rPr>
              <a:t>Evaluemos cual ha sido nuestro avance al compartir la nuestra fe con los demás a través del Informe Secretarial.</a:t>
            </a:r>
          </a:p>
        </p:txBody>
      </p:sp>
    </p:spTree>
    <p:extLst>
      <p:ext uri="{BB962C8B-B14F-4D97-AF65-F5344CB8AC3E}">
        <p14:creationId xmlns:p14="http://schemas.microsoft.com/office/powerpoint/2010/main" val="41230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ACA517F-172E-C9D9-2F85-F7DE37FDD4CB}"/>
              </a:ext>
            </a:extLst>
          </p:cNvPr>
          <p:cNvSpPr txBox="1"/>
          <p:nvPr/>
        </p:nvSpPr>
        <p:spPr>
          <a:xfrm>
            <a:off x="0" y="-1"/>
            <a:ext cx="9144000" cy="461665"/>
          </a:xfrm>
          <a:prstGeom prst="rect">
            <a:avLst/>
          </a:prstGeom>
          <a:solidFill>
            <a:schemeClr val="accent2">
              <a:lumMod val="20000"/>
              <a:lumOff val="80000"/>
            </a:schemeClr>
          </a:solidFill>
        </p:spPr>
        <p:txBody>
          <a:bodyPr wrap="square" rtlCol="0">
            <a:spAutoFit/>
          </a:bodyPr>
          <a:lstStyle/>
          <a:p>
            <a:pPr algn="ctr"/>
            <a:r>
              <a:rPr lang="es-MX" sz="2400" b="1" dirty="0">
                <a:latin typeface="Arial Black" panose="020B0A04020102020204" pitchFamily="34" charset="0"/>
              </a:rPr>
              <a:t>2. CONFRATERNIZACIÓN</a:t>
            </a:r>
          </a:p>
        </p:txBody>
      </p:sp>
      <p:sp>
        <p:nvSpPr>
          <p:cNvPr id="4" name="CuadroTexto 3">
            <a:extLst>
              <a:ext uri="{FF2B5EF4-FFF2-40B4-BE49-F238E27FC236}">
                <a16:creationId xmlns:a16="http://schemas.microsoft.com/office/drawing/2014/main" id="{F07AF513-3199-8061-3609-F971CBE74590}"/>
              </a:ext>
            </a:extLst>
          </p:cNvPr>
          <p:cNvSpPr txBox="1"/>
          <p:nvPr/>
        </p:nvSpPr>
        <p:spPr>
          <a:xfrm>
            <a:off x="5163671" y="684358"/>
            <a:ext cx="3980329" cy="5940088"/>
          </a:xfrm>
          <a:prstGeom prst="rect">
            <a:avLst/>
          </a:prstGeom>
          <a:noFill/>
        </p:spPr>
        <p:txBody>
          <a:bodyPr wrap="square">
            <a:spAutoFit/>
          </a:bodyPr>
          <a:lstStyle/>
          <a:p>
            <a:pPr algn="ctr"/>
            <a:r>
              <a:rPr lang="es-MX" sz="2000" b="1" dirty="0">
                <a:latin typeface="Arial Black" panose="020B0A04020102020204" pitchFamily="34" charset="0"/>
              </a:rPr>
              <a:t>Debería hacerse mucha obra personal en la escuela sabática. </a:t>
            </a:r>
          </a:p>
          <a:p>
            <a:pPr algn="ctr"/>
            <a:r>
              <a:rPr lang="es-MX" sz="2000" b="1" dirty="0">
                <a:latin typeface="Arial Black" panose="020B0A04020102020204" pitchFamily="34" charset="0"/>
              </a:rPr>
              <a:t>La necesidad de esta clase de obra no es </a:t>
            </a:r>
          </a:p>
          <a:p>
            <a:pPr algn="ctr"/>
            <a:r>
              <a:rPr lang="es-MX" sz="2000" b="1" dirty="0">
                <a:latin typeface="Arial Black" panose="020B0A04020102020204" pitchFamily="34" charset="0"/>
              </a:rPr>
              <a:t>reconocida ni apreciada como debe ser. </a:t>
            </a:r>
          </a:p>
          <a:p>
            <a:pPr algn="ctr"/>
            <a:r>
              <a:rPr lang="es-MX" sz="2000" b="1" dirty="0">
                <a:latin typeface="Arial Black" panose="020B0A04020102020204" pitchFamily="34" charset="0"/>
              </a:rPr>
              <a:t>Con corazón lleno de gratitud por el amor de Dios que ha sido </a:t>
            </a:r>
          </a:p>
          <a:p>
            <a:pPr algn="ctr"/>
            <a:r>
              <a:rPr lang="es-MX" sz="2000" b="1" dirty="0">
                <a:latin typeface="Arial Black" panose="020B0A04020102020204" pitchFamily="34" charset="0"/>
              </a:rPr>
              <a:t>comunicado al alma, debería el maestro trabajar con ternura y fervor por la conversión de sus alumnos.  </a:t>
            </a:r>
          </a:p>
          <a:p>
            <a:pPr algn="ctr"/>
            <a:r>
              <a:rPr lang="es-MX" sz="2000" b="1" dirty="0">
                <a:latin typeface="Arial Black" panose="020B0A04020102020204" pitchFamily="34" charset="0"/>
              </a:rPr>
              <a:t>Buscando que en su clase se fortalezcan los lazos de amistad, compañerismo y un crecimiento espiritual. </a:t>
            </a:r>
          </a:p>
        </p:txBody>
      </p:sp>
      <p:pic>
        <p:nvPicPr>
          <p:cNvPr id="5" name="Imagen 4">
            <a:extLst>
              <a:ext uri="{FF2B5EF4-FFF2-40B4-BE49-F238E27FC236}">
                <a16:creationId xmlns:a16="http://schemas.microsoft.com/office/drawing/2014/main" id="{2B9ECB5D-A052-A65D-8F86-77A5C9C77E0E}"/>
              </a:ext>
            </a:extLst>
          </p:cNvPr>
          <p:cNvPicPr>
            <a:picLocks noChangeAspect="1"/>
          </p:cNvPicPr>
          <p:nvPr/>
        </p:nvPicPr>
        <p:blipFill>
          <a:blip r:embed="rId2"/>
          <a:stretch>
            <a:fillRect/>
          </a:stretch>
        </p:blipFill>
        <p:spPr>
          <a:xfrm>
            <a:off x="0" y="475952"/>
            <a:ext cx="5163671" cy="6356900"/>
          </a:xfrm>
          <a:prstGeom prst="rect">
            <a:avLst/>
          </a:prstGeom>
        </p:spPr>
      </p:pic>
    </p:spTree>
    <p:extLst>
      <p:ext uri="{BB962C8B-B14F-4D97-AF65-F5344CB8AC3E}">
        <p14:creationId xmlns:p14="http://schemas.microsoft.com/office/powerpoint/2010/main" val="1393124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BB5072E-10BD-5A8E-1207-A9EB4FE2D495}"/>
              </a:ext>
            </a:extLst>
          </p:cNvPr>
          <p:cNvSpPr txBox="1"/>
          <p:nvPr/>
        </p:nvSpPr>
        <p:spPr>
          <a:xfrm>
            <a:off x="0" y="0"/>
            <a:ext cx="9144000" cy="461665"/>
          </a:xfrm>
          <a:prstGeom prst="rect">
            <a:avLst/>
          </a:prstGeom>
          <a:solidFill>
            <a:schemeClr val="accent4">
              <a:lumMod val="60000"/>
              <a:lumOff val="40000"/>
            </a:schemeClr>
          </a:solidFill>
        </p:spPr>
        <p:txBody>
          <a:bodyPr wrap="square" rtlCol="0">
            <a:spAutoFit/>
          </a:bodyPr>
          <a:lstStyle/>
          <a:p>
            <a:pPr algn="ctr"/>
            <a:r>
              <a:rPr lang="es-MX" sz="2400" b="1" dirty="0">
                <a:latin typeface="Arial Black" panose="020B0A04020102020204" pitchFamily="34" charset="0"/>
              </a:rPr>
              <a:t>HIMNO  DE ALABANZA</a:t>
            </a:r>
          </a:p>
        </p:txBody>
      </p:sp>
      <p:pic>
        <p:nvPicPr>
          <p:cNvPr id="5" name="Imagen 4">
            <a:extLst>
              <a:ext uri="{FF2B5EF4-FFF2-40B4-BE49-F238E27FC236}">
                <a16:creationId xmlns:a16="http://schemas.microsoft.com/office/drawing/2014/main" id="{0D672C6D-F385-89CB-D029-F9FFD1B4739A}"/>
              </a:ext>
            </a:extLst>
          </p:cNvPr>
          <p:cNvPicPr>
            <a:picLocks noChangeAspect="1"/>
          </p:cNvPicPr>
          <p:nvPr/>
        </p:nvPicPr>
        <p:blipFill>
          <a:blip r:embed="rId2"/>
          <a:stretch>
            <a:fillRect/>
          </a:stretch>
        </p:blipFill>
        <p:spPr>
          <a:xfrm>
            <a:off x="0" y="461664"/>
            <a:ext cx="9133104" cy="6396336"/>
          </a:xfrm>
          <a:prstGeom prst="rect">
            <a:avLst/>
          </a:prstGeom>
        </p:spPr>
      </p:pic>
      <p:pic>
        <p:nvPicPr>
          <p:cNvPr id="6" name="Imagen 5">
            <a:extLst>
              <a:ext uri="{FF2B5EF4-FFF2-40B4-BE49-F238E27FC236}">
                <a16:creationId xmlns:a16="http://schemas.microsoft.com/office/drawing/2014/main" id="{97973222-8A80-3F20-5E36-6F3D50F7D43F}"/>
              </a:ext>
            </a:extLst>
          </p:cNvPr>
          <p:cNvPicPr>
            <a:picLocks noChangeAspect="1"/>
          </p:cNvPicPr>
          <p:nvPr/>
        </p:nvPicPr>
        <p:blipFill>
          <a:blip r:embed="rId3"/>
          <a:stretch>
            <a:fillRect/>
          </a:stretch>
        </p:blipFill>
        <p:spPr>
          <a:xfrm>
            <a:off x="7889412" y="461663"/>
            <a:ext cx="1243692" cy="1243692"/>
          </a:xfrm>
          <a:prstGeom prst="rect">
            <a:avLst/>
          </a:prstGeom>
        </p:spPr>
      </p:pic>
    </p:spTree>
    <p:extLst>
      <p:ext uri="{BB962C8B-B14F-4D97-AF65-F5344CB8AC3E}">
        <p14:creationId xmlns:p14="http://schemas.microsoft.com/office/powerpoint/2010/main" val="1745342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B83DEDF-CC3D-A233-4781-F6BAC4FE8808}"/>
              </a:ext>
            </a:extLst>
          </p:cNvPr>
          <p:cNvSpPr txBox="1"/>
          <p:nvPr/>
        </p:nvSpPr>
        <p:spPr>
          <a:xfrm>
            <a:off x="0" y="0"/>
            <a:ext cx="9144000" cy="461665"/>
          </a:xfrm>
          <a:prstGeom prst="rect">
            <a:avLst/>
          </a:prstGeom>
          <a:solidFill>
            <a:schemeClr val="accent4">
              <a:lumMod val="40000"/>
              <a:lumOff val="60000"/>
            </a:schemeClr>
          </a:solidFill>
        </p:spPr>
        <p:txBody>
          <a:bodyPr wrap="square" rtlCol="0">
            <a:spAutoFit/>
          </a:bodyPr>
          <a:lstStyle/>
          <a:p>
            <a:pPr algn="ctr"/>
            <a:r>
              <a:rPr lang="es-MX" sz="2400" b="1" dirty="0">
                <a:latin typeface="Arial Black" panose="020B0A04020102020204" pitchFamily="34" charset="0"/>
              </a:rPr>
              <a:t>3. COMPARTIR LA FE</a:t>
            </a:r>
          </a:p>
        </p:txBody>
      </p:sp>
      <p:sp>
        <p:nvSpPr>
          <p:cNvPr id="4" name="CuadroTexto 3">
            <a:extLst>
              <a:ext uri="{FF2B5EF4-FFF2-40B4-BE49-F238E27FC236}">
                <a16:creationId xmlns:a16="http://schemas.microsoft.com/office/drawing/2014/main" id="{F635CBEC-611A-5715-8A29-426277658BD0}"/>
              </a:ext>
            </a:extLst>
          </p:cNvPr>
          <p:cNvSpPr txBox="1"/>
          <p:nvPr/>
        </p:nvSpPr>
        <p:spPr>
          <a:xfrm>
            <a:off x="0" y="4455289"/>
            <a:ext cx="9144000" cy="2246769"/>
          </a:xfrm>
          <a:prstGeom prst="rect">
            <a:avLst/>
          </a:prstGeom>
          <a:noFill/>
        </p:spPr>
        <p:txBody>
          <a:bodyPr wrap="square">
            <a:spAutoFit/>
          </a:bodyPr>
          <a:lstStyle/>
          <a:p>
            <a:pPr algn="ctr"/>
            <a:r>
              <a:rPr lang="es-MX" sz="2000" b="1" dirty="0">
                <a:latin typeface="Arial Black" panose="020B0A04020102020204" pitchFamily="34" charset="0"/>
              </a:rPr>
              <a:t>Hay mucho que debe ser hecho también en la obra de la escuela sabática, para llevar a los hermanos a la </a:t>
            </a:r>
          </a:p>
          <a:p>
            <a:pPr algn="ctr"/>
            <a:r>
              <a:rPr lang="es-MX" sz="2000" b="1" dirty="0">
                <a:latin typeface="Arial Black" panose="020B0A04020102020204" pitchFamily="34" charset="0"/>
              </a:rPr>
              <a:t>comprensión de su obligación y a fin de que realicen su parte. Dios les pide que trabajen para él, y los </a:t>
            </a:r>
          </a:p>
          <a:p>
            <a:pPr algn="ctr"/>
            <a:r>
              <a:rPr lang="es-MX" sz="2000" b="1" dirty="0">
                <a:latin typeface="Arial Black" panose="020B0A04020102020204" pitchFamily="34" charset="0"/>
              </a:rPr>
              <a:t>ministros deben guiar sus esfuerzos. Seamos testigos de la obra misionera realizada en otras partes del </a:t>
            </a:r>
          </a:p>
          <a:p>
            <a:pPr algn="ctr"/>
            <a:r>
              <a:rPr lang="es-MX" sz="2000" b="1" dirty="0">
                <a:latin typeface="Arial Black" panose="020B0A04020102020204" pitchFamily="34" charset="0"/>
              </a:rPr>
              <a:t>mundo a través del relato misionero.</a:t>
            </a:r>
          </a:p>
        </p:txBody>
      </p:sp>
      <p:pic>
        <p:nvPicPr>
          <p:cNvPr id="7" name="Imagen 6">
            <a:extLst>
              <a:ext uri="{FF2B5EF4-FFF2-40B4-BE49-F238E27FC236}">
                <a16:creationId xmlns:a16="http://schemas.microsoft.com/office/drawing/2014/main" id="{8AA91901-0BBB-D060-8B80-C401A469D916}"/>
              </a:ext>
            </a:extLst>
          </p:cNvPr>
          <p:cNvPicPr>
            <a:picLocks noChangeAspect="1"/>
          </p:cNvPicPr>
          <p:nvPr/>
        </p:nvPicPr>
        <p:blipFill>
          <a:blip r:embed="rId2"/>
          <a:stretch>
            <a:fillRect/>
          </a:stretch>
        </p:blipFill>
        <p:spPr>
          <a:xfrm>
            <a:off x="0" y="461665"/>
            <a:ext cx="9144000" cy="3993624"/>
          </a:xfrm>
          <a:prstGeom prst="rect">
            <a:avLst/>
          </a:prstGeom>
        </p:spPr>
      </p:pic>
    </p:spTree>
    <p:extLst>
      <p:ext uri="{BB962C8B-B14F-4D97-AF65-F5344CB8AC3E}">
        <p14:creationId xmlns:p14="http://schemas.microsoft.com/office/powerpoint/2010/main" val="3173800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1C35380-871F-D8CC-524C-CD718263DCED}"/>
              </a:ext>
            </a:extLst>
          </p:cNvPr>
          <p:cNvSpPr txBox="1"/>
          <p:nvPr/>
        </p:nvSpPr>
        <p:spPr>
          <a:xfrm>
            <a:off x="0" y="0"/>
            <a:ext cx="9144000" cy="646331"/>
          </a:xfrm>
          <a:prstGeom prst="rect">
            <a:avLst/>
          </a:prstGeom>
          <a:solidFill>
            <a:srgbClr val="FFFF00"/>
          </a:solidFill>
        </p:spPr>
        <p:txBody>
          <a:bodyPr wrap="square" rtlCol="0">
            <a:spAutoFit/>
          </a:bodyPr>
          <a:lstStyle/>
          <a:p>
            <a:pPr algn="ctr"/>
            <a:r>
              <a:rPr lang="es-MX" sz="3600" b="1" dirty="0">
                <a:latin typeface="Arial Black" panose="020B0A04020102020204" pitchFamily="34" charset="0"/>
              </a:rPr>
              <a:t>MISIONERO MUNDIAL</a:t>
            </a:r>
          </a:p>
        </p:txBody>
      </p:sp>
      <p:pic>
        <p:nvPicPr>
          <p:cNvPr id="3" name="Imagen 2">
            <a:extLst>
              <a:ext uri="{FF2B5EF4-FFF2-40B4-BE49-F238E27FC236}">
                <a16:creationId xmlns:a16="http://schemas.microsoft.com/office/drawing/2014/main" id="{7575ABA3-1F3A-0929-B8F0-E8C8E299E90E}"/>
              </a:ext>
            </a:extLst>
          </p:cNvPr>
          <p:cNvPicPr>
            <a:picLocks noChangeAspect="1"/>
          </p:cNvPicPr>
          <p:nvPr/>
        </p:nvPicPr>
        <p:blipFill>
          <a:blip r:embed="rId2"/>
          <a:stretch>
            <a:fillRect/>
          </a:stretch>
        </p:blipFill>
        <p:spPr>
          <a:xfrm>
            <a:off x="0" y="646330"/>
            <a:ext cx="9236576" cy="6211670"/>
          </a:xfrm>
          <a:prstGeom prst="rect">
            <a:avLst/>
          </a:prstGeom>
        </p:spPr>
      </p:pic>
      <p:pic>
        <p:nvPicPr>
          <p:cNvPr id="4" name="Imagen 3">
            <a:extLst>
              <a:ext uri="{FF2B5EF4-FFF2-40B4-BE49-F238E27FC236}">
                <a16:creationId xmlns:a16="http://schemas.microsoft.com/office/drawing/2014/main" id="{D4389B39-357A-734F-F4E9-E255D2C8429F}"/>
              </a:ext>
            </a:extLst>
          </p:cNvPr>
          <p:cNvPicPr>
            <a:picLocks noChangeAspect="1"/>
          </p:cNvPicPr>
          <p:nvPr/>
        </p:nvPicPr>
        <p:blipFill>
          <a:blip r:embed="rId3"/>
          <a:stretch>
            <a:fillRect/>
          </a:stretch>
        </p:blipFill>
        <p:spPr>
          <a:xfrm>
            <a:off x="-35427" y="646328"/>
            <a:ext cx="2121401" cy="2121401"/>
          </a:xfrm>
          <a:prstGeom prst="rect">
            <a:avLst/>
          </a:prstGeom>
        </p:spPr>
      </p:pic>
      <p:sp>
        <p:nvSpPr>
          <p:cNvPr id="5" name="CuadroTexto 4">
            <a:extLst>
              <a:ext uri="{FF2B5EF4-FFF2-40B4-BE49-F238E27FC236}">
                <a16:creationId xmlns:a16="http://schemas.microsoft.com/office/drawing/2014/main" id="{A863DF28-0222-F6A5-E1EB-E477E40E677A}"/>
              </a:ext>
            </a:extLst>
          </p:cNvPr>
          <p:cNvSpPr txBox="1"/>
          <p:nvPr/>
        </p:nvSpPr>
        <p:spPr>
          <a:xfrm>
            <a:off x="4972050" y="2867741"/>
            <a:ext cx="4171950" cy="707886"/>
          </a:xfrm>
          <a:prstGeom prst="rect">
            <a:avLst/>
          </a:prstGeom>
          <a:solidFill>
            <a:schemeClr val="accent2"/>
          </a:solidFill>
        </p:spPr>
        <p:txBody>
          <a:bodyPr wrap="square" rtlCol="0">
            <a:spAutoFit/>
          </a:bodyPr>
          <a:lstStyle/>
          <a:p>
            <a:pPr algn="ctr"/>
            <a:r>
              <a:rPr lang="es-MX" sz="4000" b="1" dirty="0">
                <a:latin typeface="Arial Black" panose="020B0A04020102020204" pitchFamily="34" charset="0"/>
              </a:rPr>
              <a:t>FIJI</a:t>
            </a:r>
          </a:p>
        </p:txBody>
      </p:sp>
    </p:spTree>
    <p:extLst>
      <p:ext uri="{BB962C8B-B14F-4D97-AF65-F5344CB8AC3E}">
        <p14:creationId xmlns:p14="http://schemas.microsoft.com/office/powerpoint/2010/main" val="4135108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0F313C-80A6-5EBC-EE34-1B67203684C0}"/>
              </a:ext>
            </a:extLst>
          </p:cNvPr>
          <p:cNvSpPr txBox="1"/>
          <p:nvPr/>
        </p:nvSpPr>
        <p:spPr>
          <a:xfrm>
            <a:off x="0" y="4554085"/>
            <a:ext cx="9144000" cy="2246769"/>
          </a:xfrm>
          <a:prstGeom prst="rect">
            <a:avLst/>
          </a:prstGeom>
          <a:noFill/>
        </p:spPr>
        <p:txBody>
          <a:bodyPr wrap="square">
            <a:spAutoFit/>
          </a:bodyPr>
          <a:lstStyle/>
          <a:p>
            <a:pPr algn="ctr"/>
            <a:r>
              <a:rPr lang="es-MX" sz="2000" b="1" dirty="0">
                <a:latin typeface="Arial Black" panose="020B0A04020102020204" pitchFamily="34" charset="0"/>
              </a:rPr>
              <a:t>Ha quedado demostrado en el campo misionero que, cualquiera sea el talento de la predicación, </a:t>
            </a:r>
          </a:p>
          <a:p>
            <a:pPr algn="ctr"/>
            <a:r>
              <a:rPr lang="es-MX" sz="2000" b="1" dirty="0">
                <a:latin typeface="Arial Black" panose="020B0A04020102020204" pitchFamily="34" charset="0"/>
              </a:rPr>
              <a:t>si se descuida el factor trabajo, si a la gente no se le enseña cómo trabajar, cómo dirigir reuniones, </a:t>
            </a:r>
          </a:p>
          <a:p>
            <a:pPr algn="ctr"/>
            <a:r>
              <a:rPr lang="es-MX" sz="2000" b="1" dirty="0">
                <a:latin typeface="Arial Black" panose="020B0A04020102020204" pitchFamily="34" charset="0"/>
              </a:rPr>
              <a:t>cómo desempeñar su parte en la labor misionera, cómo alcanzar con éxito a sus semejantes, </a:t>
            </a:r>
          </a:p>
          <a:p>
            <a:pPr algn="ctr"/>
            <a:r>
              <a:rPr lang="es-MX" sz="2000" b="1" dirty="0">
                <a:latin typeface="Arial Black" panose="020B0A04020102020204" pitchFamily="34" charset="0"/>
              </a:rPr>
              <a:t>la obra será casi un fracaso. </a:t>
            </a:r>
          </a:p>
        </p:txBody>
      </p:sp>
      <p:pic>
        <p:nvPicPr>
          <p:cNvPr id="4" name="Imagen 3">
            <a:extLst>
              <a:ext uri="{FF2B5EF4-FFF2-40B4-BE49-F238E27FC236}">
                <a16:creationId xmlns:a16="http://schemas.microsoft.com/office/drawing/2014/main" id="{C391ED67-9B65-963C-0990-76234DB669BA}"/>
              </a:ext>
            </a:extLst>
          </p:cNvPr>
          <p:cNvPicPr>
            <a:picLocks noChangeAspect="1"/>
          </p:cNvPicPr>
          <p:nvPr/>
        </p:nvPicPr>
        <p:blipFill>
          <a:blip r:embed="rId2"/>
          <a:stretch>
            <a:fillRect/>
          </a:stretch>
        </p:blipFill>
        <p:spPr>
          <a:xfrm>
            <a:off x="0" y="0"/>
            <a:ext cx="9144000" cy="4554085"/>
          </a:xfrm>
          <a:prstGeom prst="rect">
            <a:avLst/>
          </a:prstGeom>
        </p:spPr>
      </p:pic>
    </p:spTree>
    <p:extLst>
      <p:ext uri="{BB962C8B-B14F-4D97-AF65-F5344CB8AC3E}">
        <p14:creationId xmlns:p14="http://schemas.microsoft.com/office/powerpoint/2010/main" val="147010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733BE4E-E01E-4B39-2AB4-90047076976D}"/>
              </a:ext>
            </a:extLst>
          </p:cNvPr>
          <p:cNvPicPr>
            <a:picLocks noChangeAspect="1"/>
          </p:cNvPicPr>
          <p:nvPr/>
        </p:nvPicPr>
        <p:blipFill>
          <a:blip r:embed="rId2"/>
          <a:stretch>
            <a:fillRect/>
          </a:stretch>
        </p:blipFill>
        <p:spPr>
          <a:xfrm>
            <a:off x="0" y="0"/>
            <a:ext cx="9144000" cy="6858000"/>
          </a:xfrm>
          <a:prstGeom prst="rect">
            <a:avLst/>
          </a:prstGeom>
        </p:spPr>
      </p:pic>
      <p:sp>
        <p:nvSpPr>
          <p:cNvPr id="4" name="CuadroTexto 3">
            <a:extLst>
              <a:ext uri="{FF2B5EF4-FFF2-40B4-BE49-F238E27FC236}">
                <a16:creationId xmlns:a16="http://schemas.microsoft.com/office/drawing/2014/main" id="{B78D7C13-F92F-775E-6A84-48CC274F49B1}"/>
              </a:ext>
            </a:extLst>
          </p:cNvPr>
          <p:cNvSpPr txBox="1"/>
          <p:nvPr/>
        </p:nvSpPr>
        <p:spPr>
          <a:xfrm>
            <a:off x="0" y="4429125"/>
            <a:ext cx="9144000" cy="584775"/>
          </a:xfrm>
          <a:prstGeom prst="rect">
            <a:avLst/>
          </a:prstGeom>
          <a:solidFill>
            <a:schemeClr val="bg1"/>
          </a:solidFill>
        </p:spPr>
        <p:txBody>
          <a:bodyPr wrap="square" rtlCol="0">
            <a:spAutoFit/>
          </a:bodyPr>
          <a:lstStyle/>
          <a:p>
            <a:pPr algn="ctr"/>
            <a:r>
              <a:rPr lang="es-MX" sz="3200" b="1" dirty="0">
                <a:latin typeface="Arial Black" panose="020B0A04020102020204" pitchFamily="34" charset="0"/>
              </a:rPr>
              <a:t>IGLESIA ADVENTISTA DEL 7° DÍA</a:t>
            </a:r>
          </a:p>
        </p:txBody>
      </p:sp>
      <p:sp>
        <p:nvSpPr>
          <p:cNvPr id="6" name="CuadroTexto 5">
            <a:extLst>
              <a:ext uri="{FF2B5EF4-FFF2-40B4-BE49-F238E27FC236}">
                <a16:creationId xmlns:a16="http://schemas.microsoft.com/office/drawing/2014/main" id="{4901AE2B-EC38-FF22-1746-75A990A64DBB}"/>
              </a:ext>
            </a:extLst>
          </p:cNvPr>
          <p:cNvSpPr txBox="1"/>
          <p:nvPr/>
        </p:nvSpPr>
        <p:spPr>
          <a:xfrm>
            <a:off x="3114675" y="5729288"/>
            <a:ext cx="3014663" cy="900112"/>
          </a:xfrm>
          <a:prstGeom prst="rect">
            <a:avLst/>
          </a:prstGeom>
          <a:solidFill>
            <a:srgbClr val="7030A0"/>
          </a:solidFill>
        </p:spPr>
        <p:txBody>
          <a:bodyPr wrap="square" rtlCol="0">
            <a:spAutoFit/>
          </a:bodyPr>
          <a:lstStyle/>
          <a:p>
            <a:endParaRPr lang="es-MX" dirty="0"/>
          </a:p>
        </p:txBody>
      </p:sp>
      <p:pic>
        <p:nvPicPr>
          <p:cNvPr id="7" name="Imagen 6">
            <a:extLst>
              <a:ext uri="{FF2B5EF4-FFF2-40B4-BE49-F238E27FC236}">
                <a16:creationId xmlns:a16="http://schemas.microsoft.com/office/drawing/2014/main" id="{1713C521-6CFE-DCDE-6A48-E87246D8F8D1}"/>
              </a:ext>
            </a:extLst>
          </p:cNvPr>
          <p:cNvPicPr>
            <a:picLocks noChangeAspect="1"/>
          </p:cNvPicPr>
          <p:nvPr/>
        </p:nvPicPr>
        <p:blipFill>
          <a:blip r:embed="rId3"/>
          <a:stretch>
            <a:fillRect/>
          </a:stretch>
        </p:blipFill>
        <p:spPr>
          <a:xfrm>
            <a:off x="3556908" y="5060331"/>
            <a:ext cx="1751238" cy="1751238"/>
          </a:xfrm>
          <a:prstGeom prst="rect">
            <a:avLst/>
          </a:prstGeom>
        </p:spPr>
      </p:pic>
    </p:spTree>
    <p:extLst>
      <p:ext uri="{BB962C8B-B14F-4D97-AF65-F5344CB8AC3E}">
        <p14:creationId xmlns:p14="http://schemas.microsoft.com/office/powerpoint/2010/main" val="256608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47B2475-54A2-6E96-CE90-A0DEC72BA77E}"/>
              </a:ext>
            </a:extLst>
          </p:cNvPr>
          <p:cNvSpPr txBox="1"/>
          <p:nvPr/>
        </p:nvSpPr>
        <p:spPr>
          <a:xfrm>
            <a:off x="0" y="5500598"/>
            <a:ext cx="9144000" cy="1200329"/>
          </a:xfrm>
          <a:prstGeom prst="rect">
            <a:avLst/>
          </a:prstGeom>
          <a:noFill/>
        </p:spPr>
        <p:txBody>
          <a:bodyPr wrap="square">
            <a:spAutoFit/>
          </a:bodyPr>
          <a:lstStyle/>
          <a:p>
            <a:pPr algn="ctr"/>
            <a:r>
              <a:rPr lang="es-MX" sz="2400" b="1" dirty="0">
                <a:latin typeface="Arial Black" panose="020B0A04020102020204" pitchFamily="34" charset="0"/>
              </a:rPr>
              <a:t>Compartir nuestra fe es darle vida a la Biblia, esto puede ser una realidad en nuestras vidas si </a:t>
            </a:r>
          </a:p>
          <a:p>
            <a:pPr algn="ctr"/>
            <a:r>
              <a:rPr lang="es-MX" sz="2400" b="1" dirty="0">
                <a:latin typeface="Arial Black" panose="020B0A04020102020204" pitchFamily="34" charset="0"/>
              </a:rPr>
              <a:t>memorizamos porciones de ella.</a:t>
            </a:r>
          </a:p>
        </p:txBody>
      </p:sp>
      <p:pic>
        <p:nvPicPr>
          <p:cNvPr id="4" name="Imagen 3">
            <a:extLst>
              <a:ext uri="{FF2B5EF4-FFF2-40B4-BE49-F238E27FC236}">
                <a16:creationId xmlns:a16="http://schemas.microsoft.com/office/drawing/2014/main" id="{96F98F7A-73CD-2BD2-79E1-37F85B92A5C6}"/>
              </a:ext>
            </a:extLst>
          </p:cNvPr>
          <p:cNvPicPr>
            <a:picLocks noChangeAspect="1"/>
          </p:cNvPicPr>
          <p:nvPr/>
        </p:nvPicPr>
        <p:blipFill>
          <a:blip r:embed="rId2"/>
          <a:stretch>
            <a:fillRect/>
          </a:stretch>
        </p:blipFill>
        <p:spPr>
          <a:xfrm>
            <a:off x="0" y="0"/>
            <a:ext cx="9144000" cy="5500598"/>
          </a:xfrm>
          <a:prstGeom prst="rect">
            <a:avLst/>
          </a:prstGeom>
        </p:spPr>
      </p:pic>
    </p:spTree>
    <p:extLst>
      <p:ext uri="{BB962C8B-B14F-4D97-AF65-F5344CB8AC3E}">
        <p14:creationId xmlns:p14="http://schemas.microsoft.com/office/powerpoint/2010/main" val="2656962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4A56495-DDEF-144D-7D10-46B6EAAF43AF}"/>
              </a:ext>
            </a:extLst>
          </p:cNvPr>
          <p:cNvSpPr txBox="1"/>
          <p:nvPr/>
        </p:nvSpPr>
        <p:spPr>
          <a:xfrm>
            <a:off x="0" y="-1"/>
            <a:ext cx="9144000" cy="523220"/>
          </a:xfrm>
          <a:prstGeom prst="rect">
            <a:avLst/>
          </a:prstGeom>
          <a:solidFill>
            <a:schemeClr val="accent5">
              <a:lumMod val="40000"/>
              <a:lumOff val="60000"/>
            </a:schemeClr>
          </a:solidFill>
        </p:spPr>
        <p:txBody>
          <a:bodyPr wrap="square" rtlCol="0">
            <a:spAutoFit/>
          </a:bodyPr>
          <a:lstStyle/>
          <a:p>
            <a:pPr algn="ctr"/>
            <a:r>
              <a:rPr lang="es-MX" sz="2800" b="1" dirty="0">
                <a:latin typeface="Arial Black" panose="020B0A04020102020204" pitchFamily="34" charset="0"/>
              </a:rPr>
              <a:t>4. MISIÓN MUNDIAL DE LA IGLESIA</a:t>
            </a:r>
          </a:p>
        </p:txBody>
      </p:sp>
      <p:sp>
        <p:nvSpPr>
          <p:cNvPr id="4" name="CuadroTexto 3">
            <a:extLst>
              <a:ext uri="{FF2B5EF4-FFF2-40B4-BE49-F238E27FC236}">
                <a16:creationId xmlns:a16="http://schemas.microsoft.com/office/drawing/2014/main" id="{EEB5D121-7AE6-B7A0-FE23-E63D95DE7C5A}"/>
              </a:ext>
            </a:extLst>
          </p:cNvPr>
          <p:cNvSpPr txBox="1"/>
          <p:nvPr/>
        </p:nvSpPr>
        <p:spPr>
          <a:xfrm>
            <a:off x="0" y="4452521"/>
            <a:ext cx="9144000" cy="2246769"/>
          </a:xfrm>
          <a:prstGeom prst="rect">
            <a:avLst/>
          </a:prstGeom>
          <a:noFill/>
        </p:spPr>
        <p:txBody>
          <a:bodyPr wrap="square">
            <a:spAutoFit/>
          </a:bodyPr>
          <a:lstStyle/>
          <a:p>
            <a:pPr algn="ctr"/>
            <a:r>
              <a:rPr lang="es-MX" sz="2000" b="1" dirty="0">
                <a:latin typeface="Arial Black" panose="020B0A04020102020204" pitchFamily="34" charset="0"/>
              </a:rPr>
              <a:t>La Misión Mundial de la Iglesia Adventista del Séptimo Día se centra en hacer discípulos de Jesucristo y </a:t>
            </a:r>
          </a:p>
          <a:p>
            <a:pPr algn="ctr"/>
            <a:r>
              <a:rPr lang="es-MX" sz="2000" b="1" dirty="0">
                <a:latin typeface="Arial Black" panose="020B0A04020102020204" pitchFamily="34" charset="0"/>
              </a:rPr>
              <a:t>proclamar el evangelio eterno a todas las personas, preparándolas para el pronto regreso de Cristo. </a:t>
            </a:r>
          </a:p>
          <a:p>
            <a:pPr algn="ctr"/>
            <a:r>
              <a:rPr lang="es-MX" sz="2000" b="1" dirty="0">
                <a:latin typeface="Arial Black" panose="020B0A04020102020204" pitchFamily="34" charset="0"/>
              </a:rPr>
              <a:t>Esta misión se lleva a cabo a través de la fundación de nuevas iglesias y grupos de creyentes, especialmente </a:t>
            </a:r>
          </a:p>
          <a:p>
            <a:pPr algn="ctr"/>
            <a:r>
              <a:rPr lang="es-MX" sz="2000" b="1" dirty="0">
                <a:latin typeface="Arial Black" panose="020B0A04020102020204" pitchFamily="34" charset="0"/>
              </a:rPr>
              <a:t>entre aquellos que no han sido alcanzados por el evangelio" </a:t>
            </a:r>
          </a:p>
        </p:txBody>
      </p:sp>
      <p:pic>
        <p:nvPicPr>
          <p:cNvPr id="5" name="Imagen 4">
            <a:extLst>
              <a:ext uri="{FF2B5EF4-FFF2-40B4-BE49-F238E27FC236}">
                <a16:creationId xmlns:a16="http://schemas.microsoft.com/office/drawing/2014/main" id="{AC2F1ECA-E756-7CBE-4ADB-4018D7C78B63}"/>
              </a:ext>
            </a:extLst>
          </p:cNvPr>
          <p:cNvPicPr>
            <a:picLocks noChangeAspect="1"/>
          </p:cNvPicPr>
          <p:nvPr/>
        </p:nvPicPr>
        <p:blipFill>
          <a:blip r:embed="rId2"/>
          <a:stretch>
            <a:fillRect/>
          </a:stretch>
        </p:blipFill>
        <p:spPr>
          <a:xfrm>
            <a:off x="966787" y="523219"/>
            <a:ext cx="7210425" cy="3929302"/>
          </a:xfrm>
          <a:prstGeom prst="rect">
            <a:avLst/>
          </a:prstGeom>
        </p:spPr>
      </p:pic>
    </p:spTree>
    <p:extLst>
      <p:ext uri="{BB962C8B-B14F-4D97-AF65-F5344CB8AC3E}">
        <p14:creationId xmlns:p14="http://schemas.microsoft.com/office/powerpoint/2010/main" val="1158854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459670-5949-4E0D-0AB4-B19A201A9B01}"/>
              </a:ext>
            </a:extLst>
          </p:cNvPr>
          <p:cNvSpPr txBox="1"/>
          <p:nvPr/>
        </p:nvSpPr>
        <p:spPr>
          <a:xfrm>
            <a:off x="0" y="0"/>
            <a:ext cx="9144000" cy="584775"/>
          </a:xfrm>
          <a:prstGeom prst="rect">
            <a:avLst/>
          </a:prstGeom>
          <a:solidFill>
            <a:schemeClr val="accent1">
              <a:lumMod val="40000"/>
              <a:lumOff val="60000"/>
            </a:schemeClr>
          </a:solidFill>
        </p:spPr>
        <p:txBody>
          <a:bodyPr wrap="square" rtlCol="0">
            <a:spAutoFit/>
          </a:bodyPr>
          <a:lstStyle/>
          <a:p>
            <a:pPr algn="ctr"/>
            <a:r>
              <a:rPr lang="es-MX" sz="3200" b="1" dirty="0">
                <a:latin typeface="Arial Black" panose="020B0A04020102020204" pitchFamily="34" charset="0"/>
              </a:rPr>
              <a:t>VERSÍCULO PARA MEMORIZAR</a:t>
            </a:r>
          </a:p>
        </p:txBody>
      </p:sp>
      <p:pic>
        <p:nvPicPr>
          <p:cNvPr id="3" name="Imagen 2">
            <a:extLst>
              <a:ext uri="{FF2B5EF4-FFF2-40B4-BE49-F238E27FC236}">
                <a16:creationId xmlns:a16="http://schemas.microsoft.com/office/drawing/2014/main" id="{184A636B-6FDD-BAF6-C74B-8742F2B10A5F}"/>
              </a:ext>
            </a:extLst>
          </p:cNvPr>
          <p:cNvPicPr>
            <a:picLocks noChangeAspect="1"/>
          </p:cNvPicPr>
          <p:nvPr/>
        </p:nvPicPr>
        <p:blipFill>
          <a:blip r:embed="rId3"/>
          <a:stretch>
            <a:fillRect/>
          </a:stretch>
        </p:blipFill>
        <p:spPr>
          <a:xfrm>
            <a:off x="0" y="584774"/>
            <a:ext cx="9144000" cy="6273225"/>
          </a:xfrm>
          <a:prstGeom prst="rect">
            <a:avLst/>
          </a:prstGeom>
        </p:spPr>
      </p:pic>
    </p:spTree>
    <p:extLst>
      <p:ext uri="{BB962C8B-B14F-4D97-AF65-F5344CB8AC3E}">
        <p14:creationId xmlns:p14="http://schemas.microsoft.com/office/powerpoint/2010/main" val="1638814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0EBEABF-FBE7-D8A7-BFC6-E41F855DC5C4}"/>
              </a:ext>
            </a:extLst>
          </p:cNvPr>
          <p:cNvPicPr>
            <a:picLocks noChangeAspect="1"/>
          </p:cNvPicPr>
          <p:nvPr/>
        </p:nvPicPr>
        <p:blipFill>
          <a:blip r:embed="rId2"/>
          <a:stretch>
            <a:fillRect/>
          </a:stretch>
        </p:blipFill>
        <p:spPr>
          <a:xfrm>
            <a:off x="0" y="645638"/>
            <a:ext cx="5133277" cy="6212362"/>
          </a:xfrm>
          <a:prstGeom prst="rect">
            <a:avLst/>
          </a:prstGeom>
        </p:spPr>
      </p:pic>
      <p:sp>
        <p:nvSpPr>
          <p:cNvPr id="3" name="CuadroTexto 2">
            <a:extLst>
              <a:ext uri="{FF2B5EF4-FFF2-40B4-BE49-F238E27FC236}">
                <a16:creationId xmlns:a16="http://schemas.microsoft.com/office/drawing/2014/main" id="{12E65E9D-1B7A-0EDA-921D-59D41AEAF8E4}"/>
              </a:ext>
            </a:extLst>
          </p:cNvPr>
          <p:cNvSpPr txBox="1"/>
          <p:nvPr/>
        </p:nvSpPr>
        <p:spPr>
          <a:xfrm>
            <a:off x="0" y="-1"/>
            <a:ext cx="9144000" cy="646331"/>
          </a:xfrm>
          <a:prstGeom prst="rect">
            <a:avLst/>
          </a:prstGeom>
          <a:solidFill>
            <a:schemeClr val="accent2"/>
          </a:solidFill>
        </p:spPr>
        <p:txBody>
          <a:bodyPr wrap="square" rtlCol="0">
            <a:spAutoFit/>
          </a:bodyPr>
          <a:lstStyle/>
          <a:p>
            <a:pPr algn="ctr"/>
            <a:r>
              <a:rPr lang="es-MX" sz="3600" b="1" dirty="0">
                <a:latin typeface="Arial Black" panose="020B0A04020102020204" pitchFamily="34" charset="0"/>
              </a:rPr>
              <a:t>REPASO DE LA LECCIÓN # 9</a:t>
            </a:r>
          </a:p>
        </p:txBody>
      </p:sp>
      <p:sp>
        <p:nvSpPr>
          <p:cNvPr id="4" name="CuadroTexto 3">
            <a:extLst>
              <a:ext uri="{FF2B5EF4-FFF2-40B4-BE49-F238E27FC236}">
                <a16:creationId xmlns:a16="http://schemas.microsoft.com/office/drawing/2014/main" id="{2EDE0840-7844-78D2-6C91-954DADCD8F08}"/>
              </a:ext>
            </a:extLst>
          </p:cNvPr>
          <p:cNvSpPr txBox="1"/>
          <p:nvPr/>
        </p:nvSpPr>
        <p:spPr>
          <a:xfrm>
            <a:off x="5133276" y="645637"/>
            <a:ext cx="4010723" cy="2677656"/>
          </a:xfrm>
          <a:prstGeom prst="rect">
            <a:avLst/>
          </a:prstGeom>
          <a:solidFill>
            <a:schemeClr val="accent1">
              <a:lumMod val="40000"/>
              <a:lumOff val="60000"/>
            </a:schemeClr>
          </a:solidFill>
        </p:spPr>
        <p:txBody>
          <a:bodyPr wrap="square" rtlCol="0">
            <a:spAutoFit/>
          </a:bodyPr>
          <a:lstStyle/>
          <a:p>
            <a:pPr algn="ctr"/>
            <a:endParaRPr lang="es-MX" sz="4400" b="1" dirty="0">
              <a:latin typeface="Arial Black" panose="020B0A04020102020204" pitchFamily="34" charset="0"/>
            </a:endParaRPr>
          </a:p>
          <a:p>
            <a:pPr algn="ctr"/>
            <a:r>
              <a:rPr lang="es-MX" sz="2800" b="1" dirty="0">
                <a:latin typeface="Arial Black" panose="020B0A04020102020204" pitchFamily="34" charset="0"/>
              </a:rPr>
              <a:t>RECONCILIACIÓN</a:t>
            </a:r>
            <a:r>
              <a:rPr lang="es-MX" sz="4400" b="1" dirty="0">
                <a:latin typeface="Arial Black" panose="020B0A04020102020204" pitchFamily="34" charset="0"/>
              </a:rPr>
              <a:t> </a:t>
            </a:r>
            <a:r>
              <a:rPr lang="es-MX" sz="3600" b="1" dirty="0">
                <a:latin typeface="Arial Black" panose="020B0A04020102020204" pitchFamily="34" charset="0"/>
              </a:rPr>
              <a:t>Y ESPERANZA</a:t>
            </a:r>
          </a:p>
          <a:p>
            <a:pPr algn="ctr"/>
            <a:endParaRPr lang="es-MX" sz="4400" b="1" dirty="0">
              <a:latin typeface="Arial Black" panose="020B0A04020102020204" pitchFamily="34" charset="0"/>
            </a:endParaRPr>
          </a:p>
        </p:txBody>
      </p:sp>
      <p:pic>
        <p:nvPicPr>
          <p:cNvPr id="5" name="Imagen 4">
            <a:extLst>
              <a:ext uri="{FF2B5EF4-FFF2-40B4-BE49-F238E27FC236}">
                <a16:creationId xmlns:a16="http://schemas.microsoft.com/office/drawing/2014/main" id="{6CFAFF56-3438-526D-20A3-5676992E53B7}"/>
              </a:ext>
            </a:extLst>
          </p:cNvPr>
          <p:cNvPicPr>
            <a:picLocks noChangeAspect="1"/>
          </p:cNvPicPr>
          <p:nvPr/>
        </p:nvPicPr>
        <p:blipFill>
          <a:blip r:embed="rId3"/>
          <a:stretch>
            <a:fillRect/>
          </a:stretch>
        </p:blipFill>
        <p:spPr>
          <a:xfrm>
            <a:off x="5133276" y="3180418"/>
            <a:ext cx="4010723" cy="2620307"/>
          </a:xfrm>
          <a:prstGeom prst="rect">
            <a:avLst/>
          </a:prstGeom>
        </p:spPr>
      </p:pic>
      <p:sp>
        <p:nvSpPr>
          <p:cNvPr id="6" name="CuadroTexto 5">
            <a:extLst>
              <a:ext uri="{FF2B5EF4-FFF2-40B4-BE49-F238E27FC236}">
                <a16:creationId xmlns:a16="http://schemas.microsoft.com/office/drawing/2014/main" id="{99F436AB-40B3-EC52-CA94-AE55E8CA5D03}"/>
              </a:ext>
            </a:extLst>
          </p:cNvPr>
          <p:cNvSpPr txBox="1"/>
          <p:nvPr/>
        </p:nvSpPr>
        <p:spPr>
          <a:xfrm>
            <a:off x="5133277" y="5857380"/>
            <a:ext cx="4010722" cy="1000619"/>
          </a:xfrm>
          <a:prstGeom prst="rect">
            <a:avLst/>
          </a:prstGeom>
          <a:solidFill>
            <a:schemeClr val="accent5">
              <a:lumMod val="60000"/>
              <a:lumOff val="40000"/>
            </a:schemeClr>
          </a:solidFill>
        </p:spPr>
        <p:txBody>
          <a:bodyPr wrap="square" rtlCol="0">
            <a:spAutoFit/>
          </a:bodyPr>
          <a:lstStyle/>
          <a:p>
            <a:endParaRPr lang="es-MX" dirty="0"/>
          </a:p>
        </p:txBody>
      </p:sp>
    </p:spTree>
    <p:extLst>
      <p:ext uri="{BB962C8B-B14F-4D97-AF65-F5344CB8AC3E}">
        <p14:creationId xmlns:p14="http://schemas.microsoft.com/office/powerpoint/2010/main" val="267062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8E9AE11-6519-FD5F-4C0C-AB3E8B40D0D1}"/>
              </a:ext>
            </a:extLst>
          </p:cNvPr>
          <p:cNvSpPr txBox="1"/>
          <p:nvPr/>
        </p:nvSpPr>
        <p:spPr>
          <a:xfrm>
            <a:off x="0" y="-1"/>
            <a:ext cx="9144000" cy="523220"/>
          </a:xfrm>
          <a:prstGeom prst="rect">
            <a:avLst/>
          </a:prstGeom>
          <a:solidFill>
            <a:schemeClr val="accent4"/>
          </a:solidFill>
        </p:spPr>
        <p:txBody>
          <a:bodyPr wrap="square" rtlCol="0">
            <a:spAutoFit/>
          </a:bodyPr>
          <a:lstStyle/>
          <a:p>
            <a:pPr algn="ctr"/>
            <a:r>
              <a:rPr lang="es-MX" sz="2800" b="1" dirty="0">
                <a:latin typeface="Arial Black" panose="020B0A04020102020204" pitchFamily="34" charset="0"/>
              </a:rPr>
              <a:t>CONCLUSIÓN</a:t>
            </a:r>
          </a:p>
        </p:txBody>
      </p:sp>
      <p:sp>
        <p:nvSpPr>
          <p:cNvPr id="4" name="CuadroTexto 3">
            <a:extLst>
              <a:ext uri="{FF2B5EF4-FFF2-40B4-BE49-F238E27FC236}">
                <a16:creationId xmlns:a16="http://schemas.microsoft.com/office/drawing/2014/main" id="{54C0FEE8-F715-6857-792A-01C804B15409}"/>
              </a:ext>
            </a:extLst>
          </p:cNvPr>
          <p:cNvSpPr txBox="1"/>
          <p:nvPr/>
        </p:nvSpPr>
        <p:spPr>
          <a:xfrm>
            <a:off x="1" y="4156858"/>
            <a:ext cx="9143999" cy="2554545"/>
          </a:xfrm>
          <a:prstGeom prst="rect">
            <a:avLst/>
          </a:prstGeom>
          <a:noFill/>
        </p:spPr>
        <p:txBody>
          <a:bodyPr wrap="square">
            <a:spAutoFit/>
          </a:bodyPr>
          <a:lstStyle/>
          <a:p>
            <a:pPr algn="ctr"/>
            <a:r>
              <a:rPr lang="es-MX" sz="2000" b="1" dirty="0">
                <a:latin typeface="Arial Black" panose="020B0A04020102020204" pitchFamily="34" charset="0"/>
              </a:rPr>
              <a:t>Hay en la obra de la escuela sabática un amplio campo que necesita ser diligentemente cultivado, y eso </a:t>
            </a:r>
          </a:p>
          <a:p>
            <a:pPr algn="ctr"/>
            <a:r>
              <a:rPr lang="es-MX" sz="2000" b="1" dirty="0">
                <a:latin typeface="Arial Black" panose="020B0A04020102020204" pitchFamily="34" charset="0"/>
              </a:rPr>
              <a:t>debe inspirar a nuestra juventud a entregarse enteramente al Señor, para ser usada por él en su causa. </a:t>
            </a:r>
          </a:p>
          <a:p>
            <a:pPr algn="ctr"/>
            <a:r>
              <a:rPr lang="es-MX" sz="2000" b="1" dirty="0">
                <a:latin typeface="Arial Black" panose="020B0A04020102020204" pitchFamily="34" charset="0"/>
              </a:rPr>
              <a:t>Debería haber obreros celosos y fieles en nuestras escuelas sabáticas, que observen y disciernan en quién </a:t>
            </a:r>
          </a:p>
          <a:p>
            <a:pPr algn="ctr"/>
            <a:r>
              <a:rPr lang="es-MX" sz="2000" b="1" dirty="0">
                <a:latin typeface="Arial Black" panose="020B0A04020102020204" pitchFamily="34" charset="0"/>
              </a:rPr>
              <a:t>está obrando el Espíritu de Dios, y cooperen con los ángeles de Dios en ganar almas para Cristo. </a:t>
            </a:r>
          </a:p>
        </p:txBody>
      </p:sp>
      <p:pic>
        <p:nvPicPr>
          <p:cNvPr id="5" name="Imagen 4">
            <a:extLst>
              <a:ext uri="{FF2B5EF4-FFF2-40B4-BE49-F238E27FC236}">
                <a16:creationId xmlns:a16="http://schemas.microsoft.com/office/drawing/2014/main" id="{1065FEEE-6615-2A99-DC24-FA922D78954D}"/>
              </a:ext>
            </a:extLst>
          </p:cNvPr>
          <p:cNvPicPr>
            <a:picLocks noChangeAspect="1"/>
          </p:cNvPicPr>
          <p:nvPr/>
        </p:nvPicPr>
        <p:blipFill>
          <a:blip r:embed="rId2"/>
          <a:stretch>
            <a:fillRect/>
          </a:stretch>
        </p:blipFill>
        <p:spPr>
          <a:xfrm>
            <a:off x="-1" y="523218"/>
            <a:ext cx="9144001" cy="3633639"/>
          </a:xfrm>
          <a:prstGeom prst="rect">
            <a:avLst/>
          </a:prstGeom>
        </p:spPr>
      </p:pic>
    </p:spTree>
    <p:extLst>
      <p:ext uri="{BB962C8B-B14F-4D97-AF65-F5344CB8AC3E}">
        <p14:creationId xmlns:p14="http://schemas.microsoft.com/office/powerpoint/2010/main" val="4238549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2EFD7EF-C9DA-7DA6-C7F9-8183762AFD99}"/>
              </a:ext>
            </a:extLst>
          </p:cNvPr>
          <p:cNvSpPr txBox="1"/>
          <p:nvPr/>
        </p:nvSpPr>
        <p:spPr>
          <a:xfrm>
            <a:off x="0" y="-1"/>
            <a:ext cx="9144000" cy="584775"/>
          </a:xfrm>
          <a:prstGeom prst="rect">
            <a:avLst/>
          </a:prstGeom>
          <a:solidFill>
            <a:srgbClr val="FFCCFF"/>
          </a:solidFill>
        </p:spPr>
        <p:txBody>
          <a:bodyPr wrap="square" rtlCol="0">
            <a:spAutoFit/>
          </a:bodyPr>
          <a:lstStyle/>
          <a:p>
            <a:pPr algn="ctr"/>
            <a:r>
              <a:rPr lang="es-MX" sz="3200" b="1" dirty="0">
                <a:latin typeface="Arial Black" panose="020B0A04020102020204" pitchFamily="34" charset="0"/>
              </a:rPr>
              <a:t>HIMNO FINAL</a:t>
            </a:r>
          </a:p>
        </p:txBody>
      </p:sp>
      <p:sp>
        <p:nvSpPr>
          <p:cNvPr id="4" name="CuadroTexto 3">
            <a:extLst>
              <a:ext uri="{FF2B5EF4-FFF2-40B4-BE49-F238E27FC236}">
                <a16:creationId xmlns:a16="http://schemas.microsoft.com/office/drawing/2014/main" id="{4A045671-4449-68D6-6F1E-65AE610AAA11}"/>
              </a:ext>
            </a:extLst>
          </p:cNvPr>
          <p:cNvSpPr txBox="1"/>
          <p:nvPr/>
        </p:nvSpPr>
        <p:spPr>
          <a:xfrm>
            <a:off x="0" y="584773"/>
            <a:ext cx="9144000" cy="461665"/>
          </a:xfrm>
          <a:prstGeom prst="rect">
            <a:avLst/>
          </a:prstGeom>
          <a:solidFill>
            <a:schemeClr val="accent6">
              <a:lumMod val="20000"/>
              <a:lumOff val="80000"/>
            </a:schemeClr>
          </a:solidFill>
        </p:spPr>
        <p:txBody>
          <a:bodyPr wrap="square">
            <a:spAutoFit/>
          </a:bodyPr>
          <a:lstStyle/>
          <a:p>
            <a:pPr algn="ctr"/>
            <a:r>
              <a:rPr lang="es-MX" sz="2400" b="1" dirty="0">
                <a:latin typeface="Arial Black" panose="020B0A04020102020204" pitchFamily="34" charset="0"/>
              </a:rPr>
              <a:t># 501 “MI VIDA AL SERVICIO DE DIOS”</a:t>
            </a:r>
          </a:p>
        </p:txBody>
      </p:sp>
      <p:pic>
        <p:nvPicPr>
          <p:cNvPr id="5" name="Imagen 4">
            <a:extLst>
              <a:ext uri="{FF2B5EF4-FFF2-40B4-BE49-F238E27FC236}">
                <a16:creationId xmlns:a16="http://schemas.microsoft.com/office/drawing/2014/main" id="{7056EC23-DC41-24EB-81ED-222DD54EBA28}"/>
              </a:ext>
            </a:extLst>
          </p:cNvPr>
          <p:cNvPicPr>
            <a:picLocks noChangeAspect="1"/>
          </p:cNvPicPr>
          <p:nvPr/>
        </p:nvPicPr>
        <p:blipFill>
          <a:blip r:embed="rId2"/>
          <a:stretch>
            <a:fillRect/>
          </a:stretch>
        </p:blipFill>
        <p:spPr>
          <a:xfrm>
            <a:off x="0" y="1046438"/>
            <a:ext cx="9153146" cy="5811562"/>
          </a:xfrm>
          <a:prstGeom prst="rect">
            <a:avLst/>
          </a:prstGeom>
        </p:spPr>
      </p:pic>
    </p:spTree>
    <p:extLst>
      <p:ext uri="{BB962C8B-B14F-4D97-AF65-F5344CB8AC3E}">
        <p14:creationId xmlns:p14="http://schemas.microsoft.com/office/powerpoint/2010/main" val="1801835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DD5139C-9BD3-5152-FDE0-CDF849E8292E}"/>
              </a:ext>
            </a:extLst>
          </p:cNvPr>
          <p:cNvSpPr txBox="1"/>
          <p:nvPr/>
        </p:nvSpPr>
        <p:spPr>
          <a:xfrm>
            <a:off x="0" y="4131060"/>
            <a:ext cx="9144000" cy="2554545"/>
          </a:xfrm>
          <a:prstGeom prst="rect">
            <a:avLst/>
          </a:prstGeom>
          <a:noFill/>
        </p:spPr>
        <p:txBody>
          <a:bodyPr wrap="square">
            <a:spAutoFit/>
          </a:bodyPr>
          <a:lstStyle/>
          <a:p>
            <a:pPr algn="ctr"/>
            <a:r>
              <a:rPr lang="es-MX" sz="2000" b="1" dirty="0">
                <a:latin typeface="Arial Black" panose="020B0A04020102020204" pitchFamily="34" charset="0"/>
              </a:rPr>
              <a:t>Se han confiado responsabilidades sagradas a los obreros de la escuela sabática, la cual debería ser un </a:t>
            </a:r>
          </a:p>
          <a:p>
            <a:pPr algn="ctr"/>
            <a:r>
              <a:rPr lang="es-MX" sz="2000" b="1" dirty="0">
                <a:latin typeface="Arial Black" panose="020B0A04020102020204" pitchFamily="34" charset="0"/>
              </a:rPr>
              <a:t>lugar donde, mediante una comunión viva con Dios,</a:t>
            </a:r>
          </a:p>
          <a:p>
            <a:pPr algn="ctr"/>
            <a:r>
              <a:rPr lang="es-MX" sz="2000" b="1" dirty="0">
                <a:latin typeface="Arial Black" panose="020B0A04020102020204" pitchFamily="34" charset="0"/>
              </a:rPr>
              <a:t> los hombres y las mujeres, los jóvenes y los niños se </a:t>
            </a:r>
          </a:p>
          <a:p>
            <a:pPr algn="ctr"/>
            <a:r>
              <a:rPr lang="es-MX" sz="2000" b="1" dirty="0">
                <a:latin typeface="Arial Black" panose="020B0A04020102020204" pitchFamily="34" charset="0"/>
              </a:rPr>
              <a:t>preparen de tal manera que sean una fortaleza y una bendición para la iglesia. Ellos deberían ayudar a la </a:t>
            </a:r>
          </a:p>
          <a:p>
            <a:pPr algn="ctr"/>
            <a:r>
              <a:rPr lang="es-MX" sz="2000" b="1" dirty="0">
                <a:latin typeface="Arial Black" panose="020B0A04020102020204" pitchFamily="34" charset="0"/>
              </a:rPr>
              <a:t>iglesia a elevarse y avanzar cuanto les sea posible, acrecentando de continuo su poder. </a:t>
            </a:r>
          </a:p>
        </p:txBody>
      </p:sp>
      <p:sp>
        <p:nvSpPr>
          <p:cNvPr id="5" name="CuadroTexto 4">
            <a:extLst>
              <a:ext uri="{FF2B5EF4-FFF2-40B4-BE49-F238E27FC236}">
                <a16:creationId xmlns:a16="http://schemas.microsoft.com/office/drawing/2014/main" id="{7BD90E84-ABDC-2663-620A-968F3135F2BE}"/>
              </a:ext>
            </a:extLst>
          </p:cNvPr>
          <p:cNvSpPr txBox="1"/>
          <p:nvPr/>
        </p:nvSpPr>
        <p:spPr>
          <a:xfrm>
            <a:off x="0" y="-1"/>
            <a:ext cx="9144000" cy="461665"/>
          </a:xfrm>
          <a:prstGeom prst="rect">
            <a:avLst/>
          </a:prstGeom>
          <a:solidFill>
            <a:schemeClr val="accent4">
              <a:lumMod val="40000"/>
              <a:lumOff val="60000"/>
            </a:schemeClr>
          </a:solidFill>
        </p:spPr>
        <p:txBody>
          <a:bodyPr wrap="square" rtlCol="0">
            <a:spAutoFit/>
          </a:bodyPr>
          <a:lstStyle/>
          <a:p>
            <a:pPr algn="ctr"/>
            <a:r>
              <a:rPr lang="es-MX" sz="2400" b="1" dirty="0">
                <a:latin typeface="Arial Black" panose="020B0A04020102020204" pitchFamily="34" charset="0"/>
              </a:rPr>
              <a:t>ORACIÓN FINAL</a:t>
            </a:r>
          </a:p>
        </p:txBody>
      </p:sp>
      <p:pic>
        <p:nvPicPr>
          <p:cNvPr id="6" name="Imagen 5">
            <a:extLst>
              <a:ext uri="{FF2B5EF4-FFF2-40B4-BE49-F238E27FC236}">
                <a16:creationId xmlns:a16="http://schemas.microsoft.com/office/drawing/2014/main" id="{9490BEB1-14F0-06CB-0FB7-7ECA8EC860F9}"/>
              </a:ext>
            </a:extLst>
          </p:cNvPr>
          <p:cNvPicPr>
            <a:picLocks noChangeAspect="1"/>
          </p:cNvPicPr>
          <p:nvPr/>
        </p:nvPicPr>
        <p:blipFill>
          <a:blip r:embed="rId2"/>
          <a:stretch>
            <a:fillRect/>
          </a:stretch>
        </p:blipFill>
        <p:spPr>
          <a:xfrm>
            <a:off x="0" y="461663"/>
            <a:ext cx="9144000" cy="3657081"/>
          </a:xfrm>
          <a:prstGeom prst="rect">
            <a:avLst/>
          </a:prstGeom>
        </p:spPr>
      </p:pic>
    </p:spTree>
    <p:extLst>
      <p:ext uri="{BB962C8B-B14F-4D97-AF65-F5344CB8AC3E}">
        <p14:creationId xmlns:p14="http://schemas.microsoft.com/office/powerpoint/2010/main" val="2818659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B2AE9D3-49A0-7A8E-2F2B-D922F5D5738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57834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9BD9A7C-FDCD-67EE-8C6C-80B10463A8E5}"/>
              </a:ext>
            </a:extLst>
          </p:cNvPr>
          <p:cNvSpPr txBox="1"/>
          <p:nvPr/>
        </p:nvSpPr>
        <p:spPr>
          <a:xfrm>
            <a:off x="0" y="0"/>
            <a:ext cx="9144000" cy="461665"/>
          </a:xfrm>
          <a:prstGeom prst="rect">
            <a:avLst/>
          </a:prstGeom>
          <a:solidFill>
            <a:schemeClr val="accent1">
              <a:lumMod val="20000"/>
              <a:lumOff val="80000"/>
            </a:schemeClr>
          </a:solidFill>
        </p:spPr>
        <p:txBody>
          <a:bodyPr wrap="square" rtlCol="0">
            <a:spAutoFit/>
          </a:bodyPr>
          <a:lstStyle/>
          <a:p>
            <a:pPr algn="ctr"/>
            <a:r>
              <a:rPr lang="es-MX" sz="2400" b="1" dirty="0">
                <a:latin typeface="Arial Black" panose="020B0A04020102020204" pitchFamily="34" charset="0"/>
              </a:rPr>
              <a:t>SERVICIO DE CANTO</a:t>
            </a:r>
          </a:p>
        </p:txBody>
      </p:sp>
      <p:sp>
        <p:nvSpPr>
          <p:cNvPr id="4" name="CuadroTexto 3">
            <a:extLst>
              <a:ext uri="{FF2B5EF4-FFF2-40B4-BE49-F238E27FC236}">
                <a16:creationId xmlns:a16="http://schemas.microsoft.com/office/drawing/2014/main" id="{1E4849F6-2FC7-B9B1-AC61-C8E44818873F}"/>
              </a:ext>
            </a:extLst>
          </p:cNvPr>
          <p:cNvSpPr txBox="1"/>
          <p:nvPr/>
        </p:nvSpPr>
        <p:spPr>
          <a:xfrm>
            <a:off x="-1" y="461665"/>
            <a:ext cx="9143999" cy="707886"/>
          </a:xfrm>
          <a:prstGeom prst="rect">
            <a:avLst/>
          </a:prstGeom>
          <a:solidFill>
            <a:srgbClr val="FFCCFF"/>
          </a:solidFill>
        </p:spPr>
        <p:txBody>
          <a:bodyPr wrap="square">
            <a:spAutoFit/>
          </a:bodyPr>
          <a:lstStyle/>
          <a:p>
            <a:pPr algn="ctr"/>
            <a:r>
              <a:rPr lang="es-MX" sz="2000" b="1" dirty="0">
                <a:latin typeface="Arial Black" panose="020B0A04020102020204" pitchFamily="34" charset="0"/>
              </a:rPr>
              <a:t># 12 “TODOS JUNTOS REUNIDOS”, </a:t>
            </a:r>
          </a:p>
          <a:p>
            <a:pPr algn="ctr"/>
            <a:r>
              <a:rPr lang="es-MX" sz="2000" b="1" dirty="0">
                <a:latin typeface="Arial Black" panose="020B0A04020102020204" pitchFamily="34" charset="0"/>
              </a:rPr>
              <a:t># 540 “YA ASOMA EL SOL BRILLANTE”</a:t>
            </a:r>
          </a:p>
        </p:txBody>
      </p:sp>
      <p:pic>
        <p:nvPicPr>
          <p:cNvPr id="5" name="Imagen 4">
            <a:extLst>
              <a:ext uri="{FF2B5EF4-FFF2-40B4-BE49-F238E27FC236}">
                <a16:creationId xmlns:a16="http://schemas.microsoft.com/office/drawing/2014/main" id="{47F559AE-9F13-A2B2-D52A-70E6D8B597F9}"/>
              </a:ext>
            </a:extLst>
          </p:cNvPr>
          <p:cNvPicPr>
            <a:picLocks noChangeAspect="1"/>
          </p:cNvPicPr>
          <p:nvPr/>
        </p:nvPicPr>
        <p:blipFill>
          <a:blip r:embed="rId2"/>
          <a:stretch>
            <a:fillRect/>
          </a:stretch>
        </p:blipFill>
        <p:spPr>
          <a:xfrm>
            <a:off x="0" y="1169550"/>
            <a:ext cx="9292060" cy="5688449"/>
          </a:xfrm>
          <a:prstGeom prst="rect">
            <a:avLst/>
          </a:prstGeom>
        </p:spPr>
      </p:pic>
    </p:spTree>
    <p:extLst>
      <p:ext uri="{BB962C8B-B14F-4D97-AF65-F5344CB8AC3E}">
        <p14:creationId xmlns:p14="http://schemas.microsoft.com/office/powerpoint/2010/main" val="1485443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8F1BBFB-82C9-837A-AB92-C42CC435AA12}"/>
              </a:ext>
            </a:extLst>
          </p:cNvPr>
          <p:cNvPicPr>
            <a:picLocks noChangeAspect="1"/>
          </p:cNvPicPr>
          <p:nvPr/>
        </p:nvPicPr>
        <p:blipFill>
          <a:blip r:embed="rId2"/>
          <a:stretch>
            <a:fillRect/>
          </a:stretch>
        </p:blipFill>
        <p:spPr>
          <a:xfrm>
            <a:off x="-1" y="-114299"/>
            <a:ext cx="9144001" cy="7686676"/>
          </a:xfrm>
          <a:prstGeom prst="rect">
            <a:avLst/>
          </a:prstGeom>
        </p:spPr>
      </p:pic>
      <p:sp>
        <p:nvSpPr>
          <p:cNvPr id="4" name="CuadroTexto 3">
            <a:extLst>
              <a:ext uri="{FF2B5EF4-FFF2-40B4-BE49-F238E27FC236}">
                <a16:creationId xmlns:a16="http://schemas.microsoft.com/office/drawing/2014/main" id="{DF07E3FC-98D6-46F0-F7CE-19FF885CAFDC}"/>
              </a:ext>
            </a:extLst>
          </p:cNvPr>
          <p:cNvSpPr txBox="1"/>
          <p:nvPr/>
        </p:nvSpPr>
        <p:spPr>
          <a:xfrm>
            <a:off x="4364300" y="1428750"/>
            <a:ext cx="2767232" cy="1754326"/>
          </a:xfrm>
          <a:prstGeom prst="rect">
            <a:avLst/>
          </a:prstGeom>
          <a:noFill/>
        </p:spPr>
        <p:txBody>
          <a:bodyPr wrap="none" rtlCol="0">
            <a:spAutoFit/>
          </a:bodyPr>
          <a:lstStyle/>
          <a:p>
            <a:pPr algn="ctr"/>
            <a:r>
              <a:rPr lang="es-MX" sz="3600" b="1" dirty="0">
                <a:latin typeface="Arial Black" panose="020B0A04020102020204" pitchFamily="34" charset="0"/>
              </a:rPr>
              <a:t>ORACIÓN</a:t>
            </a:r>
          </a:p>
          <a:p>
            <a:pPr algn="ctr"/>
            <a:r>
              <a:rPr lang="es-MX" sz="3600" b="1" dirty="0">
                <a:latin typeface="Arial Black" panose="020B0A04020102020204" pitchFamily="34" charset="0"/>
              </a:rPr>
              <a:t>DE</a:t>
            </a:r>
          </a:p>
          <a:p>
            <a:pPr algn="ctr"/>
            <a:r>
              <a:rPr lang="es-MX" sz="3600" b="1" dirty="0">
                <a:latin typeface="Arial Black" panose="020B0A04020102020204" pitchFamily="34" charset="0"/>
              </a:rPr>
              <a:t>RODILLAS</a:t>
            </a:r>
          </a:p>
        </p:txBody>
      </p:sp>
    </p:spTree>
    <p:extLst>
      <p:ext uri="{BB962C8B-B14F-4D97-AF65-F5344CB8AC3E}">
        <p14:creationId xmlns:p14="http://schemas.microsoft.com/office/powerpoint/2010/main" val="1806884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9D4F2AA-F454-2EDC-DFDD-0F89B420DE7A}"/>
              </a:ext>
            </a:extLst>
          </p:cNvPr>
          <p:cNvSpPr txBox="1"/>
          <p:nvPr/>
        </p:nvSpPr>
        <p:spPr>
          <a:xfrm>
            <a:off x="0" y="0"/>
            <a:ext cx="9144000" cy="523220"/>
          </a:xfrm>
          <a:prstGeom prst="rect">
            <a:avLst/>
          </a:prstGeom>
          <a:solidFill>
            <a:schemeClr val="accent5">
              <a:lumMod val="40000"/>
              <a:lumOff val="60000"/>
            </a:schemeClr>
          </a:solidFill>
        </p:spPr>
        <p:txBody>
          <a:bodyPr wrap="square" rtlCol="0">
            <a:spAutoFit/>
          </a:bodyPr>
          <a:lstStyle/>
          <a:p>
            <a:pPr algn="ctr"/>
            <a:r>
              <a:rPr lang="es-MX" sz="2800" b="1" dirty="0">
                <a:latin typeface="Arial Black" panose="020B0A04020102020204" pitchFamily="34" charset="0"/>
              </a:rPr>
              <a:t>LECTURA BÍBLICA</a:t>
            </a:r>
          </a:p>
        </p:txBody>
      </p:sp>
      <p:sp>
        <p:nvSpPr>
          <p:cNvPr id="3" name="CuadroTexto 2">
            <a:extLst>
              <a:ext uri="{FF2B5EF4-FFF2-40B4-BE49-F238E27FC236}">
                <a16:creationId xmlns:a16="http://schemas.microsoft.com/office/drawing/2014/main" id="{CC05B6BE-E3F3-9C7F-5A4C-0C36B41B44D0}"/>
              </a:ext>
            </a:extLst>
          </p:cNvPr>
          <p:cNvSpPr txBox="1"/>
          <p:nvPr/>
        </p:nvSpPr>
        <p:spPr>
          <a:xfrm>
            <a:off x="-1" y="523220"/>
            <a:ext cx="9143999" cy="400110"/>
          </a:xfrm>
          <a:prstGeom prst="rect">
            <a:avLst/>
          </a:prstGeom>
          <a:solidFill>
            <a:schemeClr val="accent4">
              <a:lumMod val="40000"/>
              <a:lumOff val="60000"/>
            </a:schemeClr>
          </a:solidFill>
        </p:spPr>
        <p:txBody>
          <a:bodyPr wrap="square" rtlCol="0">
            <a:spAutoFit/>
          </a:bodyPr>
          <a:lstStyle/>
          <a:p>
            <a:pPr algn="ctr"/>
            <a:r>
              <a:rPr lang="es-MX" sz="2000" b="1" dirty="0">
                <a:latin typeface="Arial Black" panose="020B0A04020102020204" pitchFamily="34" charset="0"/>
              </a:rPr>
              <a:t>1. ESTUDIO DE LAS ESCRITURAS</a:t>
            </a:r>
          </a:p>
        </p:txBody>
      </p:sp>
      <p:sp>
        <p:nvSpPr>
          <p:cNvPr id="5" name="CuadroTexto 4">
            <a:extLst>
              <a:ext uri="{FF2B5EF4-FFF2-40B4-BE49-F238E27FC236}">
                <a16:creationId xmlns:a16="http://schemas.microsoft.com/office/drawing/2014/main" id="{06DE6C37-F6EF-4E19-DDD4-985B5F232B93}"/>
              </a:ext>
            </a:extLst>
          </p:cNvPr>
          <p:cNvSpPr txBox="1"/>
          <p:nvPr/>
        </p:nvSpPr>
        <p:spPr>
          <a:xfrm>
            <a:off x="-1" y="4462435"/>
            <a:ext cx="9143998" cy="2246769"/>
          </a:xfrm>
          <a:prstGeom prst="rect">
            <a:avLst/>
          </a:prstGeom>
          <a:noFill/>
        </p:spPr>
        <p:txBody>
          <a:bodyPr wrap="square">
            <a:spAutoFit/>
          </a:bodyPr>
          <a:lstStyle/>
          <a:p>
            <a:pPr algn="ctr"/>
            <a:r>
              <a:rPr lang="es-MX" sz="2000" b="1" dirty="0">
                <a:latin typeface="Arial Black" panose="020B0A04020102020204" pitchFamily="34" charset="0"/>
              </a:rPr>
              <a:t>Ningún hombre, mujer o joven, podrá lograr la perfección cristiana si descuida el estudio de la Palabra de </a:t>
            </a:r>
          </a:p>
          <a:p>
            <a:pPr algn="ctr"/>
            <a:r>
              <a:rPr lang="es-MX" sz="2000" b="1" dirty="0">
                <a:latin typeface="Arial Black" panose="020B0A04020102020204" pitchFamily="34" charset="0"/>
              </a:rPr>
              <a:t>Dios. Al escudriñar cuidadosa y atentamente su Palabra, obedeceremos la orden de Cristo:  </a:t>
            </a:r>
          </a:p>
          <a:p>
            <a:pPr algn="ctr"/>
            <a:r>
              <a:rPr lang="es-MX" sz="2000" b="1" dirty="0">
                <a:latin typeface="Arial Black" panose="020B0A04020102020204" pitchFamily="34" charset="0"/>
              </a:rPr>
              <a:t>"Escudriñad las Escrituras, porque a vosotros os parece que en ellas tenéis la vida eterna; y ellas son las que dan </a:t>
            </a:r>
          </a:p>
          <a:p>
            <a:pPr algn="ctr"/>
            <a:r>
              <a:rPr lang="es-MX" sz="2000" b="1" dirty="0">
                <a:latin typeface="Arial Black" panose="020B0A04020102020204" pitchFamily="34" charset="0"/>
              </a:rPr>
              <a:t>testimonio de mí” Juan 5:39. </a:t>
            </a:r>
          </a:p>
        </p:txBody>
      </p:sp>
      <p:pic>
        <p:nvPicPr>
          <p:cNvPr id="6" name="Imagen 5">
            <a:extLst>
              <a:ext uri="{FF2B5EF4-FFF2-40B4-BE49-F238E27FC236}">
                <a16:creationId xmlns:a16="http://schemas.microsoft.com/office/drawing/2014/main" id="{1EB17A92-2660-9383-9A25-0E30475AB474}"/>
              </a:ext>
            </a:extLst>
          </p:cNvPr>
          <p:cNvPicPr>
            <a:picLocks noChangeAspect="1"/>
          </p:cNvPicPr>
          <p:nvPr/>
        </p:nvPicPr>
        <p:blipFill>
          <a:blip r:embed="rId2"/>
          <a:stretch>
            <a:fillRect/>
          </a:stretch>
        </p:blipFill>
        <p:spPr>
          <a:xfrm>
            <a:off x="-1" y="923330"/>
            <a:ext cx="9143997" cy="3539105"/>
          </a:xfrm>
          <a:prstGeom prst="rect">
            <a:avLst/>
          </a:prstGeom>
        </p:spPr>
      </p:pic>
    </p:spTree>
    <p:extLst>
      <p:ext uri="{BB962C8B-B14F-4D97-AF65-F5344CB8AC3E}">
        <p14:creationId xmlns:p14="http://schemas.microsoft.com/office/powerpoint/2010/main" val="2826988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E9B76F-7F8D-1746-6E95-4A636606B832}"/>
              </a:ext>
            </a:extLst>
          </p:cNvPr>
          <p:cNvSpPr txBox="1"/>
          <p:nvPr/>
        </p:nvSpPr>
        <p:spPr>
          <a:xfrm>
            <a:off x="0" y="5216900"/>
            <a:ext cx="9144000" cy="1569660"/>
          </a:xfrm>
          <a:prstGeom prst="rect">
            <a:avLst/>
          </a:prstGeom>
          <a:noFill/>
        </p:spPr>
        <p:txBody>
          <a:bodyPr wrap="square">
            <a:spAutoFit/>
          </a:bodyPr>
          <a:lstStyle/>
          <a:p>
            <a:pPr algn="ctr"/>
            <a:r>
              <a:rPr lang="es-MX" sz="2400" b="1" dirty="0">
                <a:latin typeface="Arial Black" panose="020B0A04020102020204" pitchFamily="34" charset="0"/>
              </a:rPr>
              <a:t>Reflexionar sobre la importancia de la escuela sabática, recordando aspectos importantes que </a:t>
            </a:r>
          </a:p>
          <a:p>
            <a:pPr algn="ctr"/>
            <a:r>
              <a:rPr lang="es-MX" sz="2400" b="1" dirty="0">
                <a:latin typeface="Arial Black" panose="020B0A04020102020204" pitchFamily="34" charset="0"/>
              </a:rPr>
              <a:t>nos ayudarán a fortalecer la vida espiritual en nuestras iglesias. </a:t>
            </a:r>
          </a:p>
        </p:txBody>
      </p:sp>
      <p:sp>
        <p:nvSpPr>
          <p:cNvPr id="4" name="CuadroTexto 3">
            <a:extLst>
              <a:ext uri="{FF2B5EF4-FFF2-40B4-BE49-F238E27FC236}">
                <a16:creationId xmlns:a16="http://schemas.microsoft.com/office/drawing/2014/main" id="{DB3ADF19-C7F2-DC6A-8EF9-836BECB32C40}"/>
              </a:ext>
            </a:extLst>
          </p:cNvPr>
          <p:cNvSpPr txBox="1"/>
          <p:nvPr/>
        </p:nvSpPr>
        <p:spPr>
          <a:xfrm>
            <a:off x="0" y="14288"/>
            <a:ext cx="9144000" cy="523220"/>
          </a:xfrm>
          <a:prstGeom prst="rect">
            <a:avLst/>
          </a:prstGeom>
          <a:solidFill>
            <a:schemeClr val="tx2">
              <a:lumMod val="40000"/>
              <a:lumOff val="60000"/>
            </a:schemeClr>
          </a:solidFill>
        </p:spPr>
        <p:txBody>
          <a:bodyPr wrap="square" rtlCol="0">
            <a:spAutoFit/>
          </a:bodyPr>
          <a:lstStyle/>
          <a:p>
            <a:pPr algn="ctr"/>
            <a:r>
              <a:rPr lang="es-MX" sz="2800" b="1" dirty="0">
                <a:latin typeface="Arial Black" panose="020B0A04020102020204" pitchFamily="34" charset="0"/>
              </a:rPr>
              <a:t>PROPÓSITO</a:t>
            </a:r>
          </a:p>
        </p:txBody>
      </p:sp>
      <p:pic>
        <p:nvPicPr>
          <p:cNvPr id="5" name="Imagen 4">
            <a:extLst>
              <a:ext uri="{FF2B5EF4-FFF2-40B4-BE49-F238E27FC236}">
                <a16:creationId xmlns:a16="http://schemas.microsoft.com/office/drawing/2014/main" id="{7F56D62D-718D-EB24-AD0F-18DAFA944D46}"/>
              </a:ext>
            </a:extLst>
          </p:cNvPr>
          <p:cNvPicPr>
            <a:picLocks noChangeAspect="1"/>
          </p:cNvPicPr>
          <p:nvPr/>
        </p:nvPicPr>
        <p:blipFill>
          <a:blip r:embed="rId2"/>
          <a:stretch>
            <a:fillRect/>
          </a:stretch>
        </p:blipFill>
        <p:spPr>
          <a:xfrm>
            <a:off x="0" y="551796"/>
            <a:ext cx="9144000" cy="4377050"/>
          </a:xfrm>
          <a:prstGeom prst="rect">
            <a:avLst/>
          </a:prstGeom>
        </p:spPr>
      </p:pic>
    </p:spTree>
    <p:extLst>
      <p:ext uri="{BB962C8B-B14F-4D97-AF65-F5344CB8AC3E}">
        <p14:creationId xmlns:p14="http://schemas.microsoft.com/office/powerpoint/2010/main" val="1914318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2B8B628-48A2-7C95-CD7D-7B24DC1F5338}"/>
              </a:ext>
            </a:extLst>
          </p:cNvPr>
          <p:cNvSpPr txBox="1"/>
          <p:nvPr/>
        </p:nvSpPr>
        <p:spPr>
          <a:xfrm>
            <a:off x="100013" y="4747552"/>
            <a:ext cx="9043987" cy="1938992"/>
          </a:xfrm>
          <a:prstGeom prst="rect">
            <a:avLst/>
          </a:prstGeom>
          <a:noFill/>
        </p:spPr>
        <p:txBody>
          <a:bodyPr wrap="square">
            <a:spAutoFit/>
          </a:bodyPr>
          <a:lstStyle/>
          <a:p>
            <a:pPr algn="ctr"/>
            <a:r>
              <a:rPr lang="es-MX" sz="2000" b="1" dirty="0">
                <a:latin typeface="Arial Black" panose="020B0A04020102020204" pitchFamily="34" charset="0"/>
              </a:rPr>
              <a:t>Nuestras escuelas sabáticas no son nada menos que sociedades bíblicas, y en la sagrada obra de enseñar </a:t>
            </a:r>
          </a:p>
          <a:p>
            <a:pPr algn="ctr"/>
            <a:r>
              <a:rPr lang="es-MX" sz="2000" b="1" dirty="0">
                <a:latin typeface="Arial Black" panose="020B0A04020102020204" pitchFamily="34" charset="0"/>
              </a:rPr>
              <a:t>las verdades de la Palabra de Dios, ellas pueden llevar a cabo mucho más de lo que hasta ahora han hecho. </a:t>
            </a:r>
          </a:p>
          <a:p>
            <a:pPr algn="ctr"/>
            <a:r>
              <a:rPr lang="es-MX" sz="2000" b="1" dirty="0">
                <a:latin typeface="Arial Black" panose="020B0A04020102020204" pitchFamily="34" charset="0"/>
              </a:rPr>
              <a:t>La escuela sabática, cuando es bien dirigida, posee un poder maravilloso, y está adaptada para hacer una gran obra.</a:t>
            </a:r>
          </a:p>
        </p:txBody>
      </p:sp>
      <p:sp>
        <p:nvSpPr>
          <p:cNvPr id="4" name="CuadroTexto 3">
            <a:extLst>
              <a:ext uri="{FF2B5EF4-FFF2-40B4-BE49-F238E27FC236}">
                <a16:creationId xmlns:a16="http://schemas.microsoft.com/office/drawing/2014/main" id="{6C7786BA-6B55-F3B1-B041-C92B9667D11B}"/>
              </a:ext>
            </a:extLst>
          </p:cNvPr>
          <p:cNvSpPr txBox="1"/>
          <p:nvPr/>
        </p:nvSpPr>
        <p:spPr>
          <a:xfrm>
            <a:off x="0" y="0"/>
            <a:ext cx="9144000" cy="523220"/>
          </a:xfrm>
          <a:prstGeom prst="rect">
            <a:avLst/>
          </a:prstGeom>
          <a:solidFill>
            <a:schemeClr val="accent2">
              <a:lumMod val="40000"/>
              <a:lumOff val="60000"/>
            </a:schemeClr>
          </a:solidFill>
        </p:spPr>
        <p:txBody>
          <a:bodyPr wrap="square" rtlCol="0">
            <a:spAutoFit/>
          </a:bodyPr>
          <a:lstStyle/>
          <a:p>
            <a:pPr algn="ctr"/>
            <a:r>
              <a:rPr lang="es-MX" sz="2800" b="1" dirty="0">
                <a:latin typeface="Arial Black" panose="020B0A04020102020204" pitchFamily="34" charset="0"/>
              </a:rPr>
              <a:t>INTRODUCCIÓN</a:t>
            </a:r>
          </a:p>
        </p:txBody>
      </p:sp>
      <p:pic>
        <p:nvPicPr>
          <p:cNvPr id="5" name="Imagen 4">
            <a:extLst>
              <a:ext uri="{FF2B5EF4-FFF2-40B4-BE49-F238E27FC236}">
                <a16:creationId xmlns:a16="http://schemas.microsoft.com/office/drawing/2014/main" id="{FDEEB1A3-61A1-F961-503D-5D6F0393550D}"/>
              </a:ext>
            </a:extLst>
          </p:cNvPr>
          <p:cNvPicPr>
            <a:picLocks noChangeAspect="1"/>
          </p:cNvPicPr>
          <p:nvPr/>
        </p:nvPicPr>
        <p:blipFill>
          <a:blip r:embed="rId2"/>
          <a:stretch>
            <a:fillRect/>
          </a:stretch>
        </p:blipFill>
        <p:spPr>
          <a:xfrm>
            <a:off x="0" y="523220"/>
            <a:ext cx="9144000" cy="4224332"/>
          </a:xfrm>
          <a:prstGeom prst="rect">
            <a:avLst/>
          </a:prstGeom>
        </p:spPr>
      </p:pic>
    </p:spTree>
    <p:extLst>
      <p:ext uri="{BB962C8B-B14F-4D97-AF65-F5344CB8AC3E}">
        <p14:creationId xmlns:p14="http://schemas.microsoft.com/office/powerpoint/2010/main" val="4020444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19AADF-3494-099D-8400-F8DDF442477F}"/>
              </a:ext>
            </a:extLst>
          </p:cNvPr>
          <p:cNvSpPr txBox="1"/>
          <p:nvPr/>
        </p:nvSpPr>
        <p:spPr>
          <a:xfrm>
            <a:off x="0" y="4482639"/>
            <a:ext cx="9144000" cy="2246769"/>
          </a:xfrm>
          <a:prstGeom prst="rect">
            <a:avLst/>
          </a:prstGeom>
          <a:noFill/>
        </p:spPr>
        <p:txBody>
          <a:bodyPr wrap="square">
            <a:spAutoFit/>
          </a:bodyPr>
          <a:lstStyle/>
          <a:p>
            <a:pPr algn="ctr"/>
            <a:r>
              <a:rPr lang="es-MX" sz="2000" b="1" dirty="0">
                <a:latin typeface="Arial Black" panose="020B0A04020102020204" pitchFamily="34" charset="0"/>
              </a:rPr>
              <a:t> La influencia creciente que emana de la obra de la escuela sabática debería mejorar y aumentar </a:t>
            </a:r>
          </a:p>
          <a:p>
            <a:pPr algn="ctr"/>
            <a:r>
              <a:rPr lang="es-MX" sz="2000" b="1" dirty="0">
                <a:latin typeface="Arial Black" panose="020B0A04020102020204" pitchFamily="34" charset="0"/>
              </a:rPr>
              <a:t>la iglesia; pero en ningún caso se debería permitir que se desvíe de los intereses de la iglesia. En la escuela </a:t>
            </a:r>
          </a:p>
          <a:p>
            <a:pPr algn="ctr"/>
            <a:r>
              <a:rPr lang="es-MX" sz="2000" b="1" dirty="0">
                <a:latin typeface="Arial Black" panose="020B0A04020102020204" pitchFamily="34" charset="0"/>
              </a:rPr>
              <a:t>sabática hay un preciosísimo campo misionero, y si hay ahora indicios buenos, son sólo indicaciones </a:t>
            </a:r>
          </a:p>
          <a:p>
            <a:pPr algn="ctr"/>
            <a:r>
              <a:rPr lang="es-MX" sz="2000" b="1" dirty="0">
                <a:latin typeface="Arial Black" panose="020B0A04020102020204" pitchFamily="34" charset="0"/>
              </a:rPr>
              <a:t>y principios de lo que puede hacerse. (COES, p. 9) </a:t>
            </a:r>
          </a:p>
        </p:txBody>
      </p:sp>
      <p:pic>
        <p:nvPicPr>
          <p:cNvPr id="4" name="Imagen 3">
            <a:extLst>
              <a:ext uri="{FF2B5EF4-FFF2-40B4-BE49-F238E27FC236}">
                <a16:creationId xmlns:a16="http://schemas.microsoft.com/office/drawing/2014/main" id="{A245C368-0D5D-57AA-B900-9B30AD5A78BD}"/>
              </a:ext>
            </a:extLst>
          </p:cNvPr>
          <p:cNvPicPr>
            <a:picLocks noChangeAspect="1"/>
          </p:cNvPicPr>
          <p:nvPr/>
        </p:nvPicPr>
        <p:blipFill>
          <a:blip r:embed="rId2"/>
          <a:stretch>
            <a:fillRect/>
          </a:stretch>
        </p:blipFill>
        <p:spPr>
          <a:xfrm>
            <a:off x="0" y="0"/>
            <a:ext cx="9144000" cy="4482639"/>
          </a:xfrm>
          <a:prstGeom prst="rect">
            <a:avLst/>
          </a:prstGeom>
        </p:spPr>
      </p:pic>
    </p:spTree>
    <p:extLst>
      <p:ext uri="{BB962C8B-B14F-4D97-AF65-F5344CB8AC3E}">
        <p14:creationId xmlns:p14="http://schemas.microsoft.com/office/powerpoint/2010/main" val="570606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5F1A3A6-6F45-2F22-C737-42A176E698DF}"/>
              </a:ext>
            </a:extLst>
          </p:cNvPr>
          <p:cNvSpPr txBox="1"/>
          <p:nvPr/>
        </p:nvSpPr>
        <p:spPr>
          <a:xfrm>
            <a:off x="0" y="4611231"/>
            <a:ext cx="9144000" cy="2246769"/>
          </a:xfrm>
          <a:prstGeom prst="rect">
            <a:avLst/>
          </a:prstGeom>
          <a:noFill/>
        </p:spPr>
        <p:txBody>
          <a:bodyPr wrap="square">
            <a:spAutoFit/>
          </a:bodyPr>
          <a:lstStyle/>
          <a:p>
            <a:pPr algn="ctr"/>
            <a:r>
              <a:rPr lang="es-MX" sz="2000" b="1" dirty="0">
                <a:latin typeface="Arial Black" panose="020B0A04020102020204" pitchFamily="34" charset="0"/>
              </a:rPr>
              <a:t>La escuela sabática es el principal sistema formativo y de educación de la iglesia y tiene cuatro objetivos: </a:t>
            </a:r>
          </a:p>
          <a:p>
            <a:pPr algn="ctr"/>
            <a:r>
              <a:rPr lang="es-MX" sz="2000" b="1" dirty="0">
                <a:latin typeface="Arial Black" panose="020B0A04020102020204" pitchFamily="34" charset="0"/>
              </a:rPr>
              <a:t>estudio de las escrituras, la confraternización, compartir la fe con la comunidad y reforzar la misión </a:t>
            </a:r>
          </a:p>
          <a:p>
            <a:pPr algn="ctr"/>
            <a:r>
              <a:rPr lang="es-MX" sz="2000" b="1" dirty="0">
                <a:latin typeface="Arial Black" panose="020B0A04020102020204" pitchFamily="34" charset="0"/>
              </a:rPr>
              <a:t>mundial de la iglesia. Por eso creemos que la escuela sabática es el corazón de la iglesia, donde cada uno </a:t>
            </a:r>
          </a:p>
          <a:p>
            <a:pPr algn="ctr"/>
            <a:r>
              <a:rPr lang="es-MX" sz="2000" b="1" dirty="0">
                <a:latin typeface="Arial Black" panose="020B0A04020102020204" pitchFamily="34" charset="0"/>
              </a:rPr>
              <a:t>de nosotros contribuimos para un funcionamiento eficaz. </a:t>
            </a:r>
          </a:p>
        </p:txBody>
      </p:sp>
      <p:pic>
        <p:nvPicPr>
          <p:cNvPr id="8" name="Imagen 7">
            <a:extLst>
              <a:ext uri="{FF2B5EF4-FFF2-40B4-BE49-F238E27FC236}">
                <a16:creationId xmlns:a16="http://schemas.microsoft.com/office/drawing/2014/main" id="{C22C9FE3-9A33-03B8-385F-C7D2AB7A01C4}"/>
              </a:ext>
            </a:extLst>
          </p:cNvPr>
          <p:cNvPicPr>
            <a:picLocks noChangeAspect="1"/>
          </p:cNvPicPr>
          <p:nvPr/>
        </p:nvPicPr>
        <p:blipFill>
          <a:blip r:embed="rId2"/>
          <a:stretch>
            <a:fillRect/>
          </a:stretch>
        </p:blipFill>
        <p:spPr>
          <a:xfrm>
            <a:off x="0" y="0"/>
            <a:ext cx="9144000" cy="4611231"/>
          </a:xfrm>
          <a:prstGeom prst="rect">
            <a:avLst/>
          </a:prstGeom>
        </p:spPr>
      </p:pic>
    </p:spTree>
    <p:extLst>
      <p:ext uri="{BB962C8B-B14F-4D97-AF65-F5344CB8AC3E}">
        <p14:creationId xmlns:p14="http://schemas.microsoft.com/office/powerpoint/2010/main" val="3339602952"/>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490</TotalTime>
  <Words>1041</Words>
  <Application>Microsoft Office PowerPoint</Application>
  <PresentationFormat>Presentación en pantalla (4:3)</PresentationFormat>
  <Paragraphs>94</Paragraphs>
  <Slides>27</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27</vt:i4>
      </vt:variant>
    </vt:vector>
  </HeadingPairs>
  <TitlesOfParts>
    <vt:vector size="32"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19</cp:revision>
  <dcterms:created xsi:type="dcterms:W3CDTF">2026-02-24T16:04:41Z</dcterms:created>
  <dcterms:modified xsi:type="dcterms:W3CDTF">2026-02-25T00:14:43Z</dcterms:modified>
</cp:coreProperties>
</file>