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8" r:id="rId4"/>
    <p:sldId id="265" r:id="rId5"/>
    <p:sldId id="266" r:id="rId6"/>
    <p:sldId id="257" r:id="rId7"/>
    <p:sldId id="259" r:id="rId8"/>
    <p:sldId id="260" r:id="rId9"/>
    <p:sldId id="262" r:id="rId10"/>
    <p:sldId id="263" r:id="rId11"/>
    <p:sldId id="264" r:id="rId12"/>
    <p:sldId id="267" r:id="rId13"/>
    <p:sldId id="268" r:id="rId14"/>
    <p:sldId id="269" r:id="rId15"/>
    <p:sldId id="271" r:id="rId16"/>
    <p:sldId id="272" r:id="rId17"/>
    <p:sldId id="270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1" r:id="rId26"/>
    <p:sldId id="278" r:id="rId27"/>
    <p:sldId id="282" r:id="rId28"/>
    <p:sldId id="284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DBFF"/>
    <a:srgbClr val="FFC6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000" autoAdjust="0"/>
    <p:restoredTop sz="94660"/>
  </p:normalViewPr>
  <p:slideViewPr>
    <p:cSldViewPr snapToGrid="0">
      <p:cViewPr>
        <p:scale>
          <a:sx n="59" d="100"/>
          <a:sy n="59" d="100"/>
        </p:scale>
        <p:origin x="1740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FD8AB-364E-4B5D-83B7-F1204975BFF5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7B307-DDDE-41DC-85A5-0C565F239C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5927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FD8AB-364E-4B5D-83B7-F1204975BFF5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7B307-DDDE-41DC-85A5-0C565F239C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71768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FD8AB-364E-4B5D-83B7-F1204975BFF5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7B307-DDDE-41DC-85A5-0C565F239C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30984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FD8AB-364E-4B5D-83B7-F1204975BFF5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7B307-DDDE-41DC-85A5-0C565F239C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98598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FD8AB-364E-4B5D-83B7-F1204975BFF5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7B307-DDDE-41DC-85A5-0C565F239C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444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FD8AB-364E-4B5D-83B7-F1204975BFF5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7B307-DDDE-41DC-85A5-0C565F239C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44854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FD8AB-364E-4B5D-83B7-F1204975BFF5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7B307-DDDE-41DC-85A5-0C565F239C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2341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FD8AB-364E-4B5D-83B7-F1204975BFF5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7B307-DDDE-41DC-85A5-0C565F239C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53275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FD8AB-364E-4B5D-83B7-F1204975BFF5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7B307-DDDE-41DC-85A5-0C565F239C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55161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FD8AB-364E-4B5D-83B7-F1204975BFF5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7B307-DDDE-41DC-85A5-0C565F239C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0634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FD8AB-364E-4B5D-83B7-F1204975BFF5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7B307-DDDE-41DC-85A5-0C565F239C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69268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FD8AB-364E-4B5D-83B7-F1204975BFF5}" type="datetimeFigureOut">
              <a:rPr lang="es-MX" smtClean="0"/>
              <a:t>04/08/2026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7B307-DDDE-41DC-85A5-0C565F239C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05380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A127E00-4D54-6749-14C8-B707C657F477}"/>
              </a:ext>
            </a:extLst>
          </p:cNvPr>
          <p:cNvSpPr txBox="1"/>
          <p:nvPr/>
        </p:nvSpPr>
        <p:spPr>
          <a:xfrm>
            <a:off x="0" y="-1"/>
            <a:ext cx="914400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s-MX" sz="3200" b="1" dirty="0">
                <a:latin typeface="Arial Black" panose="020B0A04020102020204" pitchFamily="34" charset="0"/>
              </a:rPr>
              <a:t>“MAYORDOMOS HASTA EL SEOL”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70697F8-A9F1-988A-CCF2-2A69E58F1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79" y="5796684"/>
            <a:ext cx="1066892" cy="95105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C5B1A53-74B1-BE11-2FF9-228B0459918C}"/>
              </a:ext>
            </a:extLst>
          </p:cNvPr>
          <p:cNvSpPr txBox="1"/>
          <p:nvPr/>
        </p:nvSpPr>
        <p:spPr>
          <a:xfrm>
            <a:off x="1471612" y="5796684"/>
            <a:ext cx="669632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>
                <a:latin typeface="Arial Black" panose="020B0A04020102020204" pitchFamily="34" charset="0"/>
              </a:rPr>
              <a:t>ESCUELA SABÁTICA</a:t>
            </a:r>
          </a:p>
          <a:p>
            <a:r>
              <a:rPr lang="es-MX" sz="2800" b="1" dirty="0">
                <a:latin typeface="Arial Black" panose="020B0A04020102020204" pitchFamily="34" charset="0"/>
              </a:rPr>
              <a:t>IGLESIA ADVENTISTA DEL 7° DÍA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F60F362-98C0-A3E0-8398-CB278D35DC05}"/>
              </a:ext>
            </a:extLst>
          </p:cNvPr>
          <p:cNvSpPr txBox="1"/>
          <p:nvPr/>
        </p:nvSpPr>
        <p:spPr>
          <a:xfrm>
            <a:off x="0" y="584774"/>
            <a:ext cx="9144000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Más cerca de la comunidad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F6805AA-37F2-B02B-2174-EBE27CB592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4884"/>
            <a:ext cx="9144000" cy="48118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1487616-4438-7D39-F064-CC92E7AD4752}"/>
              </a:ext>
            </a:extLst>
          </p:cNvPr>
          <p:cNvSpPr txBox="1"/>
          <p:nvPr/>
        </p:nvSpPr>
        <p:spPr>
          <a:xfrm>
            <a:off x="3037114" y="5470071"/>
            <a:ext cx="2906486" cy="32661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86179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4296A88-629A-4CA9-574F-82AC3FA528B6}"/>
              </a:ext>
            </a:extLst>
          </p:cNvPr>
          <p:cNvSpPr txBox="1"/>
          <p:nvPr/>
        </p:nvSpPr>
        <p:spPr>
          <a:xfrm>
            <a:off x="0" y="4549239"/>
            <a:ext cx="9144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Lo cierto es que, ya sea que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Cristo venga antes, todos pasaremos por el </a:t>
            </a:r>
            <a:r>
              <a:rPr lang="es-MX" sz="2000" b="1" dirty="0" err="1">
                <a:latin typeface="Arial Black" panose="020B0A04020102020204" pitchFamily="34" charset="0"/>
              </a:rPr>
              <a:t>Seol</a:t>
            </a:r>
            <a:r>
              <a:rPr lang="es-MX" sz="2000" b="1" dirty="0">
                <a:latin typeface="Arial Black" panose="020B0A04020102020204" pitchFamily="34" charset="0"/>
              </a:rPr>
              <a:t> en espera de su venida y ante eso, debemos anticiparnos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mostrando buena mayordomía incluso en la muerte.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¡Juntos aprenderemos este día que nuestra iglesia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tiene un departamento y personas especializadas que pueden ayudarnos en este aspecto!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F3DD47C-7872-F719-5AB1-2981DA4D6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54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810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98B6E7C-6748-3782-A450-35E06CA050B7}"/>
              </a:ext>
            </a:extLst>
          </p:cNvPr>
          <p:cNvSpPr txBox="1"/>
          <p:nvPr/>
        </p:nvSpPr>
        <p:spPr>
          <a:xfrm>
            <a:off x="0" y="474995"/>
            <a:ext cx="91440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Entonemos con alegría el Himno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 #69 “Señor, mi Dios”.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3FCB10-8A2F-94C8-A5A1-B51C0FDB6A22}"/>
              </a:ext>
            </a:extLst>
          </p:cNvPr>
          <p:cNvSpPr txBox="1"/>
          <p:nvPr/>
        </p:nvSpPr>
        <p:spPr>
          <a:xfrm>
            <a:off x="0" y="15498"/>
            <a:ext cx="9144000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HIMNO DE ALABANZA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129531B-4E0D-3D13-7C26-216E5DC7A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5992"/>
            <a:ext cx="9144000" cy="553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650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D764BB2-712D-54C6-7426-F212B1441468}"/>
              </a:ext>
            </a:extLst>
          </p:cNvPr>
          <p:cNvSpPr txBox="1"/>
          <p:nvPr/>
        </p:nvSpPr>
        <p:spPr>
          <a:xfrm>
            <a:off x="0" y="-1"/>
            <a:ext cx="9144000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>
                <a:solidFill>
                  <a:srgbClr val="FFFF00"/>
                </a:solidFill>
                <a:latin typeface="Arial Black" panose="020B0A04020102020204" pitchFamily="34" charset="0"/>
              </a:rPr>
              <a:t>NUEVO</a:t>
            </a:r>
            <a:r>
              <a:rPr lang="es-MX" sz="3600" b="1" dirty="0">
                <a:latin typeface="Arial Black" panose="020B0A04020102020204" pitchFamily="34" charset="0"/>
              </a:rPr>
              <a:t> </a:t>
            </a:r>
            <a:r>
              <a:rPr lang="es-MX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HORIZONTE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BABAB35-3622-F538-E9E2-920A1F4171D6}"/>
              </a:ext>
            </a:extLst>
          </p:cNvPr>
          <p:cNvSpPr txBox="1"/>
          <p:nvPr/>
        </p:nvSpPr>
        <p:spPr>
          <a:xfrm>
            <a:off x="-1" y="646329"/>
            <a:ext cx="9143999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latin typeface="Arial Black" panose="020B0A04020102020204" pitchFamily="34" charset="0"/>
              </a:rPr>
              <a:t>DISCIPULADO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218BC9C-8211-539B-CA4D-7FB1597F7C61}"/>
              </a:ext>
            </a:extLst>
          </p:cNvPr>
          <p:cNvSpPr txBox="1"/>
          <p:nvPr/>
        </p:nvSpPr>
        <p:spPr>
          <a:xfrm>
            <a:off x="2" y="6027003"/>
            <a:ext cx="914399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CÓMO CERRAR LA «PUERTA TRASERA» DE LA IGLESIA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39EB3A7-75CF-04A3-C97B-FB85FA025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7994"/>
            <a:ext cx="9144000" cy="49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79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85C5382E-A0AC-366B-9F6D-DBDD5C85CC05}"/>
              </a:ext>
            </a:extLst>
          </p:cNvPr>
          <p:cNvSpPr txBox="1"/>
          <p:nvPr/>
        </p:nvSpPr>
        <p:spPr>
          <a:xfrm>
            <a:off x="0" y="3995678"/>
            <a:ext cx="9144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¿Sabías que…? El departamento de servicios fiduciarios es un ministerio especializado en todos los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niveles de la iglesia mediante el cual las personas y las familias pueden brindar su apoyo continuo a la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obra de Dios a través de testamentos, fideicomisos y donaciones especiales. La orientación generalmente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es gratuita, de modo que cada miembro de la iglesia pueda administrar eficazmente los recursos que Dios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le ha confiado.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1EE1BC8-FB91-ECD5-5A82-53A2D8B8F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9143999" cy="399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221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C625A6E-707B-8B06-CB94-1C8984B9ED37}"/>
              </a:ext>
            </a:extLst>
          </p:cNvPr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HIMNO DE ALABANZA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73C8A95-E29C-0675-DA64-7C4C369D11F2}"/>
              </a:ext>
            </a:extLst>
          </p:cNvPr>
          <p:cNvSpPr txBox="1"/>
          <p:nvPr/>
        </p:nvSpPr>
        <p:spPr>
          <a:xfrm>
            <a:off x="0" y="523220"/>
            <a:ext cx="9144000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Con espíritu de gratitud a Dios, entonemos el himno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40C497C-32F3-1215-13B4-FA14959E2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4884"/>
            <a:ext cx="9144000" cy="587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23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1B027AA-7955-AFC1-C972-D3DD88F90CB2}"/>
              </a:ext>
            </a:extLst>
          </p:cNvPr>
          <p:cNvSpPr txBox="1"/>
          <p:nvPr/>
        </p:nvSpPr>
        <p:spPr>
          <a:xfrm>
            <a:off x="0" y="4549239"/>
            <a:ext cx="9144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El ministerio de servicios fiduciarios de la División Norteamericana celebró recientemente una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capacitación a un grupo compuesto por profesionales de diferentes organizaciones adventistas, mostrando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el creciente interés y compromiso con el avance de las donaciones planificadas dentro de la comunidad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adventista. (datos de la página web de NAD).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5406B82-EF2B-73BE-45D7-8CFE75D3DE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54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29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4F6A84D-5D57-D5AF-058B-03EEA82528C0}"/>
              </a:ext>
            </a:extLst>
          </p:cNvPr>
          <p:cNvSpPr txBox="1"/>
          <p:nvPr/>
        </p:nvSpPr>
        <p:spPr>
          <a:xfrm>
            <a:off x="0" y="4611231"/>
            <a:ext cx="9144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¿Has sabido de algún hermano que desee donar un terreno a la iglesia o mejor aún, tú eres ese hermano?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El departamento de servicios fiduciarios puede atenderte y orientarte para saber cómo hacerlo y donar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parte de tu patrimonio para el avance de la obra.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 Consideremos lo anterior y ahora, prestemos atención al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Misionero mundial.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8F25ECF-882F-4BFE-284F-7710D0A264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61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067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CA43E12-3F1A-83B4-5097-21655B700E68}"/>
              </a:ext>
            </a:extLst>
          </p:cNvPr>
          <p:cNvSpPr txBox="1"/>
          <p:nvPr/>
        </p:nvSpPr>
        <p:spPr>
          <a:xfrm>
            <a:off x="0" y="-1"/>
            <a:ext cx="9144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>
                <a:latin typeface="Arial Black" panose="020B0A04020102020204" pitchFamily="34" charset="0"/>
              </a:rPr>
              <a:t>MISIONERO MUNDIAL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10BAF4D-C883-4AE8-D4BB-4358E4AD5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6330"/>
            <a:ext cx="9144000" cy="621167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75DCB4A-BA8B-B32F-A09E-2DDBA0C2A440}"/>
              </a:ext>
            </a:extLst>
          </p:cNvPr>
          <p:cNvSpPr txBox="1"/>
          <p:nvPr/>
        </p:nvSpPr>
        <p:spPr>
          <a:xfrm>
            <a:off x="4914899" y="2873829"/>
            <a:ext cx="4098471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>
                <a:latin typeface="Arial Black" panose="020B0A04020102020204" pitchFamily="34" charset="0"/>
              </a:rPr>
              <a:t>BULGARIA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528BB60-347C-DBFB-06E6-C87DFD3CDF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6330"/>
            <a:ext cx="2171700" cy="194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244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53AF122-3851-88A0-939C-C359CE92AA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3481772-E2B2-6B44-5BC4-438CD0D6E9F0}"/>
              </a:ext>
            </a:extLst>
          </p:cNvPr>
          <p:cNvSpPr txBox="1"/>
          <p:nvPr/>
        </p:nvSpPr>
        <p:spPr>
          <a:xfrm>
            <a:off x="4366321" y="1797804"/>
            <a:ext cx="4168577" cy="13234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s-MX" sz="4000" b="1" dirty="0">
                <a:latin typeface="Arial Black" panose="020B0A04020102020204" pitchFamily="34" charset="0"/>
              </a:rPr>
              <a:t>INFORME</a:t>
            </a:r>
          </a:p>
          <a:p>
            <a:pPr algn="ctr"/>
            <a:r>
              <a:rPr lang="es-MX" sz="4000" b="1" dirty="0">
                <a:latin typeface="Arial Black" panose="020B0A04020102020204" pitchFamily="34" charset="0"/>
              </a:rPr>
              <a:t>SECRETARIAL</a:t>
            </a:r>
          </a:p>
        </p:txBody>
      </p:sp>
    </p:spTree>
    <p:extLst>
      <p:ext uri="{BB962C8B-B14F-4D97-AF65-F5344CB8AC3E}">
        <p14:creationId xmlns:p14="http://schemas.microsoft.com/office/powerpoint/2010/main" val="27683952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5486532-352C-ED58-E8B8-B188DC64D4E9}"/>
              </a:ext>
            </a:extLst>
          </p:cNvPr>
          <p:cNvSpPr txBox="1"/>
          <p:nvPr/>
        </p:nvSpPr>
        <p:spPr>
          <a:xfrm>
            <a:off x="0" y="5241846"/>
            <a:ext cx="9144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En su inmensa bondad, el Señor nos otorga bienes en esta tierra para administrarlos con sabiduría.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¡Cuán grande es el amor de Dios que tiene a bien compartirnos de todo lo que él ha creado!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CC888A6-64DE-D1C0-DC10-8E8AFDD63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24184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22F6B53-0F9E-4664-E282-B4049939D593}"/>
              </a:ext>
            </a:extLst>
          </p:cNvPr>
          <p:cNvSpPr txBox="1"/>
          <p:nvPr/>
        </p:nvSpPr>
        <p:spPr>
          <a:xfrm>
            <a:off x="685800" y="4245429"/>
            <a:ext cx="2579914" cy="408214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3E9D143-F8BF-54F3-EA67-5EB0EAACAB74}"/>
              </a:ext>
            </a:extLst>
          </p:cNvPr>
          <p:cNvSpPr txBox="1"/>
          <p:nvPr/>
        </p:nvSpPr>
        <p:spPr>
          <a:xfrm>
            <a:off x="6923314" y="3731079"/>
            <a:ext cx="1747157" cy="1028700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95333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1B603D5-EE76-52A7-DD38-C176D699B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FD90CA3-1D72-7C4D-1E99-D6C6F3C32BDA}"/>
              </a:ext>
            </a:extLst>
          </p:cNvPr>
          <p:cNvSpPr txBox="1"/>
          <p:nvPr/>
        </p:nvSpPr>
        <p:spPr>
          <a:xfrm>
            <a:off x="0" y="4718957"/>
            <a:ext cx="914400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latin typeface="Arial" panose="020B0604020202020204" pitchFamily="34" charset="0"/>
                <a:cs typeface="Arial" panose="020B0604020202020204" pitchFamily="34" charset="0"/>
              </a:rPr>
              <a:t>IGLESIA ADVENTISTA DEL 7° DÍA</a:t>
            </a:r>
          </a:p>
        </p:txBody>
      </p:sp>
    </p:spTree>
    <p:extLst>
      <p:ext uri="{BB962C8B-B14F-4D97-AF65-F5344CB8AC3E}">
        <p14:creationId xmlns:p14="http://schemas.microsoft.com/office/powerpoint/2010/main" val="11213907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D173231B-94E1-F5CB-35DA-9E7ED08651C7}"/>
              </a:ext>
            </a:extLst>
          </p:cNvPr>
          <p:cNvSpPr txBox="1"/>
          <p:nvPr/>
        </p:nvSpPr>
        <p:spPr>
          <a:xfrm>
            <a:off x="0" y="2273370"/>
            <a:ext cx="91440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3200" b="1" dirty="0">
                <a:latin typeface="Arial Black" panose="020B0A04020102020204" pitchFamily="34" charset="0"/>
              </a:rPr>
              <a:t>Antes de repetir nuestro versículo de memoria de esta semana, veamos el siguiente video y reflexionemos en él:</a:t>
            </a:r>
          </a:p>
          <a:p>
            <a:pPr algn="ctr"/>
            <a:r>
              <a:rPr lang="es-MX" sz="3200" b="1" dirty="0">
                <a:latin typeface="Arial Black" panose="020B0A04020102020204" pitchFamily="34" charset="0"/>
              </a:rPr>
              <a:t> </a:t>
            </a:r>
            <a:r>
              <a:rPr lang="es-MX" sz="2400" b="1" dirty="0">
                <a:latin typeface="Arial Black" panose="020B0A04020102020204" pitchFamily="34" charset="0"/>
              </a:rPr>
              <a:t>https://www.youtube.com/watch?v=VejOd0nVumA </a:t>
            </a:r>
            <a:endParaRPr lang="es-MX" sz="32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6864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E98B2C5-07C5-B90C-A51A-1470A796E38B}"/>
              </a:ext>
            </a:extLst>
          </p:cNvPr>
          <p:cNvSpPr txBox="1"/>
          <p:nvPr/>
        </p:nvSpPr>
        <p:spPr>
          <a:xfrm>
            <a:off x="0" y="-1"/>
            <a:ext cx="9144000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latin typeface="Arial Black" panose="020B0A04020102020204" pitchFamily="34" charset="0"/>
              </a:rPr>
              <a:t>VERSÍCULO PARA MEMORIZAR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0D4A2E7-D2E2-A749-0820-E3844BAF6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4774"/>
            <a:ext cx="9144000" cy="627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591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08FA6A4-AEF7-0849-9E25-376D504C862B}"/>
              </a:ext>
            </a:extLst>
          </p:cNvPr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>
                <a:latin typeface="Arial Black" panose="020B0A04020102020204" pitchFamily="34" charset="0"/>
              </a:rPr>
              <a:t>REPASO DE LA LECCIÓN # 6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981BD23-DBE8-3FE8-8617-C8D2CF9D4E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46331"/>
            <a:ext cx="4386020" cy="626113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AF5562E-242A-DA42-1662-823A47D95FEC}"/>
              </a:ext>
            </a:extLst>
          </p:cNvPr>
          <p:cNvSpPr txBox="1"/>
          <p:nvPr/>
        </p:nvSpPr>
        <p:spPr>
          <a:xfrm>
            <a:off x="4386021" y="646330"/>
            <a:ext cx="4757979" cy="32624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endParaRPr lang="es-MX" sz="5400" b="1" dirty="0">
              <a:latin typeface="Arial Black" panose="020B0A04020102020204" pitchFamily="34" charset="0"/>
            </a:endParaRPr>
          </a:p>
          <a:p>
            <a:pPr algn="ctr"/>
            <a:r>
              <a:rPr lang="es-MX" sz="5400" b="1" dirty="0">
                <a:latin typeface="Arial Black" panose="020B0A04020102020204" pitchFamily="34" charset="0"/>
              </a:rPr>
              <a:t>DONES </a:t>
            </a:r>
            <a:r>
              <a:rPr lang="es-MX" sz="4400" b="1" dirty="0">
                <a:latin typeface="Arial Black" panose="020B0A04020102020204" pitchFamily="34" charset="0"/>
              </a:rPr>
              <a:t>ESPIRITUALES</a:t>
            </a:r>
          </a:p>
          <a:p>
            <a:pPr algn="ctr"/>
            <a:endParaRPr lang="es-MX" sz="5400" b="1" dirty="0">
              <a:latin typeface="Arial Black" panose="020B0A040201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E79CDE0-3B0E-FD2A-25B4-AC5FB1819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6021" y="3908762"/>
            <a:ext cx="4757979" cy="294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3228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65D2CE7-3AEE-C91C-24C8-9E3FCF06C731}"/>
              </a:ext>
            </a:extLst>
          </p:cNvPr>
          <p:cNvSpPr txBox="1"/>
          <p:nvPr/>
        </p:nvSpPr>
        <p:spPr>
          <a:xfrm>
            <a:off x="0" y="-1"/>
            <a:ext cx="9144000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CONCLUSIÓN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2546C7F-BD66-3DF3-1491-C0680AF590F6}"/>
              </a:ext>
            </a:extLst>
          </p:cNvPr>
          <p:cNvSpPr txBox="1"/>
          <p:nvPr/>
        </p:nvSpPr>
        <p:spPr>
          <a:xfrm>
            <a:off x="0" y="3687901"/>
            <a:ext cx="91440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Si desconocías que nuestra iglesia tiene un departamento especializado para casos de donaciones, ahora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ya lo conoces, es el departamento de servicios fiduciarios.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 El concepto de mayordomía de nuestro Dios es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tan extenso que abarca la vida y la muerte.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Pidamos al Señor sabiduría y entendimiento para administrar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lo que nos ha otorgado, y si en tu corazón nace el deseo de donar para la causa de Dios, acércate al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departamento de servicios fiduciarios en busca de orientación y apoyo.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6B875FB-D09B-DA88-0501-81D093F0E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23220"/>
            <a:ext cx="9143999" cy="316468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0FDF62D-D92F-3531-8C37-FD468830EA89}"/>
              </a:ext>
            </a:extLst>
          </p:cNvPr>
          <p:cNvSpPr txBox="1"/>
          <p:nvPr/>
        </p:nvSpPr>
        <p:spPr>
          <a:xfrm>
            <a:off x="7739743" y="3116400"/>
            <a:ext cx="1404255" cy="5715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327677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AD45E2F-2C6F-3F99-4274-E23A149A8BA3}"/>
              </a:ext>
            </a:extLst>
          </p:cNvPr>
          <p:cNvSpPr txBox="1"/>
          <p:nvPr/>
        </p:nvSpPr>
        <p:spPr>
          <a:xfrm>
            <a:off x="0" y="3995678"/>
            <a:ext cx="9144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b="1" dirty="0">
                <a:latin typeface="Arial Black" panose="020B0A04020102020204" pitchFamily="34" charset="0"/>
              </a:rPr>
              <a:t>Elena de White dice en el capítulo 4 de Testimonios para la Iglesia,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en la página 468: Toda la prosperidad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que disfrutamos es resultado de la beneficencia divina.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Dios es el grande y bondadoso Dador. Si él requiere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alguna parte de la provisión generosa que nos ha concedido,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no es para enriquecerse con nuestros dones,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porque él nada necesita de nuestra mano; sino que es para que tengamos oportunidad de practicar la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abnegación, el amor y el interés hacía nuestros semejantes,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y así seamos sumamente exaltados.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77BB6FA-599F-9222-F6A1-7CFC6E71E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399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585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3047E8D-27CA-021D-5CEB-0A1F6D1F4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914399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267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598FA7D-63A0-4B92-B637-892BA74CA03C}"/>
              </a:ext>
            </a:extLst>
          </p:cNvPr>
          <p:cNvSpPr txBox="1"/>
          <p:nvPr/>
        </p:nvSpPr>
        <p:spPr>
          <a:xfrm>
            <a:off x="0" y="536004"/>
            <a:ext cx="9144000" cy="523220"/>
          </a:xfrm>
          <a:prstGeom prst="rect">
            <a:avLst/>
          </a:prstGeom>
          <a:solidFill>
            <a:srgbClr val="FFC6C6"/>
          </a:solidFill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 #64 “YO CANTO EL PODER DE DIOS”.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6C36B05-7B61-4371-F128-84F9628E56FB}"/>
              </a:ext>
            </a:extLst>
          </p:cNvPr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HIMNO FINAL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763E787-C61C-3A6D-9A03-7B7A392F4C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239" y="1072008"/>
            <a:ext cx="5821135" cy="5785992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A0959D4-7B3C-DAB8-BDD0-5C6226D63AB0}"/>
              </a:ext>
            </a:extLst>
          </p:cNvPr>
          <p:cNvSpPr txBox="1"/>
          <p:nvPr/>
        </p:nvSpPr>
        <p:spPr>
          <a:xfrm>
            <a:off x="0" y="1059223"/>
            <a:ext cx="1751240" cy="578599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C38DD57-0108-E5D4-EFAF-324377AABEAA}"/>
              </a:ext>
            </a:extLst>
          </p:cNvPr>
          <p:cNvSpPr txBox="1"/>
          <p:nvPr/>
        </p:nvSpPr>
        <p:spPr>
          <a:xfrm>
            <a:off x="7572375" y="1059223"/>
            <a:ext cx="1571625" cy="5725473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522878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CF46D89-A3EE-094B-911A-D63182A4E6F3}"/>
              </a:ext>
            </a:extLst>
          </p:cNvPr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A3DB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ORACIÓN FINAL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F8A8C16-A7CD-C4C9-5305-E4AB3B7AC930}"/>
              </a:ext>
            </a:extLst>
          </p:cNvPr>
          <p:cNvSpPr txBox="1"/>
          <p:nvPr/>
        </p:nvSpPr>
        <p:spPr>
          <a:xfrm>
            <a:off x="0" y="740196"/>
            <a:ext cx="457200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dirty="0">
                <a:latin typeface="Arial Black" panose="020B0A04020102020204" pitchFamily="34" charset="0"/>
              </a:rPr>
              <a:t>Gracias, Señor, por ser nuestro generoso proveedor. Gracias porque todo lo que poseemos ha sido otorgado por tu mano. Infunde en nuestra mente y corazón el deseo de servirte aun en la muerte, siendo sabios </a:t>
            </a:r>
          </a:p>
          <a:p>
            <a:r>
              <a:rPr lang="es-MX" b="1" dirty="0">
                <a:latin typeface="Arial Black" panose="020B0A04020102020204" pitchFamily="34" charset="0"/>
              </a:rPr>
              <a:t>mayordomos y haciendo los debidos preparativos en vida, poniendo en orden la documentación oportuna </a:t>
            </a:r>
          </a:p>
          <a:p>
            <a:r>
              <a:rPr lang="es-MX" b="1" dirty="0">
                <a:latin typeface="Arial Black" panose="020B0A04020102020204" pitchFamily="34" charset="0"/>
              </a:rPr>
              <a:t>para que nuestra familia no tenga ningún inconveniente en caso de fallecimiento, y apartar una parte </a:t>
            </a:r>
          </a:p>
          <a:p>
            <a:r>
              <a:rPr lang="es-MX" b="1" dirty="0">
                <a:latin typeface="Arial Black" panose="020B0A04020102020204" pitchFamily="34" charset="0"/>
              </a:rPr>
              <a:t>estipulándola para beneficio de tu obra. Quita el egoísmo de nuestra mente y ayúdanos a entender que </a:t>
            </a:r>
          </a:p>
          <a:p>
            <a:r>
              <a:rPr lang="es-MX" b="1" dirty="0">
                <a:latin typeface="Arial Black" panose="020B0A04020102020204" pitchFamily="34" charset="0"/>
              </a:rPr>
              <a:t>prevenir no significa que deseamos la muerte, significa que queremos agradarte aún en la muerte.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22E6657-3620-FE4D-5A8E-DE678BDAF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740195"/>
            <a:ext cx="5366689" cy="564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9216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C12E47D-C4C2-3DFC-3324-F4DAC2D9F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153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4A077D2-3CBF-F1C0-D22C-A036B1B7F492}"/>
              </a:ext>
            </a:extLst>
          </p:cNvPr>
          <p:cNvSpPr txBox="1"/>
          <p:nvPr/>
        </p:nvSpPr>
        <p:spPr>
          <a:xfrm>
            <a:off x="0" y="491212"/>
            <a:ext cx="9144000" cy="400110"/>
          </a:xfrm>
          <a:prstGeom prst="rect">
            <a:avLst/>
          </a:prstGeom>
          <a:solidFill>
            <a:srgbClr val="FFC6C6"/>
          </a:solidFill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#59 “MIRAD QUÉ AMOR” Y #65 “EL MUNDO ES DE MI DIOS”.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F9E1355-0E8F-2DE8-E3B3-8B6C7B876AC6}"/>
              </a:ext>
            </a:extLst>
          </p:cNvPr>
          <p:cNvSpPr txBox="1"/>
          <p:nvPr/>
        </p:nvSpPr>
        <p:spPr>
          <a:xfrm>
            <a:off x="-1" y="0"/>
            <a:ext cx="914399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SERVICIO DE CANTO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035F5F9-4041-BCC4-440C-BC5031054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332" y="891322"/>
            <a:ext cx="4761331" cy="596667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E70FE33-2B7F-955F-50D6-F73AA1D44273}"/>
              </a:ext>
            </a:extLst>
          </p:cNvPr>
          <p:cNvSpPr txBox="1"/>
          <p:nvPr/>
        </p:nvSpPr>
        <p:spPr>
          <a:xfrm>
            <a:off x="0" y="920868"/>
            <a:ext cx="2191332" cy="59371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101D29-8C22-33E1-9BAD-BB3550729544}"/>
              </a:ext>
            </a:extLst>
          </p:cNvPr>
          <p:cNvSpPr txBox="1"/>
          <p:nvPr/>
        </p:nvSpPr>
        <p:spPr>
          <a:xfrm>
            <a:off x="6952663" y="920868"/>
            <a:ext cx="2191331" cy="59371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29433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8D4D2A4-FBEB-5581-E9C2-9B9B1B774B36}"/>
              </a:ext>
            </a:extLst>
          </p:cNvPr>
          <p:cNvSpPr txBox="1"/>
          <p:nvPr/>
        </p:nvSpPr>
        <p:spPr>
          <a:xfrm>
            <a:off x="0" y="5067422"/>
            <a:ext cx="9144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Apocalipsis 14:13 “Y oí una voz del cielo que decía: Escribe: Bienaventurados de aquí en adelante los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muertos que mueren en el Señor. Sí dice el Espíritu, para que descansen de sus trabajos, porque sus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obras con ellos siguen”.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AAB717D-A409-AEA1-B476-BA0BFF70E61E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rgbClr val="A3DB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LECTURA BÍBLICA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994F155-DF4D-CFD9-E0E9-1E37C54E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61664"/>
            <a:ext cx="9143999" cy="4605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810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1CC2712-883D-03C8-C19E-B92969B293C8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rgbClr val="FFC6C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ORACIÓN DE RODILLAS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8F04BD2-D2C0-0EA4-EDA3-7F1EABC85336}"/>
              </a:ext>
            </a:extLst>
          </p:cNvPr>
          <p:cNvSpPr txBox="1"/>
          <p:nvPr/>
        </p:nvSpPr>
        <p:spPr>
          <a:xfrm>
            <a:off x="0" y="4549239"/>
            <a:ext cx="9144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Querido Jesús, gracias porque en tu palabra nos muestras que debemos ser fieles mayordomos, no solo en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vida, sino aun en la muerte. Ayúdanos a entender lo </a:t>
            </a:r>
            <a:r>
              <a:rPr lang="es-MX" sz="2000" b="1" dirty="0" err="1">
                <a:latin typeface="Arial Black" panose="020B0A04020102020204" pitchFamily="34" charset="0"/>
              </a:rPr>
              <a:t>abarcante</a:t>
            </a:r>
            <a:r>
              <a:rPr lang="es-MX" sz="2000" b="1" dirty="0">
                <a:latin typeface="Arial Black" panose="020B0A04020102020204" pitchFamily="34" charset="0"/>
              </a:rPr>
              <a:t> del concepto de la mayordomía y 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apoyarnos en nuestra iglesia como institución para poder hacer uso correcto de los bienes que has puesto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en nuestras manos.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DE3B321-E7B6-5377-4B56-A6AE8B395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61665"/>
            <a:ext cx="9143999" cy="40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665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ED5BBB2-5124-FA23-2F7D-A07DDB9C9DB4}"/>
              </a:ext>
            </a:extLst>
          </p:cNvPr>
          <p:cNvSpPr txBox="1"/>
          <p:nvPr/>
        </p:nvSpPr>
        <p:spPr>
          <a:xfrm>
            <a:off x="0" y="5070813"/>
            <a:ext cx="9144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Instruir a la hermandad en materia de servicios fiduciarios, promoviendo la sabia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administración de los bienes materiales en vida, así como motivarles a tener en orden sus bienes y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documentos siendo previsorios para el momento de la muerte.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09C8C92-5D33-2583-AE36-98DD97B0DF1D}"/>
              </a:ext>
            </a:extLst>
          </p:cNvPr>
          <p:cNvSpPr txBox="1"/>
          <p:nvPr/>
        </p:nvSpPr>
        <p:spPr>
          <a:xfrm>
            <a:off x="0" y="-1"/>
            <a:ext cx="914400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PROPÓSITO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366C450-91C2-834D-9EC3-A10C142E4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1663"/>
            <a:ext cx="9144000" cy="460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368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A42D02-A440-69D9-13AA-7BCB310454DF}"/>
              </a:ext>
            </a:extLst>
          </p:cNvPr>
          <p:cNvSpPr txBox="1"/>
          <p:nvPr/>
        </p:nvSpPr>
        <p:spPr>
          <a:xfrm>
            <a:off x="0" y="4741039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¿Sabes cuál es la función del departamento de servicios fiduciarios que tiene nuestra iglesia?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Es un departamento con el propósito de animar a los miembros de nuestra iglesia y a otros, a continuar apoyando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la obra de Dios, a través de testamentos, fideicomisos, anualidades y donaciones especiales.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D9A562-0CB9-1926-A19B-D7A9FDBD62DA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INTRODUCCIÓN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A360C84-A446-D5C5-D89A-681582BB5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762"/>
            <a:ext cx="9144000" cy="435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960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2503E59-7C5C-0474-9949-65D8B3CCEF04}"/>
              </a:ext>
            </a:extLst>
          </p:cNvPr>
          <p:cNvSpPr txBox="1"/>
          <p:nvPr/>
        </p:nvSpPr>
        <p:spPr>
          <a:xfrm>
            <a:off x="0" y="4187960"/>
            <a:ext cx="9144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Su misión es apoyar y orientar a cada individuo a preparar de forma anticipada y consciente los bienes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que posee. Su visión es cuidar de sí mismos, de la familia,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 la obra de Dios y los demás, animando a usar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juiciosamente los bienes tanto en vida como en muerte,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dando importancia al principio de que Dios,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el dueño de todas las cosas, requiere que seamos mayordomos justos y fieles.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778CBFD-C3B2-611B-B1BD-F14349D4D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18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621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42C11F6-158D-25E7-64FC-F6C28F900DB2}"/>
              </a:ext>
            </a:extLst>
          </p:cNvPr>
          <p:cNvSpPr txBox="1"/>
          <p:nvPr/>
        </p:nvSpPr>
        <p:spPr>
          <a:xfrm>
            <a:off x="0" y="4787467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¿Posees algún bien material?, ¿Te has preguntado qué pasará con esos bienes en caso de que la muerte llegue a tu vida?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Es difícil hablar de temas relacionados con la muerte pues nadie desea morir.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6511BFF-D36B-06F0-8063-8A1E386DF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469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5929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1415</TotalTime>
  <Words>1055</Words>
  <Application>Microsoft Office PowerPoint</Application>
  <PresentationFormat>Presentación en pantalla (4:3)</PresentationFormat>
  <Paragraphs>96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3" baseType="lpstr">
      <vt:lpstr>Arial</vt:lpstr>
      <vt:lpstr>Arial Black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</dc:creator>
  <cp:lastModifiedBy>Admin</cp:lastModifiedBy>
  <cp:revision>11</cp:revision>
  <dcterms:created xsi:type="dcterms:W3CDTF">2026-08-04T16:20:55Z</dcterms:created>
  <dcterms:modified xsi:type="dcterms:W3CDTF">2026-08-05T16:30:31Z</dcterms:modified>
</cp:coreProperties>
</file>