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8" r:id="rId4"/>
    <p:sldId id="264" r:id="rId5"/>
    <p:sldId id="263" r:id="rId6"/>
    <p:sldId id="257" r:id="rId7"/>
    <p:sldId id="259" r:id="rId8"/>
    <p:sldId id="261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6" r:id="rId20"/>
    <p:sldId id="278" r:id="rId21"/>
    <p:sldId id="273" r:id="rId22"/>
    <p:sldId id="274" r:id="rId23"/>
    <p:sldId id="277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FFCC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5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FFAC-18FB-419B-A599-7C2CAB3989FF}" type="datetimeFigureOut">
              <a:rPr lang="es-MX" smtClean="0"/>
              <a:t>11/08/2026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86D4-B1FF-4119-8B0D-0F69A87C37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28901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FFAC-18FB-419B-A599-7C2CAB3989FF}" type="datetimeFigureOut">
              <a:rPr lang="es-MX" smtClean="0"/>
              <a:t>11/08/2026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86D4-B1FF-4119-8B0D-0F69A87C37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49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FFAC-18FB-419B-A599-7C2CAB3989FF}" type="datetimeFigureOut">
              <a:rPr lang="es-MX" smtClean="0"/>
              <a:t>11/08/2026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86D4-B1FF-4119-8B0D-0F69A87C37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92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FFAC-18FB-419B-A599-7C2CAB3989FF}" type="datetimeFigureOut">
              <a:rPr lang="es-MX" smtClean="0"/>
              <a:t>11/08/2026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86D4-B1FF-4119-8B0D-0F69A87C37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3505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FFAC-18FB-419B-A599-7C2CAB3989FF}" type="datetimeFigureOut">
              <a:rPr lang="es-MX" smtClean="0"/>
              <a:t>11/08/2026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86D4-B1FF-4119-8B0D-0F69A87C37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28343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FFAC-18FB-419B-A599-7C2CAB3989FF}" type="datetimeFigureOut">
              <a:rPr lang="es-MX" smtClean="0"/>
              <a:t>11/08/2026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86D4-B1FF-4119-8B0D-0F69A87C37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0018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FFAC-18FB-419B-A599-7C2CAB3989FF}" type="datetimeFigureOut">
              <a:rPr lang="es-MX" smtClean="0"/>
              <a:t>11/08/2026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86D4-B1FF-4119-8B0D-0F69A87C37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35669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FFAC-18FB-419B-A599-7C2CAB3989FF}" type="datetimeFigureOut">
              <a:rPr lang="es-MX" smtClean="0"/>
              <a:t>11/08/2026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86D4-B1FF-4119-8B0D-0F69A87C37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3151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FFAC-18FB-419B-A599-7C2CAB3989FF}" type="datetimeFigureOut">
              <a:rPr lang="es-MX" smtClean="0"/>
              <a:t>11/08/2026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86D4-B1FF-4119-8B0D-0F69A87C37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755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FFAC-18FB-419B-A599-7C2CAB3989FF}" type="datetimeFigureOut">
              <a:rPr lang="es-MX" smtClean="0"/>
              <a:t>11/08/2026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86D4-B1FF-4119-8B0D-0F69A87C37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24729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2FFAC-18FB-419B-A599-7C2CAB3989FF}" type="datetimeFigureOut">
              <a:rPr lang="es-MX" smtClean="0"/>
              <a:t>11/08/2026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86D4-B1FF-4119-8B0D-0F69A87C37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2627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2FFAC-18FB-419B-A599-7C2CAB3989FF}" type="datetimeFigureOut">
              <a:rPr lang="es-MX" smtClean="0"/>
              <a:t>11/08/2026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E86D4-B1FF-4119-8B0D-0F69A87C37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7829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6C0D7FE-9AE4-555A-0821-514D24B3B528}"/>
              </a:ext>
            </a:extLst>
          </p:cNvPr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“AMAR AL PRÓJIMO: EL ROSTRO MÁS BELLO DE LA IGLESIA”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BF51008-A623-CE3D-605D-602BC154C627}"/>
              </a:ext>
            </a:extLst>
          </p:cNvPr>
          <p:cNvSpPr txBox="1"/>
          <p:nvPr/>
        </p:nvSpPr>
        <p:spPr>
          <a:xfrm>
            <a:off x="-1" y="400110"/>
            <a:ext cx="9143999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Más cerca de la comunidad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C3AF37F-3C2E-2F06-1F4F-1B6728837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54" y="5764067"/>
            <a:ext cx="1066892" cy="95105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97E64F1-4F75-4F81-E5DB-E4D7CAE7D618}"/>
              </a:ext>
            </a:extLst>
          </p:cNvPr>
          <p:cNvSpPr txBox="1"/>
          <p:nvPr/>
        </p:nvSpPr>
        <p:spPr>
          <a:xfrm>
            <a:off x="1419084" y="5764067"/>
            <a:ext cx="87107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latin typeface="Arial Black" panose="020B0A04020102020204" pitchFamily="34" charset="0"/>
              </a:rPr>
              <a:t>ESCUELA SABÁTICA</a:t>
            </a:r>
          </a:p>
          <a:p>
            <a:r>
              <a:rPr lang="es-MX" sz="2800" b="1" dirty="0">
                <a:latin typeface="Arial Black" panose="020B0A04020102020204" pitchFamily="34" charset="0"/>
              </a:rPr>
              <a:t>IGLESIA ADVENTISTA DEL 7° DÍA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77BC292-05E0-470F-3B91-E85F7FEA4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5699"/>
            <a:ext cx="9144000" cy="484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153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DD0C32F-E804-7E5E-243A-EB646B81BD10}"/>
              </a:ext>
            </a:extLst>
          </p:cNvPr>
          <p:cNvSpPr txBox="1"/>
          <p:nvPr/>
        </p:nvSpPr>
        <p:spPr>
          <a:xfrm>
            <a:off x="0" y="-1"/>
            <a:ext cx="9144000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solidFill>
                  <a:srgbClr val="FFFF00"/>
                </a:solidFill>
                <a:latin typeface="Arial Black" panose="020B0A04020102020204" pitchFamily="34" charset="0"/>
              </a:rPr>
              <a:t>NUEVO</a:t>
            </a:r>
            <a:r>
              <a:rPr lang="es-MX" sz="3600" b="1" dirty="0">
                <a:latin typeface="Arial Black" panose="020B0A04020102020204" pitchFamily="34" charset="0"/>
              </a:rPr>
              <a:t> </a:t>
            </a:r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HORIZONTE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D9AC856-897F-F9FE-EABE-533C454841CD}"/>
              </a:ext>
            </a:extLst>
          </p:cNvPr>
          <p:cNvSpPr txBox="1"/>
          <p:nvPr/>
        </p:nvSpPr>
        <p:spPr>
          <a:xfrm>
            <a:off x="0" y="646330"/>
            <a:ext cx="9144000" cy="46166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INVERSIÓN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CFC56F5-8627-085F-69E8-E27DCABEFB49}"/>
              </a:ext>
            </a:extLst>
          </p:cNvPr>
          <p:cNvSpPr txBox="1"/>
          <p:nvPr/>
        </p:nvSpPr>
        <p:spPr>
          <a:xfrm>
            <a:off x="0" y="6009412"/>
            <a:ext cx="9144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UNA PARÁBOLA QUE ENSEÑA A INVERTIR Y NEGOCIAR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039E2B7-0B6E-B2EC-7EE9-1F5693F18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9418"/>
            <a:ext cx="9144000" cy="490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993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D1B5463-E311-8087-C84B-D79387DEF9C8}"/>
              </a:ext>
            </a:extLst>
          </p:cNvPr>
          <p:cNvSpPr txBox="1"/>
          <p:nvPr/>
        </p:nvSpPr>
        <p:spPr>
          <a:xfrm>
            <a:off x="0" y="4716840"/>
            <a:ext cx="914399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latin typeface="Arial Black" panose="020B0A04020102020204" pitchFamily="34" charset="0"/>
              </a:rPr>
              <a:t>“Cristo demostró que nuestro prójimo no es solamente quien pertenece a la misma iglesia o fe que nosotros.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No tiene que ver con distinción de raza, color o clase.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Nuestro prójimo es toda persona que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necesita nuestra ayuda. Nuestro prójimo es toda alma que está herida y magullada por el adversario.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Nuestro prójimo es todo aquel que pertenece a Dios”. (DTG, p. 465)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E214325-840F-2FC4-9BE0-B8865E75B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4" y="0"/>
            <a:ext cx="9111976" cy="471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895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75A87AE-39AF-A1AD-9961-49E05C323C1E}"/>
              </a:ext>
            </a:extLst>
          </p:cNvPr>
          <p:cNvSpPr txBox="1"/>
          <p:nvPr/>
        </p:nvSpPr>
        <p:spPr>
          <a:xfrm>
            <a:off x="0" y="-1"/>
            <a:ext cx="914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HIMNO ESPECIAL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DE6FAB6-FB07-486B-BD2D-63FA1AF69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61664"/>
            <a:ext cx="9133105" cy="639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524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54F8877-F678-4CD8-D762-EEDFFB4D0A23}"/>
              </a:ext>
            </a:extLst>
          </p:cNvPr>
          <p:cNvSpPr txBox="1"/>
          <p:nvPr/>
        </p:nvSpPr>
        <p:spPr>
          <a:xfrm>
            <a:off x="0" y="-1"/>
            <a:ext cx="9144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</a:rPr>
              <a:t>MISIONERO MUNDIAL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D3265FA-0F84-C850-01CC-058E53185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4774"/>
            <a:ext cx="9117448" cy="627322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8400F6F-055C-34CC-8EB7-F0CB098B3FD1}"/>
              </a:ext>
            </a:extLst>
          </p:cNvPr>
          <p:cNvSpPr txBox="1"/>
          <p:nvPr/>
        </p:nvSpPr>
        <p:spPr>
          <a:xfrm>
            <a:off x="4943475" y="2886076"/>
            <a:ext cx="4043363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</a:rPr>
              <a:t>BULGARIA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2E52993-BD11-AF91-4BD4-1D162583A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4774"/>
            <a:ext cx="2128838" cy="190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826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8D50F71-7673-F4F4-B72B-3C90D3870A7A}"/>
              </a:ext>
            </a:extLst>
          </p:cNvPr>
          <p:cNvSpPr txBox="1"/>
          <p:nvPr/>
        </p:nvSpPr>
        <p:spPr>
          <a:xfrm>
            <a:off x="0" y="1465713"/>
            <a:ext cx="9144000" cy="409342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“Mediante la historia del buen samaritano, Jesús pintó un cuadro de sí mismo y de su misión. El hombre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había sido engañado, estropeado, robado y arruinado por Satanás, y abandonado para que pereciese; pero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el Salvador se compadeció de nuestra condición desesperada. Dejó su gloria, para venir a redimirnos.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Nos halló a punto de morir, y se hizo cargo de nuestro caso. Sanó nuestras heridas. Nos cubrió con su manto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 justicia. Nos proveyó un refugio seguro e hizo completa provisión para nosotros a sus propias expensas.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Murió para redimirnos. Señalando su propio ejemplo, dice a sus seguidores: Esto os mando: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Que os améis los unos a los otros”. (DTG, p. 465)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6769F8F-A591-4146-1D59-BCDEB3F8AC2D}"/>
              </a:ext>
            </a:extLst>
          </p:cNvPr>
          <p:cNvSpPr txBox="1"/>
          <p:nvPr/>
        </p:nvSpPr>
        <p:spPr>
          <a:xfrm>
            <a:off x="0" y="-1"/>
            <a:ext cx="9144000" cy="14657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654A17-F24E-75BB-ABCE-4B9A893B9A6B}"/>
              </a:ext>
            </a:extLst>
          </p:cNvPr>
          <p:cNvSpPr txBox="1"/>
          <p:nvPr/>
        </p:nvSpPr>
        <p:spPr>
          <a:xfrm>
            <a:off x="1" y="5559141"/>
            <a:ext cx="9143999" cy="129885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48396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9BFC80F-FA47-28D1-E795-43008FA6A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CE4192D-FDAC-C04F-E23F-D53BE1BCF065}"/>
              </a:ext>
            </a:extLst>
          </p:cNvPr>
          <p:cNvSpPr txBox="1"/>
          <p:nvPr/>
        </p:nvSpPr>
        <p:spPr>
          <a:xfrm>
            <a:off x="4702345" y="2228670"/>
            <a:ext cx="3769686" cy="120032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INFORME</a:t>
            </a:r>
          </a:p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SECRETARIAL</a:t>
            </a:r>
          </a:p>
        </p:txBody>
      </p:sp>
    </p:spTree>
    <p:extLst>
      <p:ext uri="{BB962C8B-B14F-4D97-AF65-F5344CB8AC3E}">
        <p14:creationId xmlns:p14="http://schemas.microsoft.com/office/powerpoint/2010/main" val="3481277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F699D87-2930-A07E-1EEB-7A47112902CE}"/>
              </a:ext>
            </a:extLst>
          </p:cNvPr>
          <p:cNvSpPr txBox="1"/>
          <p:nvPr/>
        </p:nvSpPr>
        <p:spPr>
          <a:xfrm>
            <a:off x="0" y="5085100"/>
            <a:ext cx="9144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“El egoísmo y la fría formalidad casi han extinguido el fuego del amor y disipado las gracias que podrían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hacer fragante el carácter. Muchos de los que profesan su nombre han perdido de vista el hecho de que los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cristianos deben representar a Cristo.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3D849-2EB1-BFF6-8CA9-3060FFC82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08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850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CE9A155-24D3-94E6-2B78-61AC58CA2945}"/>
              </a:ext>
            </a:extLst>
          </p:cNvPr>
          <p:cNvSpPr txBox="1"/>
          <p:nvPr/>
        </p:nvSpPr>
        <p:spPr>
          <a:xfrm>
            <a:off x="0" y="4861860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A menos que practiquemos el sacrificio personal para bien de otros, en el círculo familiar, en el vecindario, en la iglesia, y en dondequiera que podamos, cualquiera sea nuestra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profesión, no somos cristianos”. (DTG, p. 466)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43C3964-1335-5346-20CC-68089D7A3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812" y="0"/>
            <a:ext cx="4524375" cy="487240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0275A25-D51A-1EEB-1126-0B64A9140E49}"/>
              </a:ext>
            </a:extLst>
          </p:cNvPr>
          <p:cNvSpPr txBox="1"/>
          <p:nvPr/>
        </p:nvSpPr>
        <p:spPr>
          <a:xfrm>
            <a:off x="3257549" y="4503072"/>
            <a:ext cx="26289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80837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28B4D83-27CC-15E4-9EEF-5DCCEA428F31}"/>
              </a:ext>
            </a:extLst>
          </p:cNvPr>
          <p:cNvSpPr txBox="1"/>
          <p:nvPr/>
        </p:nvSpPr>
        <p:spPr>
          <a:xfrm>
            <a:off x="0" y="4539791"/>
            <a:ext cx="9144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“Si decimos que amamos a Dios, y al mismo tiempo nos odiamos unos a otros, somos unos mentirosos.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Porque si no amamos al hermano, a quien podemos ver,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mucho menos podemos amar a Dios,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 quien no podemos ver. Y Jesucristo nos dio este mandamiento: ¡Amen a Dios, y ámense unos a otros!”.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(1 Juan 4:20-21, TLA)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3C363C7-383F-1B81-F261-64E352C0D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43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460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65BFF7E-C0F0-C981-5F2F-A13766BF851D}"/>
              </a:ext>
            </a:extLst>
          </p:cNvPr>
          <p:cNvSpPr txBox="1"/>
          <p:nvPr/>
        </p:nvSpPr>
        <p:spPr>
          <a:xfrm>
            <a:off x="0" y="4246308"/>
            <a:ext cx="9144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“En su providencia, Dios había guiado al sacerdote y al levita a lo largo del camino en el cual yacía el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herido doliente, a fin de que pudieran ver que necesitaba misericordia y ayuda. Todo el cielo observaba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para ver si el corazón de esos hombres sería movido por la piedad hacia el infortunio humano”. (DTG, p. 463).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Hoy el cielo observa nuestras actitudes hacia nuestros prójimos.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3A7DCBC-55FB-8BC7-11F2-D1F1EBBD7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24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686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4EE1E43-8C33-874F-39FE-18D9A845C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854" y="0"/>
            <a:ext cx="3848291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0A6A27F-DCBF-6E53-179F-B923A5177A3E}"/>
              </a:ext>
            </a:extLst>
          </p:cNvPr>
          <p:cNvSpPr txBox="1"/>
          <p:nvPr/>
        </p:nvSpPr>
        <p:spPr>
          <a:xfrm>
            <a:off x="0" y="-1"/>
            <a:ext cx="2647854" cy="70008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2318933-92F3-0B9F-25D2-FDF044ED320C}"/>
              </a:ext>
            </a:extLst>
          </p:cNvPr>
          <p:cNvSpPr txBox="1"/>
          <p:nvPr/>
        </p:nvSpPr>
        <p:spPr>
          <a:xfrm>
            <a:off x="6496145" y="0"/>
            <a:ext cx="2647853" cy="700087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9D3153E-5E38-C502-8628-68767EC8999B}"/>
              </a:ext>
            </a:extLst>
          </p:cNvPr>
          <p:cNvSpPr txBox="1"/>
          <p:nvPr/>
        </p:nvSpPr>
        <p:spPr>
          <a:xfrm>
            <a:off x="971550" y="5100638"/>
            <a:ext cx="7600950" cy="523220"/>
          </a:xfrm>
          <a:prstGeom prst="rect">
            <a:avLst/>
          </a:prstGeom>
          <a:solidFill>
            <a:srgbClr val="669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IGLESIA ADVENTISTA DEL 7° DÍA</a:t>
            </a:r>
          </a:p>
        </p:txBody>
      </p:sp>
    </p:spTree>
    <p:extLst>
      <p:ext uri="{BB962C8B-B14F-4D97-AF65-F5344CB8AC3E}">
        <p14:creationId xmlns:p14="http://schemas.microsoft.com/office/powerpoint/2010/main" val="12825677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94F6D92-3BB0-93AD-2233-DC65038D6F5D}"/>
              </a:ext>
            </a:extLst>
          </p:cNvPr>
          <p:cNvSpPr txBox="1"/>
          <p:nvPr/>
        </p:nvSpPr>
        <p:spPr>
          <a:xfrm>
            <a:off x="0" y="3994663"/>
            <a:ext cx="9144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latin typeface="Arial Black" panose="020B0A04020102020204" pitchFamily="34" charset="0"/>
              </a:rPr>
              <a:t>“Y cuando los hijos de Dios manifiestan misericordia,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bondad y amor hacia todos los hombres, también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atestiguan el carácter de los estatutos del cielo.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 Dan testimonio de que “la ley de Jehová es perfecta,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que vuelve el alma”. Y cualquiera que deja de manifestar este amor viola la ley que profesa reverenciar.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 Por el sentimiento que manifestamos hacia nuestros hermanos, declaramos cuál es nuestro sentimiento hacia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Dios. El amor de Dios en el corazón es la única fuente de amor al prójimo”. (DTG, p. 463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366FB68-0959-ACB8-B469-D9C9B8AC0244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CONCLUSIÓN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8908E16-930D-0840-93AD-03BCE2DF2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1665"/>
            <a:ext cx="9144000" cy="353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71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15BF7A2-3AE8-6EFA-6661-4ED8600BA7E4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VERSÍCULO PARA MEMORIZAR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04E1ABF-C344-4F40-16C5-CAB9DCFB7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3220"/>
            <a:ext cx="9144000" cy="633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031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4A643F6-A00A-9E65-83E3-A5E2F1F8121F}"/>
              </a:ext>
            </a:extLst>
          </p:cNvPr>
          <p:cNvSpPr txBox="1"/>
          <p:nvPr/>
        </p:nvSpPr>
        <p:spPr>
          <a:xfrm>
            <a:off x="0" y="-1"/>
            <a:ext cx="91440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REPASO DE LA LECCIÓN # 7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047BADC-74C0-3850-99E6-1F0DA7C65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46331"/>
            <a:ext cx="5057775" cy="621167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3CEF6B4-346F-E09E-08B3-B70405B40F2E}"/>
              </a:ext>
            </a:extLst>
          </p:cNvPr>
          <p:cNvSpPr txBox="1"/>
          <p:nvPr/>
        </p:nvSpPr>
        <p:spPr>
          <a:xfrm>
            <a:off x="5057774" y="646329"/>
            <a:ext cx="4086226" cy="3046988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>
                <a:latin typeface="Arial Black" panose="020B0A04020102020204" pitchFamily="34" charset="0"/>
              </a:rPr>
              <a:t>UN RETRATO DEL </a:t>
            </a:r>
          </a:p>
          <a:p>
            <a:pPr algn="ctr"/>
            <a:r>
              <a:rPr lang="es-MX" sz="4800" b="1" dirty="0">
                <a:latin typeface="Arial Black" panose="020B0A04020102020204" pitchFamily="34" charset="0"/>
              </a:rPr>
              <a:t>AMOR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EA1C0B-56AA-19BD-22C6-571436E09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491937" y="3259154"/>
            <a:ext cx="3217901" cy="40862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CC436B6-BE7D-264C-187E-3B4B002E2F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622" y="4343399"/>
            <a:ext cx="2316140" cy="186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5263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8722A3D-0458-FB62-7D9C-995CDB0BDE21}"/>
              </a:ext>
            </a:extLst>
          </p:cNvPr>
          <p:cNvSpPr txBox="1"/>
          <p:nvPr/>
        </p:nvSpPr>
        <p:spPr>
          <a:xfrm>
            <a:off x="0" y="-1"/>
            <a:ext cx="914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HIMNO FINAL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D8BB1D9-DDCC-B64C-712F-890EB1484D48}"/>
              </a:ext>
            </a:extLst>
          </p:cNvPr>
          <p:cNvSpPr txBox="1"/>
          <p:nvPr/>
        </p:nvSpPr>
        <p:spPr>
          <a:xfrm>
            <a:off x="-1" y="523219"/>
            <a:ext cx="9143999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#502 “Brilla en el sitio donde estés”.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6EB3659-0087-96DA-10E0-163AE7A3A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4884"/>
            <a:ext cx="9143998" cy="587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231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930D66C-2BCE-6541-23C7-102ED76B12DE}"/>
              </a:ext>
            </a:extLst>
          </p:cNvPr>
          <p:cNvSpPr txBox="1"/>
          <p:nvPr/>
        </p:nvSpPr>
        <p:spPr>
          <a:xfrm>
            <a:off x="0" y="5586231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Puedes pedir que brevemente mencionen algunos casos específicos de hermanos o amigos por los cuales orar.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8B51B94-6439-3267-9B5C-030430EBD1EC}"/>
              </a:ext>
            </a:extLst>
          </p:cNvPr>
          <p:cNvSpPr txBox="1"/>
          <p:nvPr/>
        </p:nvSpPr>
        <p:spPr>
          <a:xfrm>
            <a:off x="0" y="14288"/>
            <a:ext cx="91440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ORACIÓN FINAL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873BB5B-0CF6-8A9C-E72E-6821FB7BB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048" y="537507"/>
            <a:ext cx="6269515" cy="504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645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6963D5C-A6D5-9FE8-1134-C3F9E7CDC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468" y="0"/>
            <a:ext cx="5453063" cy="686614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97F3AB2-28C6-9D4A-0BD1-B8F57E886D52}"/>
              </a:ext>
            </a:extLst>
          </p:cNvPr>
          <p:cNvSpPr txBox="1"/>
          <p:nvPr/>
        </p:nvSpPr>
        <p:spPr>
          <a:xfrm>
            <a:off x="0" y="0"/>
            <a:ext cx="1845467" cy="685800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8CD6FC3-1114-0D2E-DA10-3F33FFED7E31}"/>
              </a:ext>
            </a:extLst>
          </p:cNvPr>
          <p:cNvSpPr txBox="1"/>
          <p:nvPr/>
        </p:nvSpPr>
        <p:spPr>
          <a:xfrm>
            <a:off x="7298531" y="0"/>
            <a:ext cx="1845469" cy="685800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425E803-2D14-2478-8766-8D8F396A9786}"/>
              </a:ext>
            </a:extLst>
          </p:cNvPr>
          <p:cNvSpPr txBox="1"/>
          <p:nvPr/>
        </p:nvSpPr>
        <p:spPr>
          <a:xfrm>
            <a:off x="2286000" y="4386262"/>
            <a:ext cx="4557713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FELIZ SÁBADO</a:t>
            </a:r>
          </a:p>
        </p:txBody>
      </p:sp>
    </p:spTree>
    <p:extLst>
      <p:ext uri="{BB962C8B-B14F-4D97-AF65-F5344CB8AC3E}">
        <p14:creationId xmlns:p14="http://schemas.microsoft.com/office/powerpoint/2010/main" val="2662164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BE9C7DC-5AFD-39C2-06FC-A38727430313}"/>
              </a:ext>
            </a:extLst>
          </p:cNvPr>
          <p:cNvSpPr txBox="1"/>
          <p:nvPr/>
        </p:nvSpPr>
        <p:spPr>
          <a:xfrm>
            <a:off x="0" y="476934"/>
            <a:ext cx="914400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#278 “¿Puede el mundo ver a Jesús en mí?, #497 “Manos”,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#558 “Ama a tus prójimos”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149F0B8-D98C-AEFD-1DB6-FF53E5D8D20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SERVICIO DE CANTO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19153E5-4107-56BC-7154-5AEF29355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28787" y="1237566"/>
            <a:ext cx="12444412" cy="562043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7E6717C-438E-8B2A-EACA-5226BF361C3D}"/>
              </a:ext>
            </a:extLst>
          </p:cNvPr>
          <p:cNvSpPr txBox="1"/>
          <p:nvPr/>
        </p:nvSpPr>
        <p:spPr>
          <a:xfrm>
            <a:off x="-1757363" y="1184819"/>
            <a:ext cx="1514475" cy="5816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2211ED1-0AC6-B54B-E503-2E06BE1453C6}"/>
              </a:ext>
            </a:extLst>
          </p:cNvPr>
          <p:cNvSpPr txBox="1"/>
          <p:nvPr/>
        </p:nvSpPr>
        <p:spPr>
          <a:xfrm>
            <a:off x="9172576" y="1184820"/>
            <a:ext cx="1557337" cy="56731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59653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D4DCE38-4364-09E3-6CD6-142FC0C65576}"/>
              </a:ext>
            </a:extLst>
          </p:cNvPr>
          <p:cNvSpPr txBox="1"/>
          <p:nvPr/>
        </p:nvSpPr>
        <p:spPr>
          <a:xfrm>
            <a:off x="0" y="5259764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Hoy, antes de orar los invito a que pensemos en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3 personas o familias vulnerables que puedan necesitar de nuestra ayuda, además de hacer planes para apoyarles.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1725B3F-CAF6-8448-5BD5-D87B113AEF53}"/>
              </a:ext>
            </a:extLst>
          </p:cNvPr>
          <p:cNvSpPr txBox="1"/>
          <p:nvPr/>
        </p:nvSpPr>
        <p:spPr>
          <a:xfrm>
            <a:off x="0" y="14288"/>
            <a:ext cx="914400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ORACIÓN DE RODILLAS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3F4AF40-DA23-AA80-F286-7E886AD8D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5952"/>
            <a:ext cx="9144000" cy="478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274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7F60B05-DB32-D82E-6A51-242DF64E56E0}"/>
              </a:ext>
            </a:extLst>
          </p:cNvPr>
          <p:cNvSpPr txBox="1"/>
          <p:nvPr/>
        </p:nvSpPr>
        <p:spPr>
          <a:xfrm>
            <a:off x="0" y="-1"/>
            <a:ext cx="9144000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LECTURA BÍBLICA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83F5F73-3D3C-2602-FB1B-3D6205D7DAE8}"/>
              </a:ext>
            </a:extLst>
          </p:cNvPr>
          <p:cNvSpPr txBox="1"/>
          <p:nvPr/>
        </p:nvSpPr>
        <p:spPr>
          <a:xfrm>
            <a:off x="0" y="3981390"/>
            <a:ext cx="9144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latin typeface="Arial Black" panose="020B0A04020102020204" pitchFamily="34" charset="0"/>
              </a:rPr>
              <a:t>Lucas 10: 25- 28 (TLA): “Un maestro de la Ley se acercó para ver si Jesús podía responder a una pregunta difícil, y le dijo: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Maestro, ¿qué debo hacer para tener la vida eterna?,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Jesús le respondió: ¿Sabes lo que dicen los libros de la Ley?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El maestro de la Ley respondió: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Ama a tu Dios con todo lo que piensas,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con todo lo que vales y con todo lo que eres, y cada uno debe amar a su prójimo como se ama a sí mismo.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¡Muy bien! —respondió Jesús—.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 Haz todo eso y tendrás la vida eterna”.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90E1F06-B518-7D81-B0FC-C257A5A26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1664"/>
            <a:ext cx="9144000" cy="351972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25645B3-82D8-AFEB-0DF3-6679110B95C8}"/>
              </a:ext>
            </a:extLst>
          </p:cNvPr>
          <p:cNvSpPr txBox="1"/>
          <p:nvPr/>
        </p:nvSpPr>
        <p:spPr>
          <a:xfrm>
            <a:off x="3471863" y="1667529"/>
            <a:ext cx="17716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25150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C3C36F2-197D-08D4-3F7A-067E82672479}"/>
              </a:ext>
            </a:extLst>
          </p:cNvPr>
          <p:cNvSpPr txBox="1"/>
          <p:nvPr/>
        </p:nvSpPr>
        <p:spPr>
          <a:xfrm>
            <a:off x="0" y="4826675"/>
            <a:ext cx="9144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latin typeface="Arial Black" panose="020B0A04020102020204" pitchFamily="34" charset="0"/>
              </a:rPr>
              <a:t>Hacer conciencia sobre la importancia de tratar con amor,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 respeto y cortesía a nuestro prójimo,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dentro y fuera de la iglesia, con el propósito de atraerlos a los pies de Cristo. Tratar con ellos, así como lo hiciera Cristo. “La religión pura y sin mancha delante de Dios el Padre es ésta: visitar a los huérfanos y a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las viudas en sus tribulaciones y guardarse sin mancha del mundo” (Santiago1:27).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DB70A81-C98C-4265-7423-486D6E6AC36E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PROPÓSITO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ADE431C-D156-1551-64F0-8FD1569F9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1665"/>
            <a:ext cx="9144000" cy="436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562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FBD97C8-6F14-31C2-C224-8D8B0A49AAA9}"/>
              </a:ext>
            </a:extLst>
          </p:cNvPr>
          <p:cNvSpPr txBox="1"/>
          <p:nvPr/>
        </p:nvSpPr>
        <p:spPr>
          <a:xfrm>
            <a:off x="4829174" y="1228397"/>
            <a:ext cx="431482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Vivimos en un mundo necesitado, donde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¡todos necesitamos!,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y es verdad que nunca podremos con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nuestros recursos limitados, solucionar los problemas que giran sobre nuestra comunidad. Sin embargo,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somos invitados a colocar nuestro grano de arena y con la ayuda de Dios, hacer lo mejor que podamos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hacia nuestro prójimo.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2C2E9F-B538-5ECF-EBB5-AB899FEFCF00}"/>
              </a:ext>
            </a:extLst>
          </p:cNvPr>
          <p:cNvSpPr txBox="1"/>
          <p:nvPr/>
        </p:nvSpPr>
        <p:spPr>
          <a:xfrm>
            <a:off x="0" y="-1"/>
            <a:ext cx="9144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INTRODUCCIÓN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00A399E-D3FC-7299-9EAB-1C0823301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23218"/>
            <a:ext cx="4829175" cy="632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1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4B33DF4-74B1-6E64-AB64-F36F0BFB1A9B}"/>
              </a:ext>
            </a:extLst>
          </p:cNvPr>
          <p:cNvSpPr txBox="1"/>
          <p:nvPr/>
        </p:nvSpPr>
        <p:spPr>
          <a:xfrm>
            <a:off x="0" y="4818016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“¿Quién, pues, de estos tres te parece que fue el prójimo del que cayó en manos de los ladrones?  Él dijo: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El que usó de misericordia con él. Entonces Jesús le dijo: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Ve, y haz tú lo mismo”. (Lucas 10:36-37)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La misericordia es un don del cielo, te invito para que hoy y siempre la utilices.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4418B36-B32F-3692-7961-9E23EEE43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4782" cy="481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819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A553382-E93D-64CF-A3CA-AF1EE9649562}"/>
              </a:ext>
            </a:extLst>
          </p:cNvPr>
          <p:cNvSpPr txBox="1"/>
          <p:nvPr/>
        </p:nvSpPr>
        <p:spPr>
          <a:xfrm>
            <a:off x="0" y="0"/>
            <a:ext cx="9143999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HIMNO DE ALABANZA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DDD3616-3527-2804-85D5-57F9D5A5E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1665"/>
            <a:ext cx="9144000" cy="639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658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1699</TotalTime>
  <Words>1051</Words>
  <Application>Microsoft Office PowerPoint</Application>
  <PresentationFormat>Presentación en pantalla (4:3)</PresentationFormat>
  <Paragraphs>88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Admin</cp:lastModifiedBy>
  <cp:revision>9</cp:revision>
  <dcterms:created xsi:type="dcterms:W3CDTF">2026-08-11T23:00:46Z</dcterms:created>
  <dcterms:modified xsi:type="dcterms:W3CDTF">2026-08-13T03:20:14Z</dcterms:modified>
</cp:coreProperties>
</file>