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8" r:id="rId4"/>
    <p:sldId id="264" r:id="rId5"/>
    <p:sldId id="262" r:id="rId6"/>
    <p:sldId id="257" r:id="rId7"/>
    <p:sldId id="259" r:id="rId8"/>
    <p:sldId id="260" r:id="rId9"/>
    <p:sldId id="261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6" r:id="rId23"/>
    <p:sldId id="277" r:id="rId24"/>
    <p:sldId id="280" r:id="rId25"/>
    <p:sldId id="281" r:id="rId26"/>
    <p:sldId id="279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C3FF"/>
    <a:srgbClr val="CCECFF"/>
    <a:srgbClr val="FF99FF"/>
    <a:srgbClr val="FFCCFF"/>
    <a:srgbClr val="FF7474"/>
    <a:srgbClr val="76E3FF"/>
    <a:srgbClr val="FF0000"/>
    <a:srgbClr val="AAE5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5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0176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872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0167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846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3799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2390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0864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88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570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023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745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27C05-6CB4-4F06-94D7-8DF78616DF70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AFE59-E918-4A30-B8B7-F0F351C897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93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0E213E3-F109-61C7-B7E0-F2EDA976BC20}"/>
              </a:ext>
            </a:extLst>
          </p:cNvPr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  <a:cs typeface="Arial" panose="020B0604020202020204" pitchFamily="34" charset="0"/>
              </a:rPr>
              <a:t>“Inquebrantables: Luminares de Dios en</a:t>
            </a:r>
          </a:p>
          <a:p>
            <a:pPr algn="ctr"/>
            <a:r>
              <a:rPr lang="es-MX" sz="2800" b="1" dirty="0">
                <a:latin typeface="Arial Black" panose="020B0A04020102020204" pitchFamily="34" charset="0"/>
                <a:cs typeface="Arial" panose="020B0604020202020204" pitchFamily="34" charset="0"/>
              </a:rPr>
              <a:t> Territorio Secular”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67F3174-9A60-7A55-A038-2A3EF6396CE0}"/>
              </a:ext>
            </a:extLst>
          </p:cNvPr>
          <p:cNvSpPr txBox="1"/>
          <p:nvPr/>
        </p:nvSpPr>
        <p:spPr>
          <a:xfrm>
            <a:off x="0" y="954107"/>
            <a:ext cx="914400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MÁS CERCA DE LA COMUNIDAD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22AE443-2D88-922C-818E-AF67832E3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5828787"/>
            <a:ext cx="1066658" cy="95288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A25D035-0AA1-3732-273C-42E1C4CF7865}"/>
              </a:ext>
            </a:extLst>
          </p:cNvPr>
          <p:cNvSpPr txBox="1"/>
          <p:nvPr/>
        </p:nvSpPr>
        <p:spPr>
          <a:xfrm>
            <a:off x="1419086" y="5903893"/>
            <a:ext cx="7724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latin typeface="Arial Black" panose="020B0A04020102020204" pitchFamily="34" charset="0"/>
              </a:rPr>
              <a:t>ESCUELA SABÁTICA</a:t>
            </a:r>
          </a:p>
          <a:p>
            <a:r>
              <a:rPr lang="es-MX" sz="2800" b="1" dirty="0">
                <a:latin typeface="Arial Black" panose="020B0A04020102020204" pitchFamily="34" charset="0"/>
              </a:rPr>
              <a:t>IGLESIA ADVENTISTA DEL 7° DÍA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2EFD0DF-C36F-2817-7BFB-FA691EED0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774" y="1354217"/>
            <a:ext cx="4024451" cy="454967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005DBB3-0CCA-BBF2-658E-F42EFBF4693D}"/>
              </a:ext>
            </a:extLst>
          </p:cNvPr>
          <p:cNvSpPr txBox="1"/>
          <p:nvPr/>
        </p:nvSpPr>
        <p:spPr>
          <a:xfrm>
            <a:off x="0" y="1354217"/>
            <a:ext cx="2559774" cy="454967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889C2FE-2019-E9D2-4268-C8D51AE4F4B9}"/>
              </a:ext>
            </a:extLst>
          </p:cNvPr>
          <p:cNvSpPr txBox="1"/>
          <p:nvPr/>
        </p:nvSpPr>
        <p:spPr>
          <a:xfrm>
            <a:off x="6584225" y="1354217"/>
            <a:ext cx="2559775" cy="454967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72529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05717BA-084A-6179-EBFF-503C891590D5}"/>
              </a:ext>
            </a:extLst>
          </p:cNvPr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solidFill>
                  <a:srgbClr val="FFFF00"/>
                </a:solidFill>
                <a:latin typeface="Arial Black" panose="020B0A04020102020204" pitchFamily="34" charset="0"/>
              </a:rPr>
              <a:t>NUEVO</a:t>
            </a:r>
            <a:r>
              <a:rPr lang="es-MX" sz="3600" b="1" dirty="0">
                <a:latin typeface="Arial Black" panose="020B0A04020102020204" pitchFamily="34" charset="0"/>
              </a:rPr>
              <a:t>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HORIZONTE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B868F3-036F-C5AD-EA50-A488C945EBA3}"/>
              </a:ext>
            </a:extLst>
          </p:cNvPr>
          <p:cNvSpPr txBox="1"/>
          <p:nvPr/>
        </p:nvSpPr>
        <p:spPr>
          <a:xfrm>
            <a:off x="0" y="646330"/>
            <a:ext cx="91440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EVANGELISMO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47CCD67-5FAC-F39C-1681-355AF776DE4F}"/>
              </a:ext>
            </a:extLst>
          </p:cNvPr>
          <p:cNvSpPr txBox="1"/>
          <p:nvPr/>
        </p:nvSpPr>
        <p:spPr>
          <a:xfrm>
            <a:off x="0" y="6365446"/>
            <a:ext cx="91440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SAZONEMOS NUESTRO MUNDO PARA CRISTO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0577204-8A94-CB6A-6D64-010AC93D9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46439"/>
            <a:ext cx="9143999" cy="531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62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89FEEE4-27AB-C8AC-A99C-B2C3B034ED57}"/>
              </a:ext>
            </a:extLst>
          </p:cNvPr>
          <p:cNvSpPr txBox="1"/>
          <p:nvPr/>
        </p:nvSpPr>
        <p:spPr>
          <a:xfrm>
            <a:off x="0" y="3687901"/>
            <a:ext cx="9144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En medio de presiones constantes para adaptarse o ceder,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fidelidad al Señor es un compromiso que no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admite concesiones. No se trata solo de grandes decisiones, sino de mantener la integridad en las pequeñas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acciones diarias. Como Daniel, quien eligió no contaminarse con lo indebido, hoy es necesario sostener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firmemente la convicción de vivir conforme a la voluntad divina, aun cuando el entorno invite a la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complacencia. La fidelidad perseverante es el fundamento de un testimonio auténtico y duradero.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F93919-75AD-927F-092E-5D50BE2E7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368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60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F3538AB-3D5F-F775-9DCD-F5478BF545A6}"/>
              </a:ext>
            </a:extLst>
          </p:cNvPr>
          <p:cNvSpPr txBox="1"/>
          <p:nvPr/>
        </p:nvSpPr>
        <p:spPr>
          <a:xfrm>
            <a:off x="0" y="-1"/>
            <a:ext cx="9144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CANTO ESPECIAL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7365E7-691B-9602-F616-2961B5D68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25" y="461664"/>
            <a:ext cx="5467350" cy="639633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615F672-8B55-559E-A377-4ACD7E33D9BE}"/>
              </a:ext>
            </a:extLst>
          </p:cNvPr>
          <p:cNvSpPr txBox="1"/>
          <p:nvPr/>
        </p:nvSpPr>
        <p:spPr>
          <a:xfrm>
            <a:off x="1" y="461664"/>
            <a:ext cx="1838324" cy="6396336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25BB3C1-04CF-F20F-E3B4-032AE89A457B}"/>
              </a:ext>
            </a:extLst>
          </p:cNvPr>
          <p:cNvSpPr txBox="1"/>
          <p:nvPr/>
        </p:nvSpPr>
        <p:spPr>
          <a:xfrm>
            <a:off x="7305674" y="461663"/>
            <a:ext cx="1838325" cy="6396336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2917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505857C-E024-F72C-BED1-C795B762CE8A}"/>
              </a:ext>
            </a:extLst>
          </p:cNvPr>
          <p:cNvSpPr txBox="1"/>
          <p:nvPr/>
        </p:nvSpPr>
        <p:spPr>
          <a:xfrm>
            <a:off x="0" y="4496934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identidad cristiana no es un simple distintivo externo,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sino una convicción profunda que orienta cada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decisión y conducta. En entornos donde se relativizan los valores y se normaliza lo contrario a la fe,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recordar “quién se es” delante de Dios es esencial.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La presión por encajar puede ser sutil, pero el creyente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está llamado a influir sin imitar, a convivir sin contaminarse.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125F96-2211-0E6D-4DA2-45B8EF07E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234"/>
            <a:ext cx="9144000" cy="453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04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E84ACDA-02B8-C8F3-B22F-6F4704C23FD1}"/>
              </a:ext>
            </a:extLst>
          </p:cNvPr>
          <p:cNvSpPr txBox="1"/>
          <p:nvPr/>
        </p:nvSpPr>
        <p:spPr>
          <a:xfrm>
            <a:off x="0" y="5409337"/>
            <a:ext cx="914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Una identidad firme no se adapta al molde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del mundo, sino que lo transforma con la luz del evangelio. Donde muchos diluyen su esencia para agradar,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hijo de Dios permanece definido por su relación con Cristo.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CF6F1DD-8F40-2954-799F-80F949554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0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25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556BC29-9AFF-D4D5-BAB3-B73196D1DEA6}"/>
              </a:ext>
            </a:extLst>
          </p:cNvPr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MISIONERO MUNDIAL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88EF208-1B5C-3CD9-D435-D2AB4B955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6330"/>
            <a:ext cx="8957266" cy="621166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A50DEB5-278A-C3CC-689E-F50CB85C02B3}"/>
              </a:ext>
            </a:extLst>
          </p:cNvPr>
          <p:cNvSpPr txBox="1"/>
          <p:nvPr/>
        </p:nvSpPr>
        <p:spPr>
          <a:xfrm>
            <a:off x="3729038" y="3257550"/>
            <a:ext cx="50292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ESPAÑA</a:t>
            </a:r>
          </a:p>
        </p:txBody>
      </p:sp>
    </p:spTree>
    <p:extLst>
      <p:ext uri="{BB962C8B-B14F-4D97-AF65-F5344CB8AC3E}">
        <p14:creationId xmlns:p14="http://schemas.microsoft.com/office/powerpoint/2010/main" val="3044827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852CCCC-F046-2496-F17D-674399D203E0}"/>
              </a:ext>
            </a:extLst>
          </p:cNvPr>
          <p:cNvSpPr txBox="1"/>
          <p:nvPr/>
        </p:nvSpPr>
        <p:spPr>
          <a:xfrm>
            <a:off x="0" y="4847568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fidelidad a Dios no excluye la excelencia, al contrario,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la exige. En la historia bíblica, figuras como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José y Daniel destacaron no solo por su espiritualidad,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sino por su competencia, responsabilidad y sabiduría.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En contextos académicos y profesionales, la calidad del trabajo realizado abre puertas que las palabras no pueden.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B07280E-EC55-2123-A693-4ADDE5CD4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84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51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63A740-8578-FF9E-27C8-6A9394D18E4C}"/>
              </a:ext>
            </a:extLst>
          </p:cNvPr>
          <p:cNvSpPr txBox="1"/>
          <p:nvPr/>
        </p:nvSpPr>
        <p:spPr>
          <a:xfrm>
            <a:off x="0" y="5042118"/>
            <a:ext cx="9144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Un creyente que actúa con excelencia refleja el carácter de Dios en lo que hace. </a:t>
            </a:r>
          </a:p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La excelencia no es vanagloria, sino una forma de adoración práctica.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3CC6ED-9AF3-926B-8B7F-B9DDA36AD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90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84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04C499-31ED-6DBB-22D3-A8EFE12B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1B6E4D6-8B4C-0442-3639-7F55A09A838F}"/>
              </a:ext>
            </a:extLst>
          </p:cNvPr>
          <p:cNvSpPr txBox="1"/>
          <p:nvPr/>
        </p:nvSpPr>
        <p:spPr>
          <a:xfrm>
            <a:off x="4288008" y="1743075"/>
            <a:ext cx="3769686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INFORME</a:t>
            </a:r>
          </a:p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SECRETARIAL</a:t>
            </a:r>
          </a:p>
        </p:txBody>
      </p:sp>
    </p:spTree>
    <p:extLst>
      <p:ext uri="{BB962C8B-B14F-4D97-AF65-F5344CB8AC3E}">
        <p14:creationId xmlns:p14="http://schemas.microsoft.com/office/powerpoint/2010/main" val="53025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6E9BA45-F19F-FF21-C090-459F2F7AA4B3}"/>
              </a:ext>
            </a:extLst>
          </p:cNvPr>
          <p:cNvSpPr txBox="1"/>
          <p:nvPr/>
        </p:nvSpPr>
        <p:spPr>
          <a:xfrm>
            <a:off x="0" y="4808101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Muchos estudiantes y profesionistas adventistas atraviesan su jornada diaria sin la compañía visible de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otros creyentes, enfrentando la fe en solitario.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Esta soledad, aunque real, no equivale al abandono.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Dios ha prometido su presencia constante a quienes le son leales, incluso en los entornos más hostiles.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F0846E-A5ED-C6BB-DC1C-D45635B4F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6096000" cy="48081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5A6FB94-3897-4368-DAEA-114FE003332F}"/>
              </a:ext>
            </a:extLst>
          </p:cNvPr>
          <p:cNvSpPr txBox="1"/>
          <p:nvPr/>
        </p:nvSpPr>
        <p:spPr>
          <a:xfrm>
            <a:off x="4200525" y="3371848"/>
            <a:ext cx="1071563" cy="369332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5376D0D-068D-A5FA-B459-1FF20C6A57D3}"/>
              </a:ext>
            </a:extLst>
          </p:cNvPr>
          <p:cNvSpPr txBox="1"/>
          <p:nvPr/>
        </p:nvSpPr>
        <p:spPr>
          <a:xfrm>
            <a:off x="5272089" y="3429000"/>
            <a:ext cx="1524000" cy="312180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72C7357-27AD-E5D3-C7AE-D42B43336FF8}"/>
              </a:ext>
            </a:extLst>
          </p:cNvPr>
          <p:cNvSpPr txBox="1"/>
          <p:nvPr/>
        </p:nvSpPr>
        <p:spPr>
          <a:xfrm>
            <a:off x="5915025" y="3371848"/>
            <a:ext cx="1071563" cy="369332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D532C20-418D-AAF9-D0E0-32E27B14E1EE}"/>
              </a:ext>
            </a:extLst>
          </p:cNvPr>
          <p:cNvSpPr txBox="1"/>
          <p:nvPr/>
        </p:nvSpPr>
        <p:spPr>
          <a:xfrm>
            <a:off x="2414588" y="3371848"/>
            <a:ext cx="1785936" cy="369332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4977C2E-E4EA-4556-06F8-64CBFE5EC20E}"/>
              </a:ext>
            </a:extLst>
          </p:cNvPr>
          <p:cNvSpPr txBox="1"/>
          <p:nvPr/>
        </p:nvSpPr>
        <p:spPr>
          <a:xfrm>
            <a:off x="1" y="0"/>
            <a:ext cx="1523998" cy="4808101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8A735A0-5FFE-FA62-C338-0C79B32E7BB6}"/>
              </a:ext>
            </a:extLst>
          </p:cNvPr>
          <p:cNvSpPr txBox="1"/>
          <p:nvPr/>
        </p:nvSpPr>
        <p:spPr>
          <a:xfrm>
            <a:off x="7620000" y="0"/>
            <a:ext cx="1523999" cy="4808101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34324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AB5A411-BE82-91F5-0FD5-E58DFE354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E2BBFA0-9353-408B-AFA6-D49C68B4AE94}"/>
              </a:ext>
            </a:extLst>
          </p:cNvPr>
          <p:cNvSpPr txBox="1"/>
          <p:nvPr/>
        </p:nvSpPr>
        <p:spPr>
          <a:xfrm>
            <a:off x="-1" y="5729288"/>
            <a:ext cx="9143999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IGLESIA ADVENTISTA DEL 7° DÍA</a:t>
            </a:r>
          </a:p>
        </p:txBody>
      </p:sp>
    </p:spTree>
    <p:extLst>
      <p:ext uri="{BB962C8B-B14F-4D97-AF65-F5344CB8AC3E}">
        <p14:creationId xmlns:p14="http://schemas.microsoft.com/office/powerpoint/2010/main" val="2937769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B1BF97-8047-C7CA-A343-E8D25EE22EC3}"/>
              </a:ext>
            </a:extLst>
          </p:cNvPr>
          <p:cNvSpPr txBox="1"/>
          <p:nvPr/>
        </p:nvSpPr>
        <p:spPr>
          <a:xfrm>
            <a:off x="0" y="4847570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Daniel oraba solo, pero no estaba solo;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José fue vendido, pero no desamparado.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 Quien permanece firme en la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intimidad, será sostenido en lo público por la gracia divina.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FC90FC4-CE4C-7955-EA6A-086A30960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7005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CFDDC7F-A28F-B52F-E98F-1E1D16F57E61}"/>
              </a:ext>
            </a:extLst>
          </p:cNvPr>
          <p:cNvSpPr txBox="1"/>
          <p:nvPr/>
        </p:nvSpPr>
        <p:spPr>
          <a:xfrm>
            <a:off x="4872038" y="1085850"/>
            <a:ext cx="1400175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6C30DDA-F714-CFFB-EF57-601871BCC1F6}"/>
              </a:ext>
            </a:extLst>
          </p:cNvPr>
          <p:cNvSpPr txBox="1"/>
          <p:nvPr/>
        </p:nvSpPr>
        <p:spPr>
          <a:xfrm>
            <a:off x="7500938" y="485775"/>
            <a:ext cx="1643062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78971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C0597A1-EA33-1B7F-3F53-E9888C87E531}"/>
              </a:ext>
            </a:extLst>
          </p:cNvPr>
          <p:cNvSpPr txBox="1"/>
          <p:nvPr/>
        </p:nvSpPr>
        <p:spPr>
          <a:xfrm>
            <a:off x="0" y="4303455"/>
            <a:ext cx="9144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sábado no es solo un día de descanso, es una marca distintiva del pueblo de Dios y un acto semanal de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lealtad. En ambientes donde el ritmo laboral y académico ignora lo sagrado, honrar el sábado se convierte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en una declaración silenciosa pero poderosa de fe.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Es fácil seguir a Dios cuando todo está a favor;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 extraordinario es permanecer fiel cuando obedecer implica renuncia.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43189C3-F989-EE99-A33D-7C5BD9511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30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747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AC837CF-6E61-0599-AB9D-2CBAB7C271C8}"/>
              </a:ext>
            </a:extLst>
          </p:cNvPr>
          <p:cNvSpPr txBox="1"/>
          <p:nvPr/>
        </p:nvSpPr>
        <p:spPr>
          <a:xfrm>
            <a:off x="0" y="-1"/>
            <a:ext cx="9144000" cy="584775"/>
          </a:xfrm>
          <a:prstGeom prst="rect">
            <a:avLst/>
          </a:prstGeom>
          <a:solidFill>
            <a:srgbClr val="76E3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VERSÍCULO PARA MEMORIZAR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21178D5-CD0E-5DF6-E2B9-305F12373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774"/>
            <a:ext cx="9144000" cy="627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47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A724AF1-5516-0CE6-DDA8-78BA3A491488}"/>
              </a:ext>
            </a:extLst>
          </p:cNvPr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REPASO DE LA LECCIÓN # 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186679A-CC2D-AA67-0ACD-108EAF5C8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6331"/>
            <a:ext cx="5090601" cy="626113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A35B4BF-42DC-0A8D-03BF-2491277D873C}"/>
              </a:ext>
            </a:extLst>
          </p:cNvPr>
          <p:cNvSpPr txBox="1"/>
          <p:nvPr/>
        </p:nvSpPr>
        <p:spPr>
          <a:xfrm>
            <a:off x="5090601" y="646331"/>
            <a:ext cx="4053399" cy="3046988"/>
          </a:xfrm>
          <a:prstGeom prst="rect">
            <a:avLst/>
          </a:prstGeom>
          <a:solidFill>
            <a:srgbClr val="F6C3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latin typeface="Arial Black" panose="020B0A04020102020204" pitchFamily="34" charset="0"/>
              </a:rPr>
              <a:t>TODO PARA LA GLORIA DE DIOS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C565F13-3D0C-28F6-BE9D-A07122EDE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600" y="3720972"/>
            <a:ext cx="4053400" cy="318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50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CB5713A-B74A-8DA7-4F03-01A2EC77612D}"/>
              </a:ext>
            </a:extLst>
          </p:cNvPr>
          <p:cNvSpPr txBox="1"/>
          <p:nvPr/>
        </p:nvSpPr>
        <p:spPr>
          <a:xfrm>
            <a:off x="0" y="5089476"/>
            <a:ext cx="9144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Los estudiantes y profesionistas adventistas son llamados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 encarnar el mensaje del evangelio con firmeza,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sabiduría y gracia. Su presencia en aulas, oficinas y entornos seculares no es accidental, sino parte del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plan divino para extender la luz en medio de las tinieblas.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EE5833B-E271-839A-21AF-BB0E9985D934}"/>
              </a:ext>
            </a:extLst>
          </p:cNvPr>
          <p:cNvSpPr txBox="1"/>
          <p:nvPr/>
        </p:nvSpPr>
        <p:spPr>
          <a:xfrm>
            <a:off x="-1" y="0"/>
            <a:ext cx="914399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CONCLUSIÓN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B45BEF4-9591-6C59-9C27-2CF498F57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2896"/>
            <a:ext cx="9143998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95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8EB3E57-1278-3661-1E23-477F4C67EE6D}"/>
              </a:ext>
            </a:extLst>
          </p:cNvPr>
          <p:cNvSpPr txBox="1"/>
          <p:nvPr/>
        </p:nvSpPr>
        <p:spPr>
          <a:xfrm>
            <a:off x="0" y="4847568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fidelidad, la excelencia, la identidad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inquebrantable y la observancia del sábado no son obstáculos, sino oportunidades para glorificar a Dios.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Renovemos nuestro compromiso de orar, acompañar y sostener a quienes, como luminares en la oscuridad,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resplandecen con dignidad sin ceder su fidelidad.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0FC34E4-2B6D-5978-70D6-AE273D1C6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484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756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95E60D4-C7D7-414D-250C-9DEFBF66C8C1}"/>
              </a:ext>
            </a:extLst>
          </p:cNvPr>
          <p:cNvSpPr txBox="1"/>
          <p:nvPr/>
        </p:nvSpPr>
        <p:spPr>
          <a:xfrm>
            <a:off x="0" y="4737825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Quien guarda el sábado, testifica que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confía en el Creador más que en el sistema.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Es una señal visible de una identidad que no se doblega ante las exigencias del mundo.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Entonemos el himno #516 “Firmes y adelante”.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96C721C-8FC3-69A1-2EFA-C7BFF05C32F2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HIMNO FINAL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AA59959-A919-7EEA-787C-1D07FED76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84775"/>
            <a:ext cx="9143999" cy="41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5704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F511DBC-981B-E05B-C988-F540D40C5243}"/>
              </a:ext>
            </a:extLst>
          </p:cNvPr>
          <p:cNvSpPr txBox="1"/>
          <p:nvPr/>
        </p:nvSpPr>
        <p:spPr>
          <a:xfrm>
            <a:off x="0" y="-1"/>
            <a:ext cx="914400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ORACIÓN FINAL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859EB02-B4CF-CFA8-0407-B74E0253C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554" y="523218"/>
            <a:ext cx="5380892" cy="633478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0FCA0B0-BA89-7D79-1337-9D959C92689A}"/>
              </a:ext>
            </a:extLst>
          </p:cNvPr>
          <p:cNvSpPr txBox="1"/>
          <p:nvPr/>
        </p:nvSpPr>
        <p:spPr>
          <a:xfrm>
            <a:off x="0" y="523218"/>
            <a:ext cx="1881554" cy="633478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6499457-E067-7591-76E2-8C8AA6459B33}"/>
              </a:ext>
            </a:extLst>
          </p:cNvPr>
          <p:cNvSpPr txBox="1"/>
          <p:nvPr/>
        </p:nvSpPr>
        <p:spPr>
          <a:xfrm>
            <a:off x="7262446" y="523216"/>
            <a:ext cx="1881554" cy="6334783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48419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990C9C4-F369-0678-DA12-24987EA23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740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FC8280E-C80B-E0E7-ABB4-F956B2F6FA08}"/>
              </a:ext>
            </a:extLst>
          </p:cNvPr>
          <p:cNvSpPr txBox="1"/>
          <p:nvPr/>
        </p:nvSpPr>
        <p:spPr>
          <a:xfrm>
            <a:off x="5357813" y="6300787"/>
            <a:ext cx="2085975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06140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065EBFD-1EC7-2D33-8A8A-36D8D966CF00}"/>
              </a:ext>
            </a:extLst>
          </p:cNvPr>
          <p:cNvSpPr txBox="1"/>
          <p:nvPr/>
        </p:nvSpPr>
        <p:spPr>
          <a:xfrm>
            <a:off x="0" y="548376"/>
            <a:ext cx="91440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#202 “Danos el fuego”,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A25D5F7-935B-735B-DC93-B572A87ADB45}"/>
              </a:ext>
            </a:extLst>
          </p:cNvPr>
          <p:cNvSpPr txBox="1"/>
          <p:nvPr/>
        </p:nvSpPr>
        <p:spPr>
          <a:xfrm>
            <a:off x="0" y="7591"/>
            <a:ext cx="91440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SERVICIO DE CANTO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9ABC357-9B87-6168-2D08-3E9DBEE67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7605"/>
            <a:ext cx="9144000" cy="582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B405C2-13E4-675F-F24F-38E45BBD5482}"/>
              </a:ext>
            </a:extLst>
          </p:cNvPr>
          <p:cNvSpPr txBox="1"/>
          <p:nvPr/>
        </p:nvSpPr>
        <p:spPr>
          <a:xfrm>
            <a:off x="0" y="5415854"/>
            <a:ext cx="9144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Que la oración incluya el deseo de permanecer firme en cualquier ámbito en el que los cristianos se desenvuelven.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916D247-C231-F389-A109-7E0F5ECA043B}"/>
              </a:ext>
            </a:extLst>
          </p:cNvPr>
          <p:cNvSpPr txBox="1"/>
          <p:nvPr/>
        </p:nvSpPr>
        <p:spPr>
          <a:xfrm>
            <a:off x="0" y="14287"/>
            <a:ext cx="91440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ORACIÓN DE RODILLAS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4F83A09-42C4-E694-E490-17C1EFDCA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369" y="537507"/>
            <a:ext cx="4767262" cy="487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29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C521536-7C0E-E332-35EA-F419E99C8EF8}"/>
              </a:ext>
            </a:extLst>
          </p:cNvPr>
          <p:cNvSpPr txBox="1"/>
          <p:nvPr/>
        </p:nvSpPr>
        <p:spPr>
          <a:xfrm>
            <a:off x="0" y="5188330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Filipenses 2:15. "Para que seáis irreprensibles y sencillos, hijos de Dios sin mancha en medio de una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generación maligna y perversa, en medio de la cual resplandecéis como luminares en el mundo."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C0C3DD1-2BA5-23A4-0749-C97531E23954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AAE57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LECTURA BÍBLICA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D3EDF24-7B68-527A-2B47-9FE0EA9DE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4997"/>
            <a:ext cx="9144000" cy="4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73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76B06D0-E55E-078D-B209-53954B364690}"/>
              </a:ext>
            </a:extLst>
          </p:cNvPr>
          <p:cNvSpPr txBox="1"/>
          <p:nvPr/>
        </p:nvSpPr>
        <p:spPr>
          <a:xfrm>
            <a:off x="-2" y="1461433"/>
            <a:ext cx="4572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Inspirar y fortalecer la fe de los estudiantes y profesionistas adventistas que se desenvuelven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en contextos no creyentes, motivándolos a permanecer firmes en su identidad cristiana y a ser una influencia positiva.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A52466-3C19-466E-CF21-8B8BC44E8E35}"/>
              </a:ext>
            </a:extLst>
          </p:cNvPr>
          <p:cNvSpPr txBox="1"/>
          <p:nvPr/>
        </p:nvSpPr>
        <p:spPr>
          <a:xfrm>
            <a:off x="-1" y="28575"/>
            <a:ext cx="9143999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PROPÓSITO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0D861D2-F571-EF76-4417-B03BD7692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8" y="490240"/>
            <a:ext cx="4572000" cy="636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EE9A939-37E2-C645-144E-978A5F996FB8}"/>
              </a:ext>
            </a:extLst>
          </p:cNvPr>
          <p:cNvSpPr txBox="1"/>
          <p:nvPr/>
        </p:nvSpPr>
        <p:spPr>
          <a:xfrm>
            <a:off x="0" y="1379577"/>
            <a:ext cx="452387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En un contexto cada vez más secularizado, el compromiso con los principios del cielo se ve constantemente puesto a prueba. Estudiantes y profesionistas adventistas que se desenvuelven en ambientes no confesionales enfrentan desafíos intelectuales, éticos y espirituales que demandan convicción, discernimiento y firmeza de carácter. Este programa procura exaltar el valor de una fe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inquebrantable y la dignidad de quienes se atreven a vivir con integridad sin renunciar a su identidad celestial.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174AD8-A081-D7F5-1D5F-1CEC8BE7A79E}"/>
              </a:ext>
            </a:extLst>
          </p:cNvPr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INTRODUCCIÓN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B8C3875-9440-FA90-3E12-E239A7161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874" y="400110"/>
            <a:ext cx="4620126" cy="645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24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E61539B-92E6-7306-7D33-4ED15DF9C732}"/>
              </a:ext>
            </a:extLst>
          </p:cNvPr>
          <p:cNvSpPr txBox="1"/>
          <p:nvPr/>
        </p:nvSpPr>
        <p:spPr>
          <a:xfrm>
            <a:off x="4572000" y="1074509"/>
            <a:ext cx="457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En esta jornada, se reconoce y valora el testimonio silencioso pero firme de aquellos que representan los principios del reino de Dios en entornos académicos y profesionales no confesionales.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Que este programa sea una oportunidad para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reflexionar, animar y renovar nuestro compromiso colectivo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con quienes, en medio de desafíos cotidianos,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sostienen con dignidad su fe y su identidad cristiana.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300BA6F-B330-DC9A-D190-16EBE4D85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960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B64BB32-81DA-439D-A191-18495FFF1DFF}"/>
              </a:ext>
            </a:extLst>
          </p:cNvPr>
          <p:cNvSpPr txBox="1"/>
          <p:nvPr/>
        </p:nvSpPr>
        <p:spPr>
          <a:xfrm>
            <a:off x="0" y="523220"/>
            <a:ext cx="9144000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#266 “Vivo por Cristo”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2678392-2B99-3588-8052-8BC77C9EDD3A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HIMNO DE ALABANZA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7069A7-49F8-E42A-8ACE-FD185C496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84884"/>
            <a:ext cx="9143999" cy="58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86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168</TotalTime>
  <Words>925</Words>
  <Application>Microsoft Office PowerPoint</Application>
  <PresentationFormat>Presentación en pantalla (4:3)</PresentationFormat>
  <Paragraphs>87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11</cp:revision>
  <dcterms:created xsi:type="dcterms:W3CDTF">2026-07-27T21:08:28Z</dcterms:created>
  <dcterms:modified xsi:type="dcterms:W3CDTF">2026-07-28T23:09:06Z</dcterms:modified>
</cp:coreProperties>
</file>