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1" r:id="rId4"/>
    <p:sldId id="264" r:id="rId5"/>
    <p:sldId id="263" r:id="rId6"/>
    <p:sldId id="257" r:id="rId7"/>
    <p:sldId id="259" r:id="rId8"/>
    <p:sldId id="260" r:id="rId9"/>
    <p:sldId id="262" r:id="rId10"/>
    <p:sldId id="266" r:id="rId11"/>
    <p:sldId id="267" r:id="rId12"/>
    <p:sldId id="265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00" autoAdjust="0"/>
    <p:restoredTop sz="94660"/>
  </p:normalViewPr>
  <p:slideViewPr>
    <p:cSldViewPr snapToGrid="0">
      <p:cViewPr>
        <p:scale>
          <a:sx n="59" d="100"/>
          <a:sy n="59" d="100"/>
        </p:scale>
        <p:origin x="174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59CB9-D9D2-414A-BB1A-1A4115A139AD}" type="datetimeFigureOut">
              <a:rPr lang="es-MX" smtClean="0"/>
              <a:t>14/04/2026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6FDB-D2D7-49A8-BBE7-514EC64A60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291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59CB9-D9D2-414A-BB1A-1A4115A139AD}" type="datetimeFigureOut">
              <a:rPr lang="es-MX" smtClean="0"/>
              <a:t>14/04/2026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6FDB-D2D7-49A8-BBE7-514EC64A60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001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59CB9-D9D2-414A-BB1A-1A4115A139AD}" type="datetimeFigureOut">
              <a:rPr lang="es-MX" smtClean="0"/>
              <a:t>14/04/2026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6FDB-D2D7-49A8-BBE7-514EC64A60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14887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59CB9-D9D2-414A-BB1A-1A4115A139AD}" type="datetimeFigureOut">
              <a:rPr lang="es-MX" smtClean="0"/>
              <a:t>14/04/2026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6FDB-D2D7-49A8-BBE7-514EC64A60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98990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59CB9-D9D2-414A-BB1A-1A4115A139AD}" type="datetimeFigureOut">
              <a:rPr lang="es-MX" smtClean="0"/>
              <a:t>14/04/2026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6FDB-D2D7-49A8-BBE7-514EC64A60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0728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59CB9-D9D2-414A-BB1A-1A4115A139AD}" type="datetimeFigureOut">
              <a:rPr lang="es-MX" smtClean="0"/>
              <a:t>14/04/2026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6FDB-D2D7-49A8-BBE7-514EC64A60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61243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59CB9-D9D2-414A-BB1A-1A4115A139AD}" type="datetimeFigureOut">
              <a:rPr lang="es-MX" smtClean="0"/>
              <a:t>14/04/2026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6FDB-D2D7-49A8-BBE7-514EC64A60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07966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59CB9-D9D2-414A-BB1A-1A4115A139AD}" type="datetimeFigureOut">
              <a:rPr lang="es-MX" smtClean="0"/>
              <a:t>14/04/2026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6FDB-D2D7-49A8-BBE7-514EC64A60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0208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59CB9-D9D2-414A-BB1A-1A4115A139AD}" type="datetimeFigureOut">
              <a:rPr lang="es-MX" smtClean="0"/>
              <a:t>14/04/2026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6FDB-D2D7-49A8-BBE7-514EC64A60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60535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59CB9-D9D2-414A-BB1A-1A4115A139AD}" type="datetimeFigureOut">
              <a:rPr lang="es-MX" smtClean="0"/>
              <a:t>14/04/2026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6FDB-D2D7-49A8-BBE7-514EC64A60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44578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59CB9-D9D2-414A-BB1A-1A4115A139AD}" type="datetimeFigureOut">
              <a:rPr lang="es-MX" smtClean="0"/>
              <a:t>14/04/2026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6FDB-D2D7-49A8-BBE7-514EC64A60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52775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59CB9-D9D2-414A-BB1A-1A4115A139AD}" type="datetimeFigureOut">
              <a:rPr lang="es-MX" smtClean="0"/>
              <a:t>14/04/2026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86FDB-D2D7-49A8-BBE7-514EC64A60F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25085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D7D7A18-A5B7-11D1-7D6C-2899B00324C2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DÍA DEL COLPORTOR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8ED1C50-BDD2-B8A1-D9FA-39B843650819}"/>
              </a:ext>
            </a:extLst>
          </p:cNvPr>
          <p:cNvSpPr txBox="1"/>
          <p:nvPr/>
        </p:nvSpPr>
        <p:spPr>
          <a:xfrm>
            <a:off x="0" y="523218"/>
            <a:ext cx="914400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MÁS CERCA DE DIOS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B6B9EEC-0E95-95CF-368F-9436258E1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5" y="5511289"/>
            <a:ext cx="1199147" cy="119914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C51AC5A-E130-C9EB-5CB2-7DB9F45AFB8A}"/>
              </a:ext>
            </a:extLst>
          </p:cNvPr>
          <p:cNvSpPr txBox="1"/>
          <p:nvPr/>
        </p:nvSpPr>
        <p:spPr>
          <a:xfrm>
            <a:off x="1360512" y="5744293"/>
            <a:ext cx="7783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>
                <a:latin typeface="Arial Black" panose="020B0A04020102020204" pitchFamily="34" charset="0"/>
              </a:rPr>
              <a:t>IGLESIA ADVENTISTA DEL 7° DÍA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F77A254-D362-9FA2-2EFD-549E31305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2549"/>
            <a:ext cx="9144000" cy="461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648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F45C62B-79A8-534B-54DE-98A84BF8F02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200" b="1" dirty="0">
                <a:latin typeface="Arial Black" panose="020B0A04020102020204" pitchFamily="34" charset="0"/>
              </a:rPr>
              <a:t> </a:t>
            </a:r>
            <a:r>
              <a:rPr lang="es-MX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41AE4CD-8F9F-BC3D-220F-7B79BC701336}"/>
              </a:ext>
            </a:extLst>
          </p:cNvPr>
          <p:cNvSpPr txBox="1"/>
          <p:nvPr/>
        </p:nvSpPr>
        <p:spPr>
          <a:xfrm>
            <a:off x="0" y="584774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INVERSIÓN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8086167-0ABA-BD42-57D7-434A7952795F}"/>
              </a:ext>
            </a:extLst>
          </p:cNvPr>
          <p:cNvSpPr txBox="1"/>
          <p:nvPr/>
        </p:nvSpPr>
        <p:spPr>
          <a:xfrm>
            <a:off x="-1" y="6305884"/>
            <a:ext cx="9143999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EL EJEMPLO DE LA VIUDA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9BA950A-88B5-30C2-0EB5-17A2071EB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926616"/>
            <a:ext cx="9144000" cy="534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41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4D57132-D7E4-D697-5725-7AD826090E44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CANTO ESPECIAL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102D8A4-CDB3-0DAA-29ED-DB1B35AB1B3F}"/>
              </a:ext>
            </a:extLst>
          </p:cNvPr>
          <p:cNvSpPr txBox="1"/>
          <p:nvPr/>
        </p:nvSpPr>
        <p:spPr>
          <a:xfrm>
            <a:off x="0" y="523220"/>
            <a:ext cx="9144000" cy="1015663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s-MX" sz="2000" b="1" dirty="0">
                <a:latin typeface="Arial Black" panose="020B0A04020102020204" pitchFamily="34" charset="0"/>
              </a:rPr>
              <a:t>"Como hojas de otoño" 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https://www.youtube.com/watch?v=bjzGR_aEumM&amp;list=RDbjzGR_aEumM&amp;start_radio=1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104A948-6285-E873-0807-7EDBDBCE8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9" y="1538883"/>
            <a:ext cx="9144000" cy="531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42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7CC0FD4-1BC6-316B-3A83-D27F6AE6ED4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MISIONERO MUNDIAL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AA4A0C1-B6A9-BAE2-801F-ADE822689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4"/>
            <a:ext cx="9175485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79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71345CD-ED31-000B-739F-46DC7F5A29DD}"/>
              </a:ext>
            </a:extLst>
          </p:cNvPr>
          <p:cNvSpPr txBox="1"/>
          <p:nvPr/>
        </p:nvSpPr>
        <p:spPr>
          <a:xfrm>
            <a:off x="0" y="4827568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“Puesto que el </a:t>
            </a:r>
            <a:r>
              <a:rPr lang="es-MX" sz="2000" b="1" dirty="0" err="1">
                <a:latin typeface="Arial Black" panose="020B0A04020102020204" pitchFamily="34" charset="0"/>
              </a:rPr>
              <a:t>colportaje</a:t>
            </a:r>
            <a:r>
              <a:rPr lang="es-MX" sz="2000" b="1" dirty="0">
                <a:latin typeface="Arial Black" panose="020B0A04020102020204" pitchFamily="34" charset="0"/>
              </a:rPr>
              <a:t> con nuestras publicaciones es una obra misionera, debe ser dirigido desde un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punto de vista misionero. Los que son elegidos como </a:t>
            </a:r>
            <a:r>
              <a:rPr lang="es-MX" sz="2000" b="1" dirty="0" err="1">
                <a:latin typeface="Arial Black" panose="020B0A04020102020204" pitchFamily="34" charset="0"/>
              </a:rPr>
              <a:t>colportores</a:t>
            </a:r>
            <a:r>
              <a:rPr lang="es-MX" sz="2000" b="1" dirty="0">
                <a:latin typeface="Arial Black" panose="020B0A04020102020204" pitchFamily="34" charset="0"/>
              </a:rPr>
              <a:t> deben ser hombres y mujeres que sientan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preocupación de servir, cuyo objeto no sea obtener ganancia, sino dar luz a la gente”. CE pág. 41.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BC919A0-34B5-43A9-F50B-7F9121AFE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482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75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B7C7501-9590-AAB5-5024-90F608FAF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1BF857E-38B4-392C-43D0-5325D1D113BE}"/>
              </a:ext>
            </a:extLst>
          </p:cNvPr>
          <p:cNvSpPr txBox="1"/>
          <p:nvPr/>
        </p:nvSpPr>
        <p:spPr>
          <a:xfrm>
            <a:off x="4774735" y="1615440"/>
            <a:ext cx="3769686" cy="1200329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INFORME </a:t>
            </a:r>
          </a:p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SECRETARIAL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E4B2BA4-2161-C31E-F2B2-7B0602A33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872" y="4687792"/>
            <a:ext cx="743776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98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85BBA46-A16E-319D-0A77-B83B930946D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VERSÍCULO PARA MEMORIZAR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7CF8577-22FF-0B33-45E2-988D355FC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084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D0CAC08-8C62-F14D-7D96-DA2853D2A2D0}"/>
              </a:ext>
            </a:extLst>
          </p:cNvPr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REPASO DE LA LECCIÓN # 3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5955549-B560-5C51-7DE5-121D5FF8F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5"/>
            <a:ext cx="4082143" cy="615080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6694B5B-69F5-864D-893C-52C2FAB5F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2143" y="2530929"/>
            <a:ext cx="5043915" cy="433401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17D8BC3-0C55-162D-DFC3-5FFB31B9476F}"/>
              </a:ext>
            </a:extLst>
          </p:cNvPr>
          <p:cNvSpPr txBox="1"/>
          <p:nvPr/>
        </p:nvSpPr>
        <p:spPr>
          <a:xfrm>
            <a:off x="4083756" y="713045"/>
            <a:ext cx="5043915" cy="258532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5400" b="1" dirty="0">
                <a:latin typeface="Arial Black" panose="020B0A04020102020204" pitchFamily="34" charset="0"/>
              </a:rPr>
              <a:t>ORGULLOSO VERSUS HUMILDAD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D81DC4C-568D-65D4-558D-42021EA601B3}"/>
              </a:ext>
            </a:extLst>
          </p:cNvPr>
          <p:cNvSpPr txBox="1"/>
          <p:nvPr/>
        </p:nvSpPr>
        <p:spPr>
          <a:xfrm>
            <a:off x="5666014" y="3298368"/>
            <a:ext cx="1910443" cy="35923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A4ED0B5-165E-D1B3-44AC-EB0CB0A3950D}"/>
              </a:ext>
            </a:extLst>
          </p:cNvPr>
          <p:cNvSpPr txBox="1"/>
          <p:nvPr/>
        </p:nvSpPr>
        <p:spPr>
          <a:xfrm>
            <a:off x="8670472" y="6177613"/>
            <a:ext cx="455586" cy="59874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57906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EF2BBAC-B767-A8DE-1726-3B8821E24B17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HIMNO FINAL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74799B9-B5DF-4ED1-1BD7-B06502BDFD73}"/>
              </a:ext>
            </a:extLst>
          </p:cNvPr>
          <p:cNvSpPr txBox="1"/>
          <p:nvPr/>
        </p:nvSpPr>
        <p:spPr>
          <a:xfrm>
            <a:off x="0" y="523219"/>
            <a:ext cx="9144000" cy="40011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dirty="0">
                <a:latin typeface="Arial Black" panose="020B0A04020102020204" pitchFamily="34" charset="0"/>
              </a:rPr>
              <a:t>#357 "JESÚS, TÚ ERES MI ALEGRÍA"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BB6C545-C295-9D52-16EF-41ADE4AD6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23329"/>
            <a:ext cx="9199479" cy="671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44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65E81B8-A8CF-0804-3E46-9578901B4284}"/>
              </a:ext>
            </a:extLst>
          </p:cNvPr>
          <p:cNvSpPr txBox="1"/>
          <p:nvPr/>
        </p:nvSpPr>
        <p:spPr>
          <a:xfrm>
            <a:off x="15240" y="5396805"/>
            <a:ext cx="9144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La obra del </a:t>
            </a:r>
            <a:r>
              <a:rPr lang="es-MX" sz="2800" b="1" dirty="0" err="1">
                <a:latin typeface="Arial Black" panose="020B0A04020102020204" pitchFamily="34" charset="0"/>
              </a:rPr>
              <a:t>colportor</a:t>
            </a:r>
            <a:r>
              <a:rPr lang="es-MX" sz="2800" b="1" dirty="0">
                <a:latin typeface="Arial Black" panose="020B0A04020102020204" pitchFamily="34" charset="0"/>
              </a:rPr>
              <a:t> es fundamental en el plan de Dios para conquistar nuevos lugares y personas.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AE0CF65-0CEC-78B6-400B-5F2D507E3B5B}"/>
              </a:ext>
            </a:extLst>
          </p:cNvPr>
          <p:cNvSpPr txBox="1"/>
          <p:nvPr/>
        </p:nvSpPr>
        <p:spPr>
          <a:xfrm>
            <a:off x="0" y="15240"/>
            <a:ext cx="915924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CONCLUSIÓN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973C6D3-7D0C-C652-0626-6D00C58F8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476905"/>
            <a:ext cx="9144000" cy="49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061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C598F14-AA5B-9EF0-D4FF-5CF5AD7B5638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ORACIÓN  FINAL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6156895-6E5A-1C4E-E4C3-B482021B0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703690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C05AF3D-99F7-AE82-9547-15CA979F9D82}"/>
              </a:ext>
            </a:extLst>
          </p:cNvPr>
          <p:cNvSpPr txBox="1"/>
          <p:nvPr/>
        </p:nvSpPr>
        <p:spPr>
          <a:xfrm>
            <a:off x="1363436" y="828292"/>
            <a:ext cx="73723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Orar por la circulación de nuestros libros y pedir la bendición de Dios sobre los </a:t>
            </a:r>
            <a:r>
              <a:rPr lang="es-MX" sz="2800" b="1" dirty="0" err="1">
                <a:latin typeface="Arial Black" panose="020B0A04020102020204" pitchFamily="34" charset="0"/>
              </a:rPr>
              <a:t>colportores</a:t>
            </a:r>
            <a:r>
              <a:rPr lang="es-MX" sz="2800" b="1" dirty="0">
                <a:latin typeface="Arial Black" panose="020B0A04020102020204" pitchFamily="34" charset="0"/>
              </a:rPr>
              <a:t> y su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ministerio.</a:t>
            </a:r>
          </a:p>
        </p:txBody>
      </p:sp>
    </p:spTree>
    <p:extLst>
      <p:ext uri="{BB962C8B-B14F-4D97-AF65-F5344CB8AC3E}">
        <p14:creationId xmlns:p14="http://schemas.microsoft.com/office/powerpoint/2010/main" val="808779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545B746-066F-68E0-E6A3-32F2E7AB8EE4}"/>
              </a:ext>
            </a:extLst>
          </p:cNvPr>
          <p:cNvSpPr txBox="1"/>
          <p:nvPr/>
        </p:nvSpPr>
        <p:spPr>
          <a:xfrm>
            <a:off x="0" y="473862"/>
            <a:ext cx="9144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#28 “TU PUEBLO JUBILOSO” Y #30 “ABRE MIS OJOS”.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B1A66C3-2081-98C7-AC05-7C74ADEA1AC3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SERVICIO DE CANTO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DF48343-15DC-8329-8F1F-FAAA2B9F1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6169"/>
            <a:ext cx="9144000" cy="597183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810935B-0E03-11AF-876B-64DEF09ACDE7}"/>
              </a:ext>
            </a:extLst>
          </p:cNvPr>
          <p:cNvSpPr txBox="1"/>
          <p:nvPr/>
        </p:nvSpPr>
        <p:spPr>
          <a:xfrm>
            <a:off x="274320" y="1036320"/>
            <a:ext cx="2011680" cy="13563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9D751D3-5A8E-26F9-9B08-AA8B6694C421}"/>
              </a:ext>
            </a:extLst>
          </p:cNvPr>
          <p:cNvSpPr txBox="1"/>
          <p:nvPr/>
        </p:nvSpPr>
        <p:spPr>
          <a:xfrm>
            <a:off x="502920" y="3794760"/>
            <a:ext cx="115824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31083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F1D9C28-D9E6-64BA-1E77-796195CAA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6" y="0"/>
            <a:ext cx="9111343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061D808-5B1F-5324-1CAF-1E6793961B99}"/>
              </a:ext>
            </a:extLst>
          </p:cNvPr>
          <p:cNvSpPr txBox="1"/>
          <p:nvPr/>
        </p:nvSpPr>
        <p:spPr>
          <a:xfrm>
            <a:off x="2731556" y="244927"/>
            <a:ext cx="3734558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DÍA DEL COLPORTOR 2026</a:t>
            </a:r>
          </a:p>
        </p:txBody>
      </p:sp>
    </p:spTree>
    <p:extLst>
      <p:ext uri="{BB962C8B-B14F-4D97-AF65-F5344CB8AC3E}">
        <p14:creationId xmlns:p14="http://schemas.microsoft.com/office/powerpoint/2010/main" val="4279367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4F8A7F3-C71F-B66F-B3D5-03E3870BA598}"/>
              </a:ext>
            </a:extLst>
          </p:cNvPr>
          <p:cNvSpPr txBox="1"/>
          <p:nvPr/>
        </p:nvSpPr>
        <p:spPr>
          <a:xfrm>
            <a:off x="0" y="5443121"/>
            <a:ext cx="914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Bienvenidos al ministerio transformador de las publicaciones, donde la difusión de literatura sobre 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mensaje de esperanza de los adventistas del séptimo día puede impactar el mundo entero de manera significativa.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B5DA0B2-E930-E341-1EA2-0219953E1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4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60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3C1A5D9-DC25-E5FA-ED0B-5A94BDD2F81A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ORACIÓN DE RODILLAS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F16BF8C-87D5-D2EA-DF08-9DCB2EAF05AB}"/>
              </a:ext>
            </a:extLst>
          </p:cNvPr>
          <p:cNvSpPr txBox="1"/>
          <p:nvPr/>
        </p:nvSpPr>
        <p:spPr>
          <a:xfrm>
            <a:off x="0" y="4465380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“Salgan los </a:t>
            </a:r>
            <a:r>
              <a:rPr lang="es-MX" sz="2000" b="1" dirty="0" err="1">
                <a:latin typeface="Arial Black" panose="020B0A04020102020204" pitchFamily="34" charset="0"/>
              </a:rPr>
              <a:t>colportores</a:t>
            </a:r>
            <a:r>
              <a:rPr lang="es-MX" sz="2000" b="1" dirty="0">
                <a:latin typeface="Arial Black" panose="020B0A04020102020204" pitchFamily="34" charset="0"/>
              </a:rPr>
              <a:t> con la siguiente oración en los labios: "Señor, ¿qué quieres que haga?"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Trabajen ellos como a la vista de Dios, y en la presencia de los ángeles celestiales; deseen en todas las cosas merecer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aprobación de Dios, y su obra no será sin fruto. CE </a:t>
            </a:r>
            <a:r>
              <a:rPr lang="es-MX" sz="2000" b="1" dirty="0" err="1">
                <a:latin typeface="Arial Black" panose="020B0A04020102020204" pitchFamily="34" charset="0"/>
              </a:rPr>
              <a:t>pág</a:t>
            </a:r>
            <a:r>
              <a:rPr lang="es-MX" sz="2000" b="1" dirty="0">
                <a:latin typeface="Arial Black" panose="020B0A04020102020204" pitchFamily="34" charset="0"/>
              </a:rPr>
              <a:t> 62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Oremos por los </a:t>
            </a:r>
            <a:r>
              <a:rPr lang="es-MX" sz="2000" b="1" dirty="0" err="1">
                <a:latin typeface="Arial Black" panose="020B0A04020102020204" pitchFamily="34" charset="0"/>
              </a:rPr>
              <a:t>colportores</a:t>
            </a:r>
            <a:r>
              <a:rPr lang="es-MX" sz="2000" b="1" dirty="0">
                <a:latin typeface="Arial Black" panose="020B0A04020102020204" pitchFamily="34" charset="0"/>
              </a:rPr>
              <a:t>, pidiendo la bendición de Dios y su dirección en su ministerio.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C6F3529-E8B5-7EDE-957A-E019B2C5E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20"/>
            <a:ext cx="9144000" cy="391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85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26A59D-0C15-5B49-682E-A74BA1A6611C}"/>
              </a:ext>
            </a:extLst>
          </p:cNvPr>
          <p:cNvSpPr txBox="1"/>
          <p:nvPr/>
        </p:nvSpPr>
        <p:spPr>
          <a:xfrm>
            <a:off x="0" y="5128736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1 Corintios 15:58: "Así que, hermanos míos amados, estad firmes y constantes, creciendo en la obra del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Señor siempre, sabiendo que vuestro trabajo en el Señor no es en vano".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69E342F-B065-FC89-085C-AC9C49EE5B42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LECTURA BÍBLICA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51ED05E-CAF8-A356-A853-A80AC3B02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61664"/>
            <a:ext cx="9143999" cy="466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626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96F173B-FD06-22C6-489A-225E5F8593FA}"/>
              </a:ext>
            </a:extLst>
          </p:cNvPr>
          <p:cNvSpPr txBox="1"/>
          <p:nvPr/>
        </p:nvSpPr>
        <p:spPr>
          <a:xfrm>
            <a:off x="0" y="5164831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Agradecer a Dios por el Ministerio de Publicaciones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y reconocer la gran labor que realizan los </a:t>
            </a:r>
          </a:p>
          <a:p>
            <a:pPr algn="ctr"/>
            <a:r>
              <a:rPr lang="es-MX" sz="2400" b="1" dirty="0" err="1">
                <a:latin typeface="Arial Black" panose="020B0A04020102020204" pitchFamily="34" charset="0"/>
              </a:rPr>
              <a:t>colportores</a:t>
            </a:r>
            <a:r>
              <a:rPr lang="es-MX" sz="2400" b="1" dirty="0">
                <a:latin typeface="Arial Black" panose="020B0A04020102020204" pitchFamily="34" charset="0"/>
              </a:rPr>
              <a:t> en todo el territorio de la División Interamericana.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80EAD6C-D48B-F4E7-D813-7D0754DDC5D2}"/>
              </a:ext>
            </a:extLst>
          </p:cNvPr>
          <p:cNvSpPr txBox="1"/>
          <p:nvPr/>
        </p:nvSpPr>
        <p:spPr>
          <a:xfrm>
            <a:off x="-1" y="-1"/>
            <a:ext cx="914399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PROPÓSITO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3EC3C5A-EF3D-0DF4-41D2-2AF44408D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4"/>
            <a:ext cx="9144000" cy="470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196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E132A23-5B1E-1FF1-F39E-A03F6761500B}"/>
              </a:ext>
            </a:extLst>
          </p:cNvPr>
          <p:cNvSpPr txBox="1"/>
          <p:nvPr/>
        </p:nvSpPr>
        <p:spPr>
          <a:xfrm>
            <a:off x="0" y="4526339"/>
            <a:ext cx="9144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18 de abril es el Día del </a:t>
            </a:r>
            <a:r>
              <a:rPr lang="es-MX" sz="2000" b="1" dirty="0" err="1">
                <a:latin typeface="Arial Black" panose="020B0A04020102020204" pitchFamily="34" charset="0"/>
              </a:rPr>
              <a:t>Colportor</a:t>
            </a:r>
            <a:r>
              <a:rPr lang="es-MX" sz="2000" b="1" dirty="0">
                <a:latin typeface="Arial Black" panose="020B0A04020102020204" pitchFamily="34" charset="0"/>
              </a:rPr>
              <a:t> en la División Interamericana, un buen momento para agradecer 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Dios y reconocer la labor de los </a:t>
            </a:r>
            <a:r>
              <a:rPr lang="es-MX" sz="2000" b="1" dirty="0" err="1">
                <a:latin typeface="Arial Black" panose="020B0A04020102020204" pitchFamily="34" charset="0"/>
              </a:rPr>
              <a:t>colportores</a:t>
            </a:r>
            <a:r>
              <a:rPr lang="es-MX" sz="2000" b="1" dirty="0">
                <a:latin typeface="Arial Black" panose="020B0A04020102020204" pitchFamily="34" charset="0"/>
              </a:rPr>
              <a:t>. En nuestra Unión Mexicana Interoceánica, hay 22 grupos de </a:t>
            </a:r>
          </a:p>
          <a:p>
            <a:pPr algn="ctr"/>
            <a:r>
              <a:rPr lang="es-MX" sz="2000" b="1" dirty="0" err="1">
                <a:latin typeface="Arial Black" panose="020B0A04020102020204" pitchFamily="34" charset="0"/>
              </a:rPr>
              <a:t>colportores</a:t>
            </a:r>
            <a:r>
              <a:rPr lang="es-MX" sz="2000" b="1" dirty="0">
                <a:latin typeface="Arial Black" panose="020B0A04020102020204" pitchFamily="34" charset="0"/>
              </a:rPr>
              <a:t> en los 11 campos que componen nuestra unión, y más de 400 </a:t>
            </a:r>
            <a:r>
              <a:rPr lang="es-MX" sz="2000" b="1" dirty="0" err="1">
                <a:latin typeface="Arial Black" panose="020B0A04020102020204" pitchFamily="34" charset="0"/>
              </a:rPr>
              <a:t>colportores</a:t>
            </a:r>
            <a:r>
              <a:rPr lang="es-MX" sz="2000" b="1" dirty="0">
                <a:latin typeface="Arial Black" panose="020B0A04020102020204" pitchFamily="34" charset="0"/>
              </a:rPr>
              <a:t> de línea y estudiantes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distribuyen una gran cantidad de libros cada año.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B218B4C-99D3-4C65-D720-DC90CBE0ED53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INTRODUCCIÓN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EF6FDD9-7503-598F-F770-73F664026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5"/>
            <a:ext cx="9144000" cy="406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64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A8E2884-8FB5-6F7A-455A-462FD58CBAF4}"/>
              </a:ext>
            </a:extLst>
          </p:cNvPr>
          <p:cNvSpPr txBox="1"/>
          <p:nvPr/>
        </p:nvSpPr>
        <p:spPr>
          <a:xfrm>
            <a:off x="16041" y="5486435"/>
            <a:ext cx="914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Los </a:t>
            </a:r>
            <a:r>
              <a:rPr lang="es-MX" sz="2000" b="1" dirty="0" err="1">
                <a:latin typeface="Arial Black" panose="020B0A04020102020204" pitchFamily="34" charset="0"/>
              </a:rPr>
              <a:t>colportores</a:t>
            </a:r>
            <a:r>
              <a:rPr lang="es-MX" sz="2000" b="1" dirty="0">
                <a:latin typeface="Arial Black" panose="020B0A04020102020204" pitchFamily="34" charset="0"/>
              </a:rPr>
              <a:t> son los escogidos para llevar a cabo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esta noble y grandiosa labor. La obra de publicaciones no fue una idea humana; tiene un sólido fundamento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bíblico y profético, ya que surgió en la mente de Dios mismo.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7771B55-0F89-9E50-51C2-899F741DF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1" y="-1217286"/>
            <a:ext cx="9127960" cy="670372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9AA2185-D29D-154D-5FB3-B996A883BB69}"/>
              </a:ext>
            </a:extLst>
          </p:cNvPr>
          <p:cNvSpPr txBox="1"/>
          <p:nvPr/>
        </p:nvSpPr>
        <p:spPr>
          <a:xfrm>
            <a:off x="32081" y="-1217287"/>
            <a:ext cx="9144000" cy="107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70338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2E199C7-7EC6-0EE8-1ABB-D3609B2F8C69}"/>
              </a:ext>
            </a:extLst>
          </p:cNvPr>
          <p:cNvSpPr txBox="1"/>
          <p:nvPr/>
        </p:nvSpPr>
        <p:spPr>
          <a:xfrm>
            <a:off x="0" y="470654"/>
            <a:ext cx="91440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#577 "YO QUIERO TRABAJAR“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ADE910F-2261-D031-2B32-4FA5D8456FAF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HIMNO DE ALABANZA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9646B87-856A-FB07-671F-D143C202E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685" y="879753"/>
            <a:ext cx="5464629" cy="597824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A802EC6-2B41-5950-A54E-5C75F2E0739F}"/>
              </a:ext>
            </a:extLst>
          </p:cNvPr>
          <p:cNvSpPr txBox="1"/>
          <p:nvPr/>
        </p:nvSpPr>
        <p:spPr>
          <a:xfrm>
            <a:off x="0" y="879753"/>
            <a:ext cx="1839685" cy="598723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A61826A-D67D-570E-586D-A18776CB0FB2}"/>
              </a:ext>
            </a:extLst>
          </p:cNvPr>
          <p:cNvSpPr txBox="1"/>
          <p:nvPr/>
        </p:nvSpPr>
        <p:spPr>
          <a:xfrm>
            <a:off x="7304314" y="879752"/>
            <a:ext cx="1839686" cy="598723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000011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208</TotalTime>
  <Words>511</Words>
  <Application>Microsoft Office PowerPoint</Application>
  <PresentationFormat>Presentación en pantalla (4:3)</PresentationFormat>
  <Paragraphs>53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5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6</cp:revision>
  <dcterms:created xsi:type="dcterms:W3CDTF">2026-04-14T18:16:06Z</dcterms:created>
  <dcterms:modified xsi:type="dcterms:W3CDTF">2026-04-14T21:45:02Z</dcterms:modified>
</cp:coreProperties>
</file>