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9" r:id="rId4"/>
    <p:sldId id="257" r:id="rId5"/>
    <p:sldId id="258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76" r:id="rId24"/>
    <p:sldId id="279" r:id="rId25"/>
    <p:sldId id="280" r:id="rId26"/>
    <p:sldId id="283" r:id="rId27"/>
    <p:sldId id="284" r:id="rId28"/>
    <p:sldId id="286" r:id="rId29"/>
    <p:sldId id="281" r:id="rId30"/>
    <p:sldId id="282" r:id="rId31"/>
    <p:sldId id="285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6699"/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4660"/>
  </p:normalViewPr>
  <p:slideViewPr>
    <p:cSldViewPr snapToGrid="0">
      <p:cViewPr>
        <p:scale>
          <a:sx n="66" d="100"/>
          <a:sy n="66" d="100"/>
        </p:scale>
        <p:origin x="15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76671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9905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32200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67220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96762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7692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21423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68998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87444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84389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95680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7077D-D46C-4D50-B6C4-53E7A03F011C}" type="datetimeFigureOut">
              <a:rPr lang="es-MX" smtClean="0"/>
              <a:t>18/08/2026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CA2A3-3134-43E9-B375-14E0C12A35A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3185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F946A42-795F-BAD1-3E8A-CCBE8D15EA27}"/>
              </a:ext>
            </a:extLst>
          </p:cNvPr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“ENDITNOW </a:t>
            </a:r>
          </a:p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(No al abuso y marchas silenciosas)”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CD4B517-32E2-776D-CB45-153AB52B3B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954107"/>
            <a:ext cx="9143999" cy="474660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97F3263-0D04-E28D-14D1-13C05AC04FB9}"/>
              </a:ext>
            </a:extLst>
          </p:cNvPr>
          <p:cNvSpPr txBox="1"/>
          <p:nvPr/>
        </p:nvSpPr>
        <p:spPr>
          <a:xfrm>
            <a:off x="930296" y="4414826"/>
            <a:ext cx="7283404" cy="461665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Arial Black" panose="020B0A04020102020204" pitchFamily="34" charset="0"/>
              </a:rPr>
              <a:t>ADVENTISTAS DICEN NO A LA VIOLENCIA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FAADEA6-EB6A-380F-72EB-39B787D83B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50" y="5760914"/>
            <a:ext cx="1066892" cy="951058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1043024-6B9E-3C13-4443-F0717D6C0247}"/>
              </a:ext>
            </a:extLst>
          </p:cNvPr>
          <p:cNvSpPr txBox="1"/>
          <p:nvPr/>
        </p:nvSpPr>
        <p:spPr>
          <a:xfrm>
            <a:off x="1743075" y="5757865"/>
            <a:ext cx="6696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ESCUELA SABÁTICA</a:t>
            </a:r>
          </a:p>
          <a:p>
            <a:r>
              <a:rPr lang="es-MX" sz="2800" b="1" dirty="0">
                <a:latin typeface="Arial Black" panose="020B0A04020102020204" pitchFamily="34" charset="0"/>
              </a:rPr>
              <a:t>IGLESIA ADVENTISTA DEL 7° DÍA</a:t>
            </a:r>
          </a:p>
        </p:txBody>
      </p:sp>
    </p:spTree>
    <p:extLst>
      <p:ext uri="{BB962C8B-B14F-4D97-AF65-F5344CB8AC3E}">
        <p14:creationId xmlns:p14="http://schemas.microsoft.com/office/powerpoint/2010/main" val="244934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4B2D810-3170-C2FA-9809-EEFB95A2502B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PRIMER CLAVE BÍBLICA: Llama las cosas como son.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852490D-FF03-1AA4-72EF-2CC9C373B736}"/>
              </a:ext>
            </a:extLst>
          </p:cNvPr>
          <p:cNvSpPr txBox="1"/>
          <p:nvPr/>
        </p:nvSpPr>
        <p:spPr>
          <a:xfrm>
            <a:off x="0" y="4469577"/>
            <a:ext cx="914399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Desde una perspectiva cristiana y bíblica, la violencia familiar se percibe como una manifestación del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pecado y una clara violación del mandamiento de amar al prójimo como a uno mismo. Empezando porque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esposos están llamados a amarse como a sí mismos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(Efesios 5:28-29), y que nadie en la familia debe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provocar ira o injusticia contra otro (Colosenses 3:21).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480258C-F4C4-8FAD-7F60-941F9F29DD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5"/>
            <a:ext cx="9144000" cy="4007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124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992AF57B-F6F5-B4A7-8302-4B889B6E65C2}"/>
              </a:ext>
            </a:extLst>
          </p:cNvPr>
          <p:cNvSpPr txBox="1"/>
          <p:nvPr/>
        </p:nvSpPr>
        <p:spPr>
          <a:xfrm>
            <a:off x="0" y="23156"/>
            <a:ext cx="9143999" cy="40011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SEGUNDA CLAVE BÍBLICA</a:t>
            </a:r>
            <a:r>
              <a:rPr lang="es-MX" b="1" dirty="0">
                <a:latin typeface="Arial Black" panose="020B0A04020102020204" pitchFamily="34" charset="0"/>
              </a:rPr>
              <a:t>: </a:t>
            </a:r>
            <a:r>
              <a:rPr lang="es-MX" sz="2000" b="1" dirty="0">
                <a:latin typeface="Arial Black" panose="020B0A04020102020204" pitchFamily="34" charset="0"/>
              </a:rPr>
              <a:t>Ora y confía en Dios. Isaías 26:3</a:t>
            </a:r>
            <a:endParaRPr lang="es-MX" b="1" dirty="0">
              <a:latin typeface="Arial Black" panose="020B0A04020102020204" pitchFamily="34" charset="0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313D91A-7A8E-413D-4133-7317A4256C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527" y="423266"/>
            <a:ext cx="5288946" cy="643473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203C85D-09C5-6D84-05FC-A3757EB3A20D}"/>
              </a:ext>
            </a:extLst>
          </p:cNvPr>
          <p:cNvSpPr txBox="1"/>
          <p:nvPr/>
        </p:nvSpPr>
        <p:spPr>
          <a:xfrm>
            <a:off x="1" y="421064"/>
            <a:ext cx="1927526" cy="6434734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3110B4-6EA5-B413-159A-AA261030A505}"/>
              </a:ext>
            </a:extLst>
          </p:cNvPr>
          <p:cNvSpPr txBox="1"/>
          <p:nvPr/>
        </p:nvSpPr>
        <p:spPr>
          <a:xfrm>
            <a:off x="7216473" y="454044"/>
            <a:ext cx="1927526" cy="6373178"/>
          </a:xfrm>
          <a:prstGeom prst="rect">
            <a:avLst/>
          </a:prstGeom>
          <a:solidFill>
            <a:srgbClr val="FF6699"/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335550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30BB8F2-6BBA-9E27-8D0E-42CDC8A89F54}"/>
              </a:ext>
            </a:extLst>
          </p:cNvPr>
          <p:cNvSpPr txBox="1"/>
          <p:nvPr/>
        </p:nvSpPr>
        <p:spPr>
          <a:xfrm>
            <a:off x="0" y="3995678"/>
            <a:ext cx="91440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Necesitamos hacerlo para que Dios proteja el corazón del odio y del rencor, y para que emocionalmente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no te debilites ante el agresor.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Padre, gracias por el privilegio que nos das de pertenecer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una gran familia, ayúdanos a ser verdaderos y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dignos representantes tuyos aquí en la tierra. Vivir de acuerdo con tu voluntad, respetando a nuestros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prójimos y siendo amables, considerados y respetuosos con tu creación.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E16B8D4-ABF8-463A-B9BE-F97DBBCD8E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29113" y="-9525"/>
            <a:ext cx="4814887" cy="4005203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071C508-BB37-BDCB-A551-E996BA2ED8D5}"/>
              </a:ext>
            </a:extLst>
          </p:cNvPr>
          <p:cNvSpPr txBox="1"/>
          <p:nvPr/>
        </p:nvSpPr>
        <p:spPr>
          <a:xfrm>
            <a:off x="700087" y="1600201"/>
            <a:ext cx="4839979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2800" b="1" dirty="0">
                <a:latin typeface="Arial Black" panose="020B0A04020102020204" pitchFamily="34" charset="0"/>
              </a:rPr>
              <a:t>ORACIÓN DE RODILLAS</a:t>
            </a:r>
          </a:p>
        </p:txBody>
      </p:sp>
    </p:spTree>
    <p:extLst>
      <p:ext uri="{BB962C8B-B14F-4D97-AF65-F5344CB8AC3E}">
        <p14:creationId xmlns:p14="http://schemas.microsoft.com/office/powerpoint/2010/main" val="17012454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E199CC9-7F8D-F7F3-A726-94C2EE3ADA9F}"/>
              </a:ext>
            </a:extLst>
          </p:cNvPr>
          <p:cNvSpPr txBox="1"/>
          <p:nvPr/>
        </p:nvSpPr>
        <p:spPr>
          <a:xfrm>
            <a:off x="0" y="14285"/>
            <a:ext cx="9144000" cy="707886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solidFill>
                  <a:srgbClr val="FFFF00"/>
                </a:solidFill>
                <a:latin typeface="Arial Black" panose="020B0A04020102020204" pitchFamily="34" charset="0"/>
              </a:rPr>
              <a:t>NUEVO</a:t>
            </a:r>
            <a:r>
              <a:rPr lang="es-MX" sz="4000" b="1" dirty="0">
                <a:latin typeface="Arial Black" panose="020B0A04020102020204" pitchFamily="34" charset="0"/>
              </a:rPr>
              <a:t> </a:t>
            </a:r>
            <a:r>
              <a:rPr lang="es-MX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HORIZONTE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2E941499-612C-5514-3403-DB93C1E7E327}"/>
              </a:ext>
            </a:extLst>
          </p:cNvPr>
          <p:cNvSpPr txBox="1"/>
          <p:nvPr/>
        </p:nvSpPr>
        <p:spPr>
          <a:xfrm>
            <a:off x="0" y="722170"/>
            <a:ext cx="914400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MEJORAMIENTO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86FF92-E3B7-5B5B-390A-16467727932F}"/>
              </a:ext>
            </a:extLst>
          </p:cNvPr>
          <p:cNvSpPr txBox="1"/>
          <p:nvPr/>
        </p:nvSpPr>
        <p:spPr>
          <a:xfrm>
            <a:off x="-1" y="6251851"/>
            <a:ext cx="9143999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LEER, PREDICAR, ENSEÑAR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29E2A3DC-92CB-9359-44B3-9DC6CAE8E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122279"/>
            <a:ext cx="9143998" cy="5129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8216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1F929D7-13C8-6D73-2D01-9C8BEEBAE207}"/>
              </a:ext>
            </a:extLst>
          </p:cNvPr>
          <p:cNvSpPr txBox="1"/>
          <p:nvPr/>
        </p:nvSpPr>
        <p:spPr>
          <a:xfrm>
            <a:off x="0" y="4260591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Cuando hablamos de violencia doméstica, incluimos a las mujeres y hombres como víctimas y nos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olvidamos de los ancianos y los niños que la sufren de la misma medida en los hogares violentos. Pero los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grandes olvidados de la violencia doméstica son los animales que viven en esos lugares. Nadie duda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vínculos de afectividad que se crean entre los miembros de una familia y la mascota que convive con ellos.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D194CAC-0F31-632E-170F-F87E1D7097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8"/>
            <a:ext cx="9144000" cy="424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663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64FBA7B-2B90-7E7B-9A03-6FA144D9DA02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TERCERA CLAVE BÍBLICA: Amor y compasión.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25510-5E1A-9788-9B93-09712A2B69F9}"/>
              </a:ext>
            </a:extLst>
          </p:cNvPr>
          <p:cNvSpPr txBox="1"/>
          <p:nvPr/>
        </p:nvSpPr>
        <p:spPr>
          <a:xfrm>
            <a:off x="1" y="5534561"/>
            <a:ext cx="91439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Este punto es para ti que conoces algún caso de violencia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dentro o fuera de la iglesia. Jesús nos enseñó a amar su creación y a nuestro prójimo como a nosotros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mismos (Mateo 22:39).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6C07C55-203C-2218-34EB-28E6B0FD6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4"/>
            <a:ext cx="9144000" cy="5086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2470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497D99-5E5F-A65F-8E2B-BBAA1F002DA8}"/>
              </a:ext>
            </a:extLst>
          </p:cNvPr>
          <p:cNvSpPr txBox="1"/>
          <p:nvPr/>
        </p:nvSpPr>
        <p:spPr>
          <a:xfrm>
            <a:off x="0" y="4611231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cristianos mayores deben ser valorados en su papel dentro de las relaciones familiares, tanto en la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familia natural como en la familia de la iglesia.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Cuando se practica el respeto mutuo en el hogar, los niños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aprenden a respetar a otros fuera del hogar.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Representamos bien a Dios al atender a los cristianos mayores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y preocuparnos por ellos.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36FD94FC-8831-6116-E9B2-D5115C3E89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61123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8028560-E893-53CB-AA45-841429BBC166}"/>
              </a:ext>
            </a:extLst>
          </p:cNvPr>
          <p:cNvSpPr txBox="1"/>
          <p:nvPr/>
        </p:nvSpPr>
        <p:spPr>
          <a:xfrm>
            <a:off x="0" y="0"/>
            <a:ext cx="1944914" cy="369332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505994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A3FD623-F020-D2A7-324E-F2E4600509B6}"/>
              </a:ext>
            </a:extLst>
          </p:cNvPr>
          <p:cNvSpPr txBox="1"/>
          <p:nvPr/>
        </p:nvSpPr>
        <p:spPr>
          <a:xfrm>
            <a:off x="0" y="468182"/>
            <a:ext cx="9144000" cy="461665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#55 “GRANDE, SEÑOR, ES TU MISERICORDIA”.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45D8F61-A9B7-270D-F31F-E72221543FDB}"/>
              </a:ext>
            </a:extLst>
          </p:cNvPr>
          <p:cNvSpPr txBox="1"/>
          <p:nvPr/>
        </p:nvSpPr>
        <p:spPr>
          <a:xfrm>
            <a:off x="0" y="0"/>
            <a:ext cx="9143999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ALABANZA ESPECIAL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ABB20A2-D088-64EA-022E-A680C0D31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6364"/>
            <a:ext cx="9144000" cy="5921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5085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555A62D2-8620-0A07-DF47-A0A72FE1DF03}"/>
              </a:ext>
            </a:extLst>
          </p:cNvPr>
          <p:cNvSpPr txBox="1"/>
          <p:nvPr/>
        </p:nvSpPr>
        <p:spPr>
          <a:xfrm>
            <a:off x="0" y="0"/>
            <a:ext cx="9144000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000" b="1" dirty="0">
                <a:latin typeface="Arial Black" panose="020B0A04020102020204" pitchFamily="34" charset="0"/>
              </a:rPr>
              <a:t>MISIONERO MUNDIAL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8ED382B9-158F-501F-5CFB-60C251153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07886"/>
            <a:ext cx="9203355" cy="615011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F5DFE26A-A51A-B25E-BF65-2B34B6F0EB48}"/>
              </a:ext>
            </a:extLst>
          </p:cNvPr>
          <p:cNvSpPr txBox="1"/>
          <p:nvPr/>
        </p:nvSpPr>
        <p:spPr>
          <a:xfrm>
            <a:off x="242888" y="5929313"/>
            <a:ext cx="1923925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s-MX" sz="4000" b="1" dirty="0">
                <a:latin typeface="Arial Black" panose="020B0A04020102020204" pitchFamily="34" charset="0"/>
              </a:rPr>
              <a:t>SOFÍA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7C1F4FB-28FC-20A8-B116-544AE3F69BB0}"/>
              </a:ext>
            </a:extLst>
          </p:cNvPr>
          <p:cNvSpPr txBox="1"/>
          <p:nvPr/>
        </p:nvSpPr>
        <p:spPr>
          <a:xfrm>
            <a:off x="4992914" y="2951892"/>
            <a:ext cx="4151086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BULGARIA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90CBE7A-8F32-ADC3-78EF-FFC4495745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07886"/>
            <a:ext cx="2166813" cy="1904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5791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04F40D7-722B-48F1-F983-A4B6F6C69C1D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CUARTA CLAVE: Perdón y reconciliación.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6AD67C4-D7D4-30F6-F157-14A226714E01}"/>
              </a:ext>
            </a:extLst>
          </p:cNvPr>
          <p:cNvSpPr txBox="1"/>
          <p:nvPr/>
        </p:nvSpPr>
        <p:spPr>
          <a:xfrm>
            <a:off x="0" y="4904720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Aunque el perdón no significa ignorar la injusticia o permitir que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continúe el abuso, los cristianos están llamados a perdonar a aquellos que les han hecho daño (Mateo 6:14,15).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Y esto no es algo que se logra de la noche a la mañana.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El perdón no se da como para justificar el daño causado, sino para liberar el alma de las cadenas que atan al rencor.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9FA81A78-C817-92C3-024D-3D65E5615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23220"/>
            <a:ext cx="9143999" cy="438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8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9A85756-ED76-2B11-BFD2-C8C4A4F5ABCD}"/>
              </a:ext>
            </a:extLst>
          </p:cNvPr>
          <p:cNvSpPr txBox="1"/>
          <p:nvPr/>
        </p:nvSpPr>
        <p:spPr>
          <a:xfrm>
            <a:off x="0" y="4736664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Como familia de Dios, hemos sido llamados a ser luz y resplandecer dondequiera estemos. En esta mañana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sean todos muy bienvenidos a la casa de Dios,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si vienes por primera vez, te invito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ponerte cómodo y disfrutar de este programa, ya que es un privilegio tenerte aquí con nosotros.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DE02BD8-24F9-3588-E04B-0B71D3C95B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736664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CB96BA9-5D8C-7EB0-C5E0-6EC3C3D3D1B8}"/>
              </a:ext>
            </a:extLst>
          </p:cNvPr>
          <p:cNvSpPr txBox="1"/>
          <p:nvPr/>
        </p:nvSpPr>
        <p:spPr>
          <a:xfrm>
            <a:off x="0" y="3429000"/>
            <a:ext cx="914400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BIENVENIDOS</a:t>
            </a:r>
          </a:p>
        </p:txBody>
      </p:sp>
    </p:spTree>
    <p:extLst>
      <p:ext uri="{BB962C8B-B14F-4D97-AF65-F5344CB8AC3E}">
        <p14:creationId xmlns:p14="http://schemas.microsoft.com/office/powerpoint/2010/main" val="3128325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A12C2CA-0DAE-9109-8614-BA7FB141021E}"/>
              </a:ext>
            </a:extLst>
          </p:cNvPr>
          <p:cNvSpPr txBox="1"/>
          <p:nvPr/>
        </p:nvSpPr>
        <p:spPr>
          <a:xfrm>
            <a:off x="0" y="5169632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Pero claro, este perdón jamás se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puede dar si es que la gracia de Dios no desborda el corazón lastimado. Sean más bien amables unos con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otros, misericordiosos, perdonándose unos a otros, así como también Dios los perdonó en Cristo. (Efesios 4:32)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0BE7D0-A375-8A8E-06A4-404BDC97EB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7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9896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DC18F08-D037-8C8E-176B-31ECFA907844}"/>
              </a:ext>
            </a:extLst>
          </p:cNvPr>
          <p:cNvSpPr txBox="1"/>
          <p:nvPr/>
        </p:nvSpPr>
        <p:spPr>
          <a:xfrm>
            <a:off x="0" y="1074509"/>
            <a:ext cx="4625403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“En el Edén, el hombre cayó de su elevado estado y por medio de la transgresión fue sujeto a la muerte.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el cielo se vio que los seres humanos perecían, y Dios fue movido a misericordia.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 un costo infinito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él ideó un plan de auxilio.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“De tal manera amó Dios al mundo, que ha dado a su Hijo unigénito, para que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todo aquel que en él cree, no se pierda, más tenga vida eterna”. Juan 3:16.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59249E-6701-9CA6-6B84-28EE37BA3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5403" y="0"/>
            <a:ext cx="4518597" cy="681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3573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BD8A905-6D6C-3897-625D-389B6243880E}"/>
              </a:ext>
            </a:extLst>
          </p:cNvPr>
          <p:cNvSpPr txBox="1"/>
          <p:nvPr/>
        </p:nvSpPr>
        <p:spPr>
          <a:xfrm>
            <a:off x="0" y="4202490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No había esperanza para el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transgresor excepto a través de Cristo. Dios vio que “no había hombre, y se maravilló que no hubiera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quien se interpusiese; y lo salvó su brazo, y le afirmó su misma justicia”. Isaías 59:16. Testimonios para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iglesia, t 8, pág. 32.3 Nuestro estudio diario fomenta nuestro crecimiento espiritual, ahora veamos cómo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vamos, escuchemos el informe secretarial.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D414240-9176-4399-5A3C-1FE2C3BE18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202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1239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D541B259-B447-B4F0-843B-58D8E6373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8EAB8AE-52E9-9516-6B5B-453C97BFAFBD}"/>
              </a:ext>
            </a:extLst>
          </p:cNvPr>
          <p:cNvSpPr txBox="1"/>
          <p:nvPr/>
        </p:nvSpPr>
        <p:spPr>
          <a:xfrm>
            <a:off x="4572000" y="1628775"/>
            <a:ext cx="3769686" cy="120032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INFORME </a:t>
            </a:r>
          </a:p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SECRETARIAL</a:t>
            </a:r>
          </a:p>
        </p:txBody>
      </p:sp>
    </p:spTree>
    <p:extLst>
      <p:ext uri="{BB962C8B-B14F-4D97-AF65-F5344CB8AC3E}">
        <p14:creationId xmlns:p14="http://schemas.microsoft.com/office/powerpoint/2010/main" val="3748276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D427777-2BF2-2A4C-A372-2A39E6EBB846}"/>
              </a:ext>
            </a:extLst>
          </p:cNvPr>
          <p:cNvSpPr txBox="1"/>
          <p:nvPr/>
        </p:nvSpPr>
        <p:spPr>
          <a:xfrm>
            <a:off x="0" y="-1"/>
            <a:ext cx="9144000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CLAVE NÚMERO CINCO: Apóyate en otros.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B9D21B4-DC15-2357-4709-DD76B71E213A}"/>
              </a:ext>
            </a:extLst>
          </p:cNvPr>
          <p:cNvSpPr txBox="1"/>
          <p:nvPr/>
        </p:nvSpPr>
        <p:spPr>
          <a:xfrm>
            <a:off x="0" y="553631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Eclesiastés 4:9-12, en este texto vemos que apoyarnos en alguien en tiempos difíciles, nos hace más fuertes y que no estamos solos.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AA962D7-AC33-D418-8430-0C3ACF0A5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501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7887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EBCE389-FB24-2E79-3DC5-B6E4F7F9E8FB}"/>
              </a:ext>
            </a:extLst>
          </p:cNvPr>
          <p:cNvSpPr txBox="1"/>
          <p:nvPr/>
        </p:nvSpPr>
        <p:spPr>
          <a:xfrm>
            <a:off x="0" y="4861856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Si estás viviendo una situación de violencia, lo más aconsejable es buscar ayuda de otras personas.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Este tipo de situaciones nunca se deben enfrentar en solitario.  Cuando una iglesia brinda cuidado amoroso 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los que están solos, es un poderoso testimonio para los perdidos.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654F8A-0F10-7826-6769-9C4031894F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200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D11EF0F-2F85-EA80-4A53-0E1616DE70E3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CONCLUSIÓN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A5C9F9-A4F5-3AA9-B18A-19E13E99E29F}"/>
              </a:ext>
            </a:extLst>
          </p:cNvPr>
          <p:cNvSpPr txBox="1"/>
          <p:nvPr/>
        </p:nvSpPr>
        <p:spPr>
          <a:xfrm>
            <a:off x="0" y="4303455"/>
            <a:ext cx="914400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finalidad del programa, como se habrán dado cuenta,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 mostrar que la violencia no debe ser tolerada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por ningún cristiano.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Además, como portadores de amor y paz, debemos siempre defender a aquellos que viven en violencia.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Esto quiere decir que, si tienes que denunciar a alguien, denúncialo sin problemas. Porque amar a tu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prójimo implica odiar todo aquello que le causa daño.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AE4B39F1-DF3F-4653-764D-07C3965BF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3220"/>
            <a:ext cx="9144000" cy="378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4779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D35D2E9-A6F8-4726-259D-64C7D8DFAF1A}"/>
              </a:ext>
            </a:extLst>
          </p:cNvPr>
          <p:cNvSpPr txBox="1"/>
          <p:nvPr/>
        </p:nvSpPr>
        <p:spPr>
          <a:xfrm>
            <a:off x="5210629" y="486198"/>
            <a:ext cx="39333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Así que, por lo que más quieras, no te quedes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callado.  Jesús conoció el aguijón del rechazo. Conoció la tentación,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vergüenza, la pérdida y el dolor.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Jesús vino a soportar todos nuestros dolores y penas, nuestro pecado y vergüenza. Él y solo Él, es nuestra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esperanza segura en medio del dolor.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Que nuestros ojos estén fijos en Él para que podamos llevar a quien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sufre a confiar en Él.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A9996D9-22B9-015B-5A5E-F5B1132C9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210629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EA246619-DD5C-44D5-1F39-1776CDE344F0}"/>
              </a:ext>
            </a:extLst>
          </p:cNvPr>
          <p:cNvSpPr txBox="1"/>
          <p:nvPr/>
        </p:nvSpPr>
        <p:spPr>
          <a:xfrm>
            <a:off x="116114" y="6255656"/>
            <a:ext cx="420915" cy="602343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306528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6F8816D-E569-0A8B-103E-1A15624F0893}"/>
              </a:ext>
            </a:extLst>
          </p:cNvPr>
          <p:cNvSpPr txBox="1"/>
          <p:nvPr/>
        </p:nvSpPr>
        <p:spPr>
          <a:xfrm>
            <a:off x="0" y="4482643"/>
            <a:ext cx="9144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 Biblia nos enseña que las autoridades civiles son instituidas por Dios para mantener el orden y la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justicia en la sociedad (Romanos 13:1-7).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Por lo que buscar ayuda legal no es incompatible con la fe cristiana, sino que puede ser una forma de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buscar justicia y protección para aquellos que están siendo victimizados en el entorno familiar.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77579C6-8D7C-67E4-6D5B-BA2474454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48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034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FB5AA8E-8929-DB82-35A2-CBDB5B8207EB}"/>
              </a:ext>
            </a:extLst>
          </p:cNvPr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solidFill>
                  <a:srgbClr val="FFFF00"/>
                </a:solidFill>
                <a:latin typeface="Arial Black" panose="020B0A04020102020204" pitchFamily="34" charset="0"/>
              </a:rPr>
              <a:t>VERSÍCULO PARA MEMORIZAR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24B81E-3689-8654-6DD9-1541849A09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9144000" cy="6273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707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1B95EDD-66E2-86A7-DFD2-CC59A3860712}"/>
              </a:ext>
            </a:extLst>
          </p:cNvPr>
          <p:cNvSpPr txBox="1"/>
          <p:nvPr/>
        </p:nvSpPr>
        <p:spPr>
          <a:xfrm>
            <a:off x="0" y="467020"/>
            <a:ext cx="9144000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#280 “Ser semejante a Jesús”, #447 “Más santidad dame” y #461 “A tu lado anhelo estar”.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CF10ED32-4E74-9720-0415-0FC3046C3F31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SERVICIO DE CANTO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42A1D02-CB97-A78E-DB86-006740CF12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4906"/>
            <a:ext cx="9144000" cy="568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99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D9AA28C-6F74-BA58-0932-1D13FFCC883E}"/>
              </a:ext>
            </a:extLst>
          </p:cNvPr>
          <p:cNvSpPr txBox="1"/>
          <p:nvPr/>
        </p:nvSpPr>
        <p:spPr>
          <a:xfrm>
            <a:off x="0" y="-1"/>
            <a:ext cx="9144000" cy="5847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3200" b="1" dirty="0">
                <a:latin typeface="Arial Black" panose="020B0A04020102020204" pitchFamily="34" charset="0"/>
              </a:rPr>
              <a:t>REPASO DE LA LECCIÓN # 8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2E880A0-5D71-2224-A1B9-234141F71D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4774"/>
            <a:ext cx="5090601" cy="6261135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9DADD21-5E6E-0ACD-96F1-D269B62857A3}"/>
              </a:ext>
            </a:extLst>
          </p:cNvPr>
          <p:cNvSpPr txBox="1"/>
          <p:nvPr/>
        </p:nvSpPr>
        <p:spPr>
          <a:xfrm>
            <a:off x="5090601" y="584774"/>
            <a:ext cx="4053399" cy="341632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pPr algn="ctr"/>
            <a:endParaRPr lang="es-MX" sz="3600" b="1" dirty="0">
              <a:latin typeface="Arial Black" panose="020B0A04020102020204" pitchFamily="34" charset="0"/>
            </a:endParaRPr>
          </a:p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EL PODER DE LA </a:t>
            </a:r>
            <a:r>
              <a:rPr lang="es-MX" sz="3200" b="1" dirty="0">
                <a:latin typeface="Arial Black" panose="020B0A04020102020204" pitchFamily="34" charset="0"/>
              </a:rPr>
              <a:t>RESURRECCIÓN</a:t>
            </a:r>
            <a:r>
              <a:rPr lang="es-MX" sz="3600" b="1" dirty="0">
                <a:latin typeface="Arial Black" panose="020B0A04020102020204" pitchFamily="34" charset="0"/>
              </a:rPr>
              <a:t> </a:t>
            </a:r>
          </a:p>
          <a:p>
            <a:pPr algn="ctr"/>
            <a:r>
              <a:rPr lang="es-MX" sz="3600" b="1" dirty="0">
                <a:latin typeface="Arial Black" panose="020B0A04020102020204" pitchFamily="34" charset="0"/>
              </a:rPr>
              <a:t>DE CRISTO</a:t>
            </a:r>
          </a:p>
          <a:p>
            <a:pPr algn="ctr"/>
            <a:endParaRPr lang="es-MX" sz="3600" b="1" dirty="0">
              <a:latin typeface="Arial Black" panose="020B0A040201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CC01565-6CCF-6356-0664-AB0FAA242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0601" y="4001094"/>
            <a:ext cx="4053399" cy="2844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811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9461D89-6F6E-5FBC-FEA9-4429AABF11F2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HIMNO FINAL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6536C05-E1CF-FE2F-6222-E21D09A9DF68}"/>
              </a:ext>
            </a:extLst>
          </p:cNvPr>
          <p:cNvSpPr txBox="1"/>
          <p:nvPr/>
        </p:nvSpPr>
        <p:spPr>
          <a:xfrm>
            <a:off x="-1" y="523219"/>
            <a:ext cx="9143999" cy="461665"/>
          </a:xfrm>
          <a:prstGeom prst="rect">
            <a:avLst/>
          </a:prstGeom>
          <a:solidFill>
            <a:srgbClr val="FFCCCC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#278 Puede el mundo ver a Jesús en mí.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7AD034A-ABDF-C307-8E14-197F2BAF7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4884"/>
            <a:ext cx="9111120" cy="587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2184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B2A1E60C-E952-A4EA-B623-E1014D263A60}"/>
              </a:ext>
            </a:extLst>
          </p:cNvPr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Arial Black" panose="020B0A04020102020204" pitchFamily="34" charset="0"/>
              </a:rPr>
              <a:t>ORACIÓN FINAL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0220F84-C54A-7EC1-68FA-13A392ED0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523219"/>
            <a:ext cx="9129807" cy="6334781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8572C496-91ED-B9E5-9AF4-92D9F2535533}"/>
              </a:ext>
            </a:extLst>
          </p:cNvPr>
          <p:cNvSpPr txBox="1"/>
          <p:nvPr/>
        </p:nvSpPr>
        <p:spPr>
          <a:xfrm>
            <a:off x="809171" y="828288"/>
            <a:ext cx="76526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esta mañana Padre Celestial, estamos agradecidos por tu gran misericordia y bondad, porque la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preciosa sangre de tu Hijo amado nos limpia de toda maldad, tu amor nos inspira a vivir de acuerdo con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tu santa y divina voluntad. Ayúdanos a cada día reflejar tu luz y amor a quienes nos rodean. Que cada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hogar aquí representado sea un pequeño pedazo de cielo, esté libre de violencia, y los hijos crezcan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rodeados de esa atmósfera celestial.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En el nombre de tu Hijo muy amado Cristo Jesús oramos, amén. </a:t>
            </a:r>
          </a:p>
        </p:txBody>
      </p:sp>
    </p:spTree>
    <p:extLst>
      <p:ext uri="{BB962C8B-B14F-4D97-AF65-F5344CB8AC3E}">
        <p14:creationId xmlns:p14="http://schemas.microsoft.com/office/powerpoint/2010/main" val="34274196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56775216-1E9D-35DD-D0E7-9CEE08371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860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D9F07B8-022B-62B4-4D86-7816D75CAB19}"/>
              </a:ext>
            </a:extLst>
          </p:cNvPr>
          <p:cNvSpPr txBox="1"/>
          <p:nvPr/>
        </p:nvSpPr>
        <p:spPr>
          <a:xfrm>
            <a:off x="0" y="4670764"/>
            <a:ext cx="9144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Concientizar a nuestra comunidad adventista, que no estamos libres de violencia, ya que la vemos desde la doméstica,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con los ancianitos, esposos (as), niños y animalitos.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 Es importante abordar este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tema para comprender sus causas, consecuencias y buscar soluciones efectivas.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594C16C-86C7-2572-5D2B-44FD3BA605F5}"/>
              </a:ext>
            </a:extLst>
          </p:cNvPr>
          <p:cNvSpPr txBox="1"/>
          <p:nvPr/>
        </p:nvSpPr>
        <p:spPr>
          <a:xfrm>
            <a:off x="0" y="-8932"/>
            <a:ext cx="9144000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dirty="0">
                <a:latin typeface="Arial Black" panose="020B0A04020102020204" pitchFamily="34" charset="0"/>
              </a:rPr>
              <a:t>PROPÓSITO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6B75DEB-5EB8-5457-0DE9-A7C47E940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452733"/>
            <a:ext cx="9048750" cy="4218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46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2FB4B76-6DED-5132-E08B-996DECA18FA0}"/>
              </a:ext>
            </a:extLst>
          </p:cNvPr>
          <p:cNvSpPr txBox="1"/>
          <p:nvPr/>
        </p:nvSpPr>
        <p:spPr>
          <a:xfrm>
            <a:off x="0" y="5099388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Las causas de la violencia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son variadas y pueden ser clasificadas en diferentes categorías. La Biblia es nuestra guía, en ella podemos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encontrar muchos consejos para tener un entorno libre de violencia, hasta llegar a la Patria Celestial.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C2B8996-9296-F4E0-D35B-33671C921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498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57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D9413A7-485A-8981-FC0E-1DBB0B5EE27B}"/>
              </a:ext>
            </a:extLst>
          </p:cNvPr>
          <p:cNvSpPr txBox="1"/>
          <p:nvPr/>
        </p:nvSpPr>
        <p:spPr>
          <a:xfrm>
            <a:off x="0" y="5614807"/>
            <a:ext cx="9144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 En el hogar es donde colocamos las bases para tener una mejor sociedad y un entorno libre de </a:t>
            </a:r>
          </a:p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violencia.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F79EF6B-A04A-C197-E03D-D1E0C2DD5D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9136673" cy="5614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900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74CEE38-AC82-7B6E-EF5C-B4A73CF3827F}"/>
              </a:ext>
            </a:extLst>
          </p:cNvPr>
          <p:cNvSpPr txBox="1"/>
          <p:nvPr/>
        </p:nvSpPr>
        <p:spPr>
          <a:xfrm>
            <a:off x="5414963" y="1074509"/>
            <a:ext cx="3729037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En este programa, exploraremos por lo menos cinco claves cómo las Sagradas Escrituras, pueden ofrecer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una perspectiva única sobre la violencia, iluminando caminos hacia la paz y la reconciliación.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Proverbios 31:8-9, nos invita a defender a los indefensos y a buscar la justicia para ellos.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0460513-C8E8-093A-3813-FDF9D33EA5F4}"/>
              </a:ext>
            </a:extLst>
          </p:cNvPr>
          <p:cNvSpPr txBox="1"/>
          <p:nvPr/>
        </p:nvSpPr>
        <p:spPr>
          <a:xfrm>
            <a:off x="0" y="-1"/>
            <a:ext cx="9144000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INTRODUCCIÓN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35C0924-348C-D662-3676-FF14AFE1D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664"/>
            <a:ext cx="5414963" cy="639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477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8C6035C-AF8D-291F-63CB-41CC0AD24A55}"/>
              </a:ext>
            </a:extLst>
          </p:cNvPr>
          <p:cNvSpPr txBox="1"/>
          <p:nvPr/>
        </p:nvSpPr>
        <p:spPr>
          <a:xfrm>
            <a:off x="0" y="472558"/>
            <a:ext cx="9144000" cy="46166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# 562 “ESPARCID LA LUZ DE CRISTO”.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A88EF73-65FE-C0CF-4AC9-2A70786F9B64}"/>
              </a:ext>
            </a:extLst>
          </p:cNvPr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latin typeface="Arial Black" panose="020B0A04020102020204" pitchFamily="34" charset="0"/>
              </a:rPr>
              <a:t>HIMNO DE ALABANZA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5A7C91E-30FB-14C1-189B-282A0E7FAA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5116"/>
            <a:ext cx="9144000" cy="5912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045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71F4BF9-FF3F-9788-1A07-A0F7543E997C}"/>
              </a:ext>
            </a:extLst>
          </p:cNvPr>
          <p:cNvSpPr txBox="1"/>
          <p:nvPr/>
        </p:nvSpPr>
        <p:spPr>
          <a:xfrm>
            <a:off x="0" y="5113675"/>
            <a:ext cx="91440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Proverbios 31:8-9 (NVI) 8 ¡Levanta la voz por los que no tienen voz! ¡Defiende los derechos de los desposeídos! ¡Levanta la voz y hazles justicia! ¡Defiende a los pobres y necesitados! </a:t>
            </a:r>
          </a:p>
          <a:p>
            <a:pPr algn="ctr"/>
            <a:r>
              <a:rPr lang="es-MX" sz="2000" b="1" dirty="0">
                <a:latin typeface="Arial Black" panose="020B0A04020102020204" pitchFamily="34" charset="0"/>
              </a:rPr>
              <a:t>Este pasaje nos invita a defender a los indefensos y a buscar la justicia para ellos. 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4A66865-A130-1356-771C-474815C17D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266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515</TotalTime>
  <Words>1453</Words>
  <Application>Microsoft Office PowerPoint</Application>
  <PresentationFormat>Presentación en pantalla (4:3)</PresentationFormat>
  <Paragraphs>124</Paragraphs>
  <Slides>33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33</vt:i4>
      </vt:variant>
    </vt:vector>
  </HeadingPairs>
  <TitlesOfParts>
    <vt:vector size="38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Admin</dc:creator>
  <cp:lastModifiedBy>Admin</cp:lastModifiedBy>
  <cp:revision>16</cp:revision>
  <dcterms:created xsi:type="dcterms:W3CDTF">2026-08-17T16:19:40Z</dcterms:created>
  <dcterms:modified xsi:type="dcterms:W3CDTF">2026-08-19T00:42:30Z</dcterms:modified>
</cp:coreProperties>
</file>