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58" r:id="rId4"/>
    <p:sldId id="266" r:id="rId5"/>
    <p:sldId id="265" r:id="rId6"/>
    <p:sldId id="257" r:id="rId7"/>
    <p:sldId id="259" r:id="rId8"/>
    <p:sldId id="260" r:id="rId9"/>
    <p:sldId id="261" r:id="rId10"/>
    <p:sldId id="263" r:id="rId11"/>
    <p:sldId id="264"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83" r:id="rId26"/>
    <p:sldId id="278" r:id="rId27"/>
    <p:sldId id="279" r:id="rId28"/>
    <p:sldId id="280" r:id="rId29"/>
    <p:sldId id="284" r:id="rId30"/>
    <p:sldId id="28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159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77E946B7-7971-49DD-8D72-3815187240CC}" type="datetimeFigureOut">
              <a:rPr lang="es-MX" smtClean="0"/>
              <a:t>21/10/2025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169743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E946B7-7971-49DD-8D72-3815187240CC}" type="datetimeFigureOut">
              <a:rPr lang="es-MX" smtClean="0"/>
              <a:t>21/10/2025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4668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E946B7-7971-49DD-8D72-3815187240CC}" type="datetimeFigureOut">
              <a:rPr lang="es-MX" smtClean="0"/>
              <a:t>21/10/2025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311762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E946B7-7971-49DD-8D72-3815187240CC}" type="datetimeFigureOut">
              <a:rPr lang="es-MX" smtClean="0"/>
              <a:t>21/10/2025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1485811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77E946B7-7971-49DD-8D72-3815187240CC}" type="datetimeFigureOut">
              <a:rPr lang="es-MX" smtClean="0"/>
              <a:t>21/10/2025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315578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77E946B7-7971-49DD-8D72-3815187240CC}" type="datetimeFigureOut">
              <a:rPr lang="es-MX" smtClean="0"/>
              <a:t>21/10/2025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304451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77E946B7-7971-49DD-8D72-3815187240CC}" type="datetimeFigureOut">
              <a:rPr lang="es-MX" smtClean="0"/>
              <a:t>21/10/2025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134565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77E946B7-7971-49DD-8D72-3815187240CC}" type="datetimeFigureOut">
              <a:rPr lang="es-MX" smtClean="0"/>
              <a:t>21/10/2025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229334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946B7-7971-49DD-8D72-3815187240CC}" type="datetimeFigureOut">
              <a:rPr lang="es-MX" smtClean="0"/>
              <a:t>21/10/2025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320413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E946B7-7971-49DD-8D72-3815187240CC}" type="datetimeFigureOut">
              <a:rPr lang="es-MX" smtClean="0"/>
              <a:t>21/10/2025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202216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E946B7-7971-49DD-8D72-3815187240CC}" type="datetimeFigureOut">
              <a:rPr lang="es-MX" smtClean="0"/>
              <a:t>21/10/2025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8E4E3A4-DD8C-43D7-B3BE-DE317DA98A57}" type="slidenum">
              <a:rPr lang="es-MX" smtClean="0"/>
              <a:t>‹Nº›</a:t>
            </a:fld>
            <a:endParaRPr lang="es-MX"/>
          </a:p>
        </p:txBody>
      </p:sp>
    </p:spTree>
    <p:extLst>
      <p:ext uri="{BB962C8B-B14F-4D97-AF65-F5344CB8AC3E}">
        <p14:creationId xmlns:p14="http://schemas.microsoft.com/office/powerpoint/2010/main" val="244191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946B7-7971-49DD-8D72-3815187240CC}" type="datetimeFigureOut">
              <a:rPr lang="es-MX" smtClean="0"/>
              <a:t>21/10/2025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4E3A4-DD8C-43D7-B3BE-DE317DA98A57}" type="slidenum">
              <a:rPr lang="es-MX" smtClean="0"/>
              <a:t>‹Nº›</a:t>
            </a:fld>
            <a:endParaRPr lang="es-MX"/>
          </a:p>
        </p:txBody>
      </p:sp>
    </p:spTree>
    <p:extLst>
      <p:ext uri="{BB962C8B-B14F-4D97-AF65-F5344CB8AC3E}">
        <p14:creationId xmlns:p14="http://schemas.microsoft.com/office/powerpoint/2010/main" val="4197633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F253BF1-2397-1635-BD9F-7B96A7E89E24}"/>
              </a:ext>
            </a:extLst>
          </p:cNvPr>
          <p:cNvSpPr txBox="1"/>
          <p:nvPr/>
        </p:nvSpPr>
        <p:spPr>
          <a:xfrm>
            <a:off x="0" y="-1"/>
            <a:ext cx="9144000" cy="584775"/>
          </a:xfrm>
          <a:prstGeom prst="rect">
            <a:avLst/>
          </a:prstGeom>
          <a:solidFill>
            <a:srgbClr val="FFFF00"/>
          </a:solidFill>
        </p:spPr>
        <p:txBody>
          <a:bodyPr wrap="square">
            <a:spAutoFit/>
          </a:bodyPr>
          <a:lstStyle/>
          <a:p>
            <a:pPr algn="ctr"/>
            <a:r>
              <a:rPr lang="es-MX" sz="3200" b="1" dirty="0">
                <a:latin typeface="Arial Black" panose="020B0A04020102020204" pitchFamily="34" charset="0"/>
              </a:rPr>
              <a:t>“VOCES QUE DEFINIERON LA FE” </a:t>
            </a:r>
          </a:p>
        </p:txBody>
      </p:sp>
      <p:pic>
        <p:nvPicPr>
          <p:cNvPr id="7" name="Imagen 6">
            <a:extLst>
              <a:ext uri="{FF2B5EF4-FFF2-40B4-BE49-F238E27FC236}">
                <a16:creationId xmlns:a16="http://schemas.microsoft.com/office/drawing/2014/main" id="{2320019C-03E2-83EB-F489-A70215972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3" y="5771372"/>
            <a:ext cx="1031724" cy="916362"/>
          </a:xfrm>
          <a:prstGeom prst="rect">
            <a:avLst/>
          </a:prstGeom>
        </p:spPr>
      </p:pic>
      <p:sp>
        <p:nvSpPr>
          <p:cNvPr id="8" name="CuadroTexto 7">
            <a:extLst>
              <a:ext uri="{FF2B5EF4-FFF2-40B4-BE49-F238E27FC236}">
                <a16:creationId xmlns:a16="http://schemas.microsoft.com/office/drawing/2014/main" id="{60ED2299-B3E8-04C3-C709-D14B6A8825A2}"/>
              </a:ext>
            </a:extLst>
          </p:cNvPr>
          <p:cNvSpPr txBox="1"/>
          <p:nvPr/>
        </p:nvSpPr>
        <p:spPr>
          <a:xfrm>
            <a:off x="1618938" y="5771372"/>
            <a:ext cx="6696320" cy="954107"/>
          </a:xfrm>
          <a:prstGeom prst="rect">
            <a:avLst/>
          </a:prstGeom>
          <a:noFill/>
        </p:spPr>
        <p:txBody>
          <a:bodyPr wrap="non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sp>
        <p:nvSpPr>
          <p:cNvPr id="9" name="CuadroTexto 8">
            <a:extLst>
              <a:ext uri="{FF2B5EF4-FFF2-40B4-BE49-F238E27FC236}">
                <a16:creationId xmlns:a16="http://schemas.microsoft.com/office/drawing/2014/main" id="{322B3CD7-4023-30F3-0C43-9F2CFBB34163}"/>
              </a:ext>
            </a:extLst>
          </p:cNvPr>
          <p:cNvSpPr txBox="1"/>
          <p:nvPr/>
        </p:nvSpPr>
        <p:spPr>
          <a:xfrm>
            <a:off x="0" y="584774"/>
            <a:ext cx="9144000" cy="400110"/>
          </a:xfrm>
          <a:prstGeom prst="rect">
            <a:avLst/>
          </a:prstGeom>
          <a:solidFill>
            <a:schemeClr val="tx2">
              <a:lumMod val="20000"/>
              <a:lumOff val="80000"/>
            </a:schemeClr>
          </a:solidFill>
        </p:spPr>
        <p:txBody>
          <a:bodyPr wrap="square" rtlCol="0">
            <a:spAutoFit/>
          </a:bodyPr>
          <a:lstStyle/>
          <a:p>
            <a:pPr algn="ctr"/>
            <a:r>
              <a:rPr lang="es-MX" sz="2000" b="1" dirty="0">
                <a:latin typeface="Arial Black" panose="020B0A04020102020204" pitchFamily="34" charset="0"/>
              </a:rPr>
              <a:t>MÁS CERCA DE DIOS</a:t>
            </a:r>
          </a:p>
        </p:txBody>
      </p:sp>
      <p:pic>
        <p:nvPicPr>
          <p:cNvPr id="2" name="Imagen 1">
            <a:extLst>
              <a:ext uri="{FF2B5EF4-FFF2-40B4-BE49-F238E27FC236}">
                <a16:creationId xmlns:a16="http://schemas.microsoft.com/office/drawing/2014/main" id="{73E5DA86-D7FC-CFB7-8934-5BF4EF25736E}"/>
              </a:ext>
            </a:extLst>
          </p:cNvPr>
          <p:cNvPicPr>
            <a:picLocks noChangeAspect="1"/>
          </p:cNvPicPr>
          <p:nvPr/>
        </p:nvPicPr>
        <p:blipFill>
          <a:blip r:embed="rId3"/>
          <a:stretch>
            <a:fillRect/>
          </a:stretch>
        </p:blipFill>
        <p:spPr>
          <a:xfrm>
            <a:off x="-1" y="1006402"/>
            <a:ext cx="9144000" cy="4722987"/>
          </a:xfrm>
          <a:prstGeom prst="rect">
            <a:avLst/>
          </a:prstGeom>
        </p:spPr>
      </p:pic>
    </p:spTree>
    <p:extLst>
      <p:ext uri="{BB962C8B-B14F-4D97-AF65-F5344CB8AC3E}">
        <p14:creationId xmlns:p14="http://schemas.microsoft.com/office/powerpoint/2010/main" val="383232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18E04A-58B7-70DC-52ED-6AC7B378C1B7}"/>
              </a:ext>
            </a:extLst>
          </p:cNvPr>
          <p:cNvSpPr txBox="1"/>
          <p:nvPr/>
        </p:nvSpPr>
        <p:spPr>
          <a:xfrm>
            <a:off x="0" y="3995678"/>
            <a:ext cx="9144000" cy="2862322"/>
          </a:xfrm>
          <a:prstGeom prst="rect">
            <a:avLst/>
          </a:prstGeom>
          <a:noFill/>
        </p:spPr>
        <p:txBody>
          <a:bodyPr wrap="square">
            <a:spAutoFit/>
          </a:bodyPr>
          <a:lstStyle/>
          <a:p>
            <a:pPr algn="ctr"/>
            <a:r>
              <a:rPr lang="es-MX" sz="2000" b="1" dirty="0">
                <a:latin typeface="Arial Black" panose="020B0A04020102020204" pitchFamily="34" charset="0"/>
              </a:rPr>
              <a:t>Bienvenidos a este programa, en donde nos sumergiremos en el fascinante mundo de los profetas, </a:t>
            </a:r>
          </a:p>
          <a:p>
            <a:pPr algn="ctr"/>
            <a:r>
              <a:rPr lang="es-MX" sz="2000" b="1" dirty="0">
                <a:latin typeface="Arial Black" panose="020B0A04020102020204" pitchFamily="34" charset="0"/>
              </a:rPr>
              <a:t>esos mensajeros escogidos que han hablado en nombre de Dios a lo largo de la historia. A medida </a:t>
            </a:r>
          </a:p>
          <a:p>
            <a:pPr algn="ctr"/>
            <a:r>
              <a:rPr lang="es-MX" sz="2000" b="1" dirty="0">
                <a:latin typeface="Arial Black" panose="020B0A04020102020204" pitchFamily="34" charset="0"/>
              </a:rPr>
              <a:t>que exploramos sus relatos, esperamos que sus experiencias nos inspiren y nos desafíen a vivir con </a:t>
            </a:r>
          </a:p>
          <a:p>
            <a:pPr algn="ctr"/>
            <a:r>
              <a:rPr lang="es-MX" sz="2000" b="1" dirty="0">
                <a:latin typeface="Arial Black" panose="020B0A04020102020204" pitchFamily="34" charset="0"/>
              </a:rPr>
              <a:t>la misma valentía y fidelidad. Les invitamos a abrir sus corazones y mentes para recibir la sabiduría </a:t>
            </a:r>
          </a:p>
          <a:p>
            <a:pPr algn="ctr"/>
            <a:r>
              <a:rPr lang="es-MX" sz="2000" b="1" dirty="0">
                <a:latin typeface="Arial Black" panose="020B0A04020102020204" pitchFamily="34" charset="0"/>
              </a:rPr>
              <a:t>que estos antiguos testigos tienen aún para ofrecernos. </a:t>
            </a:r>
          </a:p>
        </p:txBody>
      </p:sp>
      <p:pic>
        <p:nvPicPr>
          <p:cNvPr id="2" name="Imagen 1">
            <a:extLst>
              <a:ext uri="{FF2B5EF4-FFF2-40B4-BE49-F238E27FC236}">
                <a16:creationId xmlns:a16="http://schemas.microsoft.com/office/drawing/2014/main" id="{DA8B8E3C-9B71-491C-434C-9BE9F784C90A}"/>
              </a:ext>
            </a:extLst>
          </p:cNvPr>
          <p:cNvPicPr>
            <a:picLocks noChangeAspect="1"/>
          </p:cNvPicPr>
          <p:nvPr/>
        </p:nvPicPr>
        <p:blipFill>
          <a:blip r:embed="rId2"/>
          <a:stretch>
            <a:fillRect/>
          </a:stretch>
        </p:blipFill>
        <p:spPr>
          <a:xfrm>
            <a:off x="-1" y="0"/>
            <a:ext cx="9143999" cy="3995678"/>
          </a:xfrm>
          <a:prstGeom prst="rect">
            <a:avLst/>
          </a:prstGeom>
        </p:spPr>
      </p:pic>
    </p:spTree>
    <p:extLst>
      <p:ext uri="{BB962C8B-B14F-4D97-AF65-F5344CB8AC3E}">
        <p14:creationId xmlns:p14="http://schemas.microsoft.com/office/powerpoint/2010/main" val="196832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46F491-EE15-D982-2514-B98E2EFFA82D}"/>
              </a:ext>
            </a:extLst>
          </p:cNvPr>
          <p:cNvSpPr txBox="1"/>
          <p:nvPr/>
        </p:nvSpPr>
        <p:spPr>
          <a:xfrm>
            <a:off x="0" y="486781"/>
            <a:ext cx="9144000" cy="400110"/>
          </a:xfrm>
          <a:prstGeom prst="rect">
            <a:avLst/>
          </a:prstGeom>
          <a:solidFill>
            <a:srgbClr val="FFC000"/>
          </a:solidFill>
        </p:spPr>
        <p:txBody>
          <a:bodyPr wrap="square">
            <a:spAutoFit/>
          </a:bodyPr>
          <a:lstStyle/>
          <a:p>
            <a:pPr algn="ctr"/>
            <a:r>
              <a:rPr lang="es-MX" sz="2000" b="1" dirty="0">
                <a:latin typeface="Arial Black" panose="020B0A04020102020204" pitchFamily="34" charset="0"/>
              </a:rPr>
              <a:t> #202 “DANOS EL FUEGO”</a:t>
            </a:r>
          </a:p>
        </p:txBody>
      </p:sp>
      <p:sp>
        <p:nvSpPr>
          <p:cNvPr id="6" name="CuadroTexto 5">
            <a:extLst>
              <a:ext uri="{FF2B5EF4-FFF2-40B4-BE49-F238E27FC236}">
                <a16:creationId xmlns:a16="http://schemas.microsoft.com/office/drawing/2014/main" id="{1F58E98D-D64A-2672-5AEE-FE59A89F6410}"/>
              </a:ext>
            </a:extLst>
          </p:cNvPr>
          <p:cNvSpPr txBox="1"/>
          <p:nvPr/>
        </p:nvSpPr>
        <p:spPr>
          <a:xfrm>
            <a:off x="0" y="-1"/>
            <a:ext cx="9144000" cy="461665"/>
          </a:xfrm>
          <a:prstGeom prst="rect">
            <a:avLst/>
          </a:prstGeom>
          <a:solidFill>
            <a:schemeClr val="accent5">
              <a:lumMod val="40000"/>
              <a:lumOff val="60000"/>
            </a:schemeClr>
          </a:solidFill>
        </p:spPr>
        <p:txBody>
          <a:bodyPr wrap="square" rtlCol="0">
            <a:spAutoFit/>
          </a:bodyPr>
          <a:lstStyle/>
          <a:p>
            <a:pPr algn="ctr"/>
            <a:r>
              <a:rPr lang="es-MX" sz="2400" b="1" dirty="0">
                <a:latin typeface="Arial Black" panose="020B0A04020102020204" pitchFamily="34" charset="0"/>
              </a:rPr>
              <a:t>HIMNO DE ALABANZA</a:t>
            </a:r>
          </a:p>
        </p:txBody>
      </p:sp>
      <p:pic>
        <p:nvPicPr>
          <p:cNvPr id="7" name="Imagen 6">
            <a:extLst>
              <a:ext uri="{FF2B5EF4-FFF2-40B4-BE49-F238E27FC236}">
                <a16:creationId xmlns:a16="http://schemas.microsoft.com/office/drawing/2014/main" id="{1C6B5C6E-9DAA-2B7B-26F2-1AE023AA80B8}"/>
              </a:ext>
            </a:extLst>
          </p:cNvPr>
          <p:cNvPicPr>
            <a:picLocks noChangeAspect="1"/>
          </p:cNvPicPr>
          <p:nvPr/>
        </p:nvPicPr>
        <p:blipFill>
          <a:blip r:embed="rId2"/>
          <a:stretch>
            <a:fillRect/>
          </a:stretch>
        </p:blipFill>
        <p:spPr>
          <a:xfrm>
            <a:off x="0" y="912008"/>
            <a:ext cx="9164528" cy="5945992"/>
          </a:xfrm>
          <a:prstGeom prst="rect">
            <a:avLst/>
          </a:prstGeom>
        </p:spPr>
      </p:pic>
    </p:spTree>
    <p:extLst>
      <p:ext uri="{BB962C8B-B14F-4D97-AF65-F5344CB8AC3E}">
        <p14:creationId xmlns:p14="http://schemas.microsoft.com/office/powerpoint/2010/main" val="1894509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FF28781-3465-E497-2401-E706359A25F7}"/>
              </a:ext>
            </a:extLst>
          </p:cNvPr>
          <p:cNvSpPr txBox="1"/>
          <p:nvPr/>
        </p:nvSpPr>
        <p:spPr>
          <a:xfrm>
            <a:off x="0" y="-1"/>
            <a:ext cx="9144000" cy="646331"/>
          </a:xfrm>
          <a:prstGeom prst="rect">
            <a:avLst/>
          </a:prstGeom>
          <a:solidFill>
            <a:schemeClr val="accent5">
              <a:lumMod val="75000"/>
            </a:schemeClr>
          </a:solidFill>
        </p:spPr>
        <p:txBody>
          <a:bodyPr wrap="square" rtlCol="0">
            <a:spAutoFit/>
          </a:bodyPr>
          <a:lstStyle/>
          <a:p>
            <a:pPr algn="ctr"/>
            <a:r>
              <a:rPr lang="es-MX" sz="3600" b="1" dirty="0">
                <a:solidFill>
                  <a:srgbClr val="FFFF00"/>
                </a:solidFill>
                <a:latin typeface="Arial Black" panose="020B0A04020102020204" pitchFamily="34" charset="0"/>
              </a:rPr>
              <a:t>NUEVO</a:t>
            </a:r>
            <a:r>
              <a:rPr lang="es-MX" sz="3600" b="1" dirty="0">
                <a:latin typeface="Arial Black" panose="020B0A04020102020204" pitchFamily="34" charset="0"/>
              </a:rPr>
              <a:t> </a:t>
            </a:r>
            <a:r>
              <a:rPr lang="es-MX" sz="36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1CF7DED4-EFAE-A6E2-9DDF-16D190AE814B}"/>
              </a:ext>
            </a:extLst>
          </p:cNvPr>
          <p:cNvSpPr txBox="1"/>
          <p:nvPr/>
        </p:nvSpPr>
        <p:spPr>
          <a:xfrm>
            <a:off x="0" y="646330"/>
            <a:ext cx="9144000" cy="400110"/>
          </a:xfrm>
          <a:prstGeom prst="rect">
            <a:avLst/>
          </a:prstGeom>
          <a:solidFill>
            <a:schemeClr val="accent4">
              <a:lumMod val="40000"/>
              <a:lumOff val="60000"/>
            </a:schemeClr>
          </a:solidFill>
        </p:spPr>
        <p:txBody>
          <a:bodyPr wrap="square" rtlCol="0">
            <a:spAutoFit/>
          </a:bodyPr>
          <a:lstStyle/>
          <a:p>
            <a:pPr algn="ctr"/>
            <a:r>
              <a:rPr lang="es-MX" sz="2000" b="1" dirty="0">
                <a:latin typeface="Arial Black" panose="020B0A04020102020204" pitchFamily="34" charset="0"/>
              </a:rPr>
              <a:t>MEJORAMIENTO</a:t>
            </a:r>
          </a:p>
        </p:txBody>
      </p:sp>
      <p:sp>
        <p:nvSpPr>
          <p:cNvPr id="4" name="CuadroTexto 3">
            <a:extLst>
              <a:ext uri="{FF2B5EF4-FFF2-40B4-BE49-F238E27FC236}">
                <a16:creationId xmlns:a16="http://schemas.microsoft.com/office/drawing/2014/main" id="{CF799275-7AD4-15AB-C172-A4F100DAD8C3}"/>
              </a:ext>
            </a:extLst>
          </p:cNvPr>
          <p:cNvSpPr txBox="1"/>
          <p:nvPr/>
        </p:nvSpPr>
        <p:spPr>
          <a:xfrm>
            <a:off x="0" y="6334780"/>
            <a:ext cx="9144000" cy="523220"/>
          </a:xfrm>
          <a:prstGeom prst="rect">
            <a:avLst/>
          </a:prstGeom>
          <a:solidFill>
            <a:srgbClr val="FFC000"/>
          </a:solidFill>
        </p:spPr>
        <p:txBody>
          <a:bodyPr wrap="square" rtlCol="0">
            <a:spAutoFit/>
          </a:bodyPr>
          <a:lstStyle/>
          <a:p>
            <a:pPr algn="ctr"/>
            <a:r>
              <a:rPr lang="es-MX" sz="2800" b="1" dirty="0">
                <a:latin typeface="Arial Black" panose="020B0A04020102020204" pitchFamily="34" charset="0"/>
              </a:rPr>
              <a:t>EVANGELIZACIÓN CON CANCIONES</a:t>
            </a:r>
          </a:p>
        </p:txBody>
      </p:sp>
      <p:pic>
        <p:nvPicPr>
          <p:cNvPr id="5" name="Imagen 4">
            <a:extLst>
              <a:ext uri="{FF2B5EF4-FFF2-40B4-BE49-F238E27FC236}">
                <a16:creationId xmlns:a16="http://schemas.microsoft.com/office/drawing/2014/main" id="{F5B6762F-ACEC-19AA-E3DA-8AFD9EF9B3AE}"/>
              </a:ext>
            </a:extLst>
          </p:cNvPr>
          <p:cNvPicPr>
            <a:picLocks noChangeAspect="1"/>
          </p:cNvPicPr>
          <p:nvPr/>
        </p:nvPicPr>
        <p:blipFill>
          <a:blip r:embed="rId2"/>
          <a:stretch>
            <a:fillRect/>
          </a:stretch>
        </p:blipFill>
        <p:spPr>
          <a:xfrm>
            <a:off x="-1" y="1046440"/>
            <a:ext cx="9143999" cy="5270160"/>
          </a:xfrm>
          <a:prstGeom prst="rect">
            <a:avLst/>
          </a:prstGeom>
        </p:spPr>
      </p:pic>
    </p:spTree>
    <p:extLst>
      <p:ext uri="{BB962C8B-B14F-4D97-AF65-F5344CB8AC3E}">
        <p14:creationId xmlns:p14="http://schemas.microsoft.com/office/powerpoint/2010/main" val="149391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57F9C8-009C-C594-C4AB-FDC3CFD72135}"/>
              </a:ext>
            </a:extLst>
          </p:cNvPr>
          <p:cNvSpPr txBox="1"/>
          <p:nvPr/>
        </p:nvSpPr>
        <p:spPr>
          <a:xfrm>
            <a:off x="0" y="0"/>
            <a:ext cx="9144000" cy="584775"/>
          </a:xfrm>
          <a:prstGeom prst="rect">
            <a:avLst/>
          </a:prstGeom>
          <a:solidFill>
            <a:srgbClr val="FFFF00"/>
          </a:solidFill>
        </p:spPr>
        <p:txBody>
          <a:bodyPr wrap="square" rtlCol="0">
            <a:spAutoFit/>
          </a:bodyPr>
          <a:lstStyle/>
          <a:p>
            <a:pPr algn="ctr"/>
            <a:r>
              <a:rPr lang="es-MX" sz="3200" b="1" dirty="0">
                <a:solidFill>
                  <a:srgbClr val="FF0000"/>
                </a:solidFill>
                <a:latin typeface="Arial Black" panose="020B0A04020102020204" pitchFamily="34" charset="0"/>
              </a:rPr>
              <a:t>EL PROFETA MOISÉS</a:t>
            </a:r>
          </a:p>
        </p:txBody>
      </p:sp>
      <p:sp>
        <p:nvSpPr>
          <p:cNvPr id="4" name="CuadroTexto 3">
            <a:extLst>
              <a:ext uri="{FF2B5EF4-FFF2-40B4-BE49-F238E27FC236}">
                <a16:creationId xmlns:a16="http://schemas.microsoft.com/office/drawing/2014/main" id="{6DF99BC8-24AE-53A0-98E6-95282F7C188C}"/>
              </a:ext>
            </a:extLst>
          </p:cNvPr>
          <p:cNvSpPr txBox="1"/>
          <p:nvPr/>
        </p:nvSpPr>
        <p:spPr>
          <a:xfrm>
            <a:off x="0" y="3995678"/>
            <a:ext cx="9144000" cy="2862322"/>
          </a:xfrm>
          <a:prstGeom prst="rect">
            <a:avLst/>
          </a:prstGeom>
          <a:noFill/>
        </p:spPr>
        <p:txBody>
          <a:bodyPr wrap="square">
            <a:spAutoFit/>
          </a:bodyPr>
          <a:lstStyle/>
          <a:p>
            <a:pPr algn="ctr"/>
            <a:r>
              <a:rPr lang="es-MX" sz="2000" b="1" dirty="0">
                <a:latin typeface="Arial Black" panose="020B0A04020102020204" pitchFamily="34" charset="0"/>
              </a:rPr>
              <a:t> Uno de los grandes hombres de Dios fue Moisés. </a:t>
            </a:r>
          </a:p>
          <a:p>
            <a:pPr algn="ctr"/>
            <a:r>
              <a:rPr lang="es-MX" sz="2000" b="1" dirty="0">
                <a:latin typeface="Arial Black" panose="020B0A04020102020204" pitchFamily="34" charset="0"/>
              </a:rPr>
              <a:t>Él, es una figura central en la </a:t>
            </a:r>
          </a:p>
          <a:p>
            <a:pPr algn="ctr"/>
            <a:r>
              <a:rPr lang="es-MX" sz="2000" b="1" dirty="0">
                <a:latin typeface="Arial Black" panose="020B0A04020102020204" pitchFamily="34" charset="0"/>
              </a:rPr>
              <a:t>narrativa bíblica. Su papel como liberador de Israel de la esclavitud egipcia representa un acto de </a:t>
            </a:r>
          </a:p>
          <a:p>
            <a:pPr algn="ctr"/>
            <a:r>
              <a:rPr lang="es-MX" sz="2000" b="1" dirty="0">
                <a:latin typeface="Arial Black" panose="020B0A04020102020204" pitchFamily="34" charset="0"/>
              </a:rPr>
              <a:t>cumplimiento del propósito divino que requiere un liderazgo resiliente y una fe inquebrantable.</a:t>
            </a:r>
          </a:p>
          <a:p>
            <a:pPr algn="ctr"/>
            <a:r>
              <a:rPr lang="es-MX" sz="2000" b="1" dirty="0">
                <a:latin typeface="Arial Black" panose="020B0A04020102020204" pitchFamily="34" charset="0"/>
              </a:rPr>
              <a:t> La obra de Moisés está marcada por una serie de desafíos monumentales, desde la confrontación con </a:t>
            </a:r>
          </a:p>
          <a:p>
            <a:pPr algn="ctr"/>
            <a:r>
              <a:rPr lang="es-MX" sz="2000" b="1" dirty="0">
                <a:latin typeface="Arial Black" panose="020B0A04020102020204" pitchFamily="34" charset="0"/>
              </a:rPr>
              <a:t>Faraón hasta el liderazgo en el desierto.</a:t>
            </a:r>
          </a:p>
        </p:txBody>
      </p:sp>
      <p:pic>
        <p:nvPicPr>
          <p:cNvPr id="5" name="Imagen 4">
            <a:extLst>
              <a:ext uri="{FF2B5EF4-FFF2-40B4-BE49-F238E27FC236}">
                <a16:creationId xmlns:a16="http://schemas.microsoft.com/office/drawing/2014/main" id="{39027AFE-8412-B4E7-3AB2-3950BD07F3F4}"/>
              </a:ext>
            </a:extLst>
          </p:cNvPr>
          <p:cNvPicPr>
            <a:picLocks noChangeAspect="1"/>
          </p:cNvPicPr>
          <p:nvPr/>
        </p:nvPicPr>
        <p:blipFill>
          <a:blip r:embed="rId2"/>
          <a:stretch>
            <a:fillRect/>
          </a:stretch>
        </p:blipFill>
        <p:spPr>
          <a:xfrm>
            <a:off x="0" y="584775"/>
            <a:ext cx="9144000" cy="3410903"/>
          </a:xfrm>
          <a:prstGeom prst="rect">
            <a:avLst/>
          </a:prstGeom>
        </p:spPr>
      </p:pic>
    </p:spTree>
    <p:extLst>
      <p:ext uri="{BB962C8B-B14F-4D97-AF65-F5344CB8AC3E}">
        <p14:creationId xmlns:p14="http://schemas.microsoft.com/office/powerpoint/2010/main" val="1338806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330974E-F4FB-3F1A-4C35-C40F0B7EBC36}"/>
              </a:ext>
            </a:extLst>
          </p:cNvPr>
          <p:cNvSpPr txBox="1"/>
          <p:nvPr/>
        </p:nvSpPr>
        <p:spPr>
          <a:xfrm>
            <a:off x="0" y="4913585"/>
            <a:ext cx="9144000" cy="1754326"/>
          </a:xfrm>
          <a:prstGeom prst="rect">
            <a:avLst/>
          </a:prstGeom>
          <a:noFill/>
        </p:spPr>
        <p:txBody>
          <a:bodyPr wrap="square">
            <a:spAutoFit/>
          </a:bodyPr>
          <a:lstStyle/>
          <a:p>
            <a:pPr algn="ctr"/>
            <a:r>
              <a:rPr lang="es-MX" b="1" dirty="0">
                <a:latin typeface="Arial Black" panose="020B0A04020102020204" pitchFamily="34" charset="0"/>
              </a:rPr>
              <a:t>La narrativa de Moisés revela no solo su compromiso con la </a:t>
            </a:r>
          </a:p>
          <a:p>
            <a:pPr algn="ctr"/>
            <a:r>
              <a:rPr lang="es-MX" b="1" dirty="0">
                <a:latin typeface="Arial Black" panose="020B0A04020102020204" pitchFamily="34" charset="0"/>
              </a:rPr>
              <a:t>misión divina, sino también el impacto de la intervención divina en la historia humana. </a:t>
            </a:r>
          </a:p>
          <a:p>
            <a:pPr algn="ctr"/>
            <a:r>
              <a:rPr lang="es-MX" b="1" dirty="0">
                <a:latin typeface="Arial Black" panose="020B0A04020102020204" pitchFamily="34" charset="0"/>
              </a:rPr>
              <a:t>Su relación directa con Dios, manifestada en las comunicaciones en el Monte Sinaí, subraya la idea de que la obediencia a Dios en la adversidad puede conducir a la realización de un plan divino mayor.</a:t>
            </a:r>
          </a:p>
        </p:txBody>
      </p:sp>
      <p:pic>
        <p:nvPicPr>
          <p:cNvPr id="6" name="Imagen 5">
            <a:extLst>
              <a:ext uri="{FF2B5EF4-FFF2-40B4-BE49-F238E27FC236}">
                <a16:creationId xmlns:a16="http://schemas.microsoft.com/office/drawing/2014/main" id="{11DA35FF-1F3C-1227-8AE8-2869C04F5D92}"/>
              </a:ext>
            </a:extLst>
          </p:cNvPr>
          <p:cNvPicPr>
            <a:picLocks noChangeAspect="1"/>
          </p:cNvPicPr>
          <p:nvPr/>
        </p:nvPicPr>
        <p:blipFill>
          <a:blip r:embed="rId2"/>
          <a:stretch>
            <a:fillRect/>
          </a:stretch>
        </p:blipFill>
        <p:spPr>
          <a:xfrm>
            <a:off x="-1" y="0"/>
            <a:ext cx="9143999" cy="4887883"/>
          </a:xfrm>
          <a:prstGeom prst="rect">
            <a:avLst/>
          </a:prstGeom>
        </p:spPr>
      </p:pic>
    </p:spTree>
    <p:extLst>
      <p:ext uri="{BB962C8B-B14F-4D97-AF65-F5344CB8AC3E}">
        <p14:creationId xmlns:p14="http://schemas.microsoft.com/office/powerpoint/2010/main" val="2482211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3184EA-A58A-00EF-D88F-7C0110CA0884}"/>
              </a:ext>
            </a:extLst>
          </p:cNvPr>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a:solidFill>
                  <a:srgbClr val="FF0000"/>
                </a:solidFill>
                <a:latin typeface="Arial Black" panose="020B0A04020102020204" pitchFamily="34" charset="0"/>
              </a:rPr>
              <a:t>EL PROFETA DANIEL</a:t>
            </a:r>
          </a:p>
        </p:txBody>
      </p:sp>
      <p:sp>
        <p:nvSpPr>
          <p:cNvPr id="4" name="CuadroTexto 3">
            <a:extLst>
              <a:ext uri="{FF2B5EF4-FFF2-40B4-BE49-F238E27FC236}">
                <a16:creationId xmlns:a16="http://schemas.microsoft.com/office/drawing/2014/main" id="{123E996D-9895-45A5-75AA-CE1EF3BBCD6D}"/>
              </a:ext>
            </a:extLst>
          </p:cNvPr>
          <p:cNvSpPr txBox="1"/>
          <p:nvPr/>
        </p:nvSpPr>
        <p:spPr>
          <a:xfrm>
            <a:off x="5471410" y="720565"/>
            <a:ext cx="3672590" cy="6001643"/>
          </a:xfrm>
          <a:prstGeom prst="rect">
            <a:avLst/>
          </a:prstGeom>
          <a:noFill/>
        </p:spPr>
        <p:txBody>
          <a:bodyPr wrap="square">
            <a:spAutoFit/>
          </a:bodyPr>
          <a:lstStyle/>
          <a:p>
            <a:pPr algn="ctr"/>
            <a:r>
              <a:rPr lang="es-MX" sz="2000" b="1" dirty="0">
                <a:latin typeface="Arial Black" panose="020B0A04020102020204" pitchFamily="34" charset="0"/>
              </a:rPr>
              <a:t> </a:t>
            </a:r>
            <a:r>
              <a:rPr lang="es-MX" sz="2400" b="1" dirty="0">
                <a:latin typeface="Arial Black" panose="020B0A04020102020204" pitchFamily="34" charset="0"/>
              </a:rPr>
              <a:t>La figura de Daniel es única en el contexto de la interpretación de sueños y visiones. </a:t>
            </a:r>
          </a:p>
          <a:p>
            <a:pPr algn="ctr"/>
            <a:r>
              <a:rPr lang="es-MX" sz="2400" b="1" dirty="0">
                <a:latin typeface="Arial Black" panose="020B0A04020102020204" pitchFamily="34" charset="0"/>
              </a:rPr>
              <a:t>Su habilidad para interpretar el sueño de Nabucodonosor, que reveló el destino de las naciones, ilustra la función del profeta como mediador de la sabiduría divina en el contexto de la política y la historia</a:t>
            </a:r>
            <a:r>
              <a:rPr lang="es-MX" sz="2000" b="1" dirty="0">
                <a:latin typeface="Arial Black" panose="020B0A04020102020204" pitchFamily="34" charset="0"/>
              </a:rPr>
              <a:t>.</a:t>
            </a:r>
          </a:p>
        </p:txBody>
      </p:sp>
      <p:pic>
        <p:nvPicPr>
          <p:cNvPr id="5" name="Imagen 4">
            <a:extLst>
              <a:ext uri="{FF2B5EF4-FFF2-40B4-BE49-F238E27FC236}">
                <a16:creationId xmlns:a16="http://schemas.microsoft.com/office/drawing/2014/main" id="{7FADE477-655E-9119-0373-9D1FCBB186D1}"/>
              </a:ext>
            </a:extLst>
          </p:cNvPr>
          <p:cNvPicPr>
            <a:picLocks noChangeAspect="1"/>
          </p:cNvPicPr>
          <p:nvPr/>
        </p:nvPicPr>
        <p:blipFill>
          <a:blip r:embed="rId2"/>
          <a:stretch>
            <a:fillRect/>
          </a:stretch>
        </p:blipFill>
        <p:spPr>
          <a:xfrm>
            <a:off x="0" y="584774"/>
            <a:ext cx="5471410" cy="6273226"/>
          </a:xfrm>
          <a:prstGeom prst="rect">
            <a:avLst/>
          </a:prstGeom>
        </p:spPr>
      </p:pic>
    </p:spTree>
    <p:extLst>
      <p:ext uri="{BB962C8B-B14F-4D97-AF65-F5344CB8AC3E}">
        <p14:creationId xmlns:p14="http://schemas.microsoft.com/office/powerpoint/2010/main" val="3899588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C18FF1-0BFD-CF50-506B-42DFE19F6E3A}"/>
              </a:ext>
            </a:extLst>
          </p:cNvPr>
          <p:cNvSpPr txBox="1"/>
          <p:nvPr/>
        </p:nvSpPr>
        <p:spPr>
          <a:xfrm>
            <a:off x="4721903" y="920621"/>
            <a:ext cx="4422097" cy="5016758"/>
          </a:xfrm>
          <a:prstGeom prst="rect">
            <a:avLst/>
          </a:prstGeom>
          <a:noFill/>
        </p:spPr>
        <p:txBody>
          <a:bodyPr wrap="square">
            <a:spAutoFit/>
          </a:bodyPr>
          <a:lstStyle/>
          <a:p>
            <a:pPr algn="ctr"/>
            <a:r>
              <a:rPr lang="es-MX" sz="2000" b="1" dirty="0">
                <a:latin typeface="Arial Black" panose="020B0A04020102020204" pitchFamily="34" charset="0"/>
              </a:rPr>
              <a:t>El libro de Daniel proporciona una estructura apocalíptica que conecta la historia con la teología, haciendo visible la soberanía de Dios en la dirección de los acontecimientos históricos. La narrativa de Daniel también resalta la integridad personal y el valor de mantener la fe </a:t>
            </a:r>
          </a:p>
          <a:p>
            <a:pPr algn="ctr"/>
            <a:r>
              <a:rPr lang="es-MX" sz="2000" b="1" dirty="0">
                <a:latin typeface="Arial Black" panose="020B0A04020102020204" pitchFamily="34" charset="0"/>
              </a:rPr>
              <a:t>en un entorno hostil, lo que le permite desempeñar un papel crucial en la comprensión del propósito divino y la planificación futura. </a:t>
            </a:r>
          </a:p>
        </p:txBody>
      </p:sp>
      <p:pic>
        <p:nvPicPr>
          <p:cNvPr id="4" name="Imagen 3">
            <a:extLst>
              <a:ext uri="{FF2B5EF4-FFF2-40B4-BE49-F238E27FC236}">
                <a16:creationId xmlns:a16="http://schemas.microsoft.com/office/drawing/2014/main" id="{9AF683E5-EB9D-B964-7969-A236E3B580AD}"/>
              </a:ext>
            </a:extLst>
          </p:cNvPr>
          <p:cNvPicPr>
            <a:picLocks noChangeAspect="1"/>
          </p:cNvPicPr>
          <p:nvPr/>
        </p:nvPicPr>
        <p:blipFill>
          <a:blip r:embed="rId2"/>
          <a:stretch>
            <a:fillRect/>
          </a:stretch>
        </p:blipFill>
        <p:spPr>
          <a:xfrm>
            <a:off x="0" y="0"/>
            <a:ext cx="4721902" cy="6858000"/>
          </a:xfrm>
          <a:prstGeom prst="rect">
            <a:avLst/>
          </a:prstGeom>
        </p:spPr>
      </p:pic>
    </p:spTree>
    <p:extLst>
      <p:ext uri="{BB962C8B-B14F-4D97-AF65-F5344CB8AC3E}">
        <p14:creationId xmlns:p14="http://schemas.microsoft.com/office/powerpoint/2010/main" val="2309892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0111E5-D3D4-39EF-BBB0-30F03075E94C}"/>
              </a:ext>
            </a:extLst>
          </p:cNvPr>
          <p:cNvSpPr txBox="1"/>
          <p:nvPr/>
        </p:nvSpPr>
        <p:spPr>
          <a:xfrm>
            <a:off x="0" y="0"/>
            <a:ext cx="9144000"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MISIONERO MUNDIAL</a:t>
            </a:r>
          </a:p>
        </p:txBody>
      </p:sp>
      <p:pic>
        <p:nvPicPr>
          <p:cNvPr id="5" name="Imagen 4">
            <a:extLst>
              <a:ext uri="{FF2B5EF4-FFF2-40B4-BE49-F238E27FC236}">
                <a16:creationId xmlns:a16="http://schemas.microsoft.com/office/drawing/2014/main" id="{E3A1897C-ABAF-F9BF-7A74-67759CB7BB46}"/>
              </a:ext>
            </a:extLst>
          </p:cNvPr>
          <p:cNvPicPr>
            <a:picLocks noChangeAspect="1"/>
          </p:cNvPicPr>
          <p:nvPr/>
        </p:nvPicPr>
        <p:blipFill>
          <a:blip r:embed="rId2"/>
          <a:stretch>
            <a:fillRect/>
          </a:stretch>
        </p:blipFill>
        <p:spPr>
          <a:xfrm>
            <a:off x="0" y="584774"/>
            <a:ext cx="9190708" cy="6273225"/>
          </a:xfrm>
          <a:prstGeom prst="rect">
            <a:avLst/>
          </a:prstGeom>
        </p:spPr>
      </p:pic>
    </p:spTree>
    <p:extLst>
      <p:ext uri="{BB962C8B-B14F-4D97-AF65-F5344CB8AC3E}">
        <p14:creationId xmlns:p14="http://schemas.microsoft.com/office/powerpoint/2010/main" val="1814700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9394C2-08BB-DFFC-61FC-77A396E2301F}"/>
              </a:ext>
            </a:extLst>
          </p:cNvPr>
          <p:cNvSpPr txBox="1"/>
          <p:nvPr/>
        </p:nvSpPr>
        <p:spPr>
          <a:xfrm>
            <a:off x="0" y="0"/>
            <a:ext cx="9144000" cy="584775"/>
          </a:xfrm>
          <a:prstGeom prst="rect">
            <a:avLst/>
          </a:prstGeom>
          <a:solidFill>
            <a:srgbClr val="FFFF00"/>
          </a:solidFill>
        </p:spPr>
        <p:txBody>
          <a:bodyPr wrap="square" rtlCol="0">
            <a:spAutoFit/>
          </a:bodyPr>
          <a:lstStyle/>
          <a:p>
            <a:pPr algn="ctr"/>
            <a:r>
              <a:rPr lang="es-MX" sz="3200" b="1" dirty="0">
                <a:solidFill>
                  <a:srgbClr val="FF0000"/>
                </a:solidFill>
                <a:latin typeface="Arial Black" panose="020B0A04020102020204" pitchFamily="34" charset="0"/>
              </a:rPr>
              <a:t>EL PROFETA ELÍAS</a:t>
            </a:r>
          </a:p>
        </p:txBody>
      </p:sp>
      <p:sp>
        <p:nvSpPr>
          <p:cNvPr id="4" name="CuadroTexto 3">
            <a:extLst>
              <a:ext uri="{FF2B5EF4-FFF2-40B4-BE49-F238E27FC236}">
                <a16:creationId xmlns:a16="http://schemas.microsoft.com/office/drawing/2014/main" id="{FEEC1129-BDAD-521C-A440-A6106644718E}"/>
              </a:ext>
            </a:extLst>
          </p:cNvPr>
          <p:cNvSpPr txBox="1"/>
          <p:nvPr/>
        </p:nvSpPr>
        <p:spPr>
          <a:xfrm>
            <a:off x="0" y="4812242"/>
            <a:ext cx="9144000" cy="1938992"/>
          </a:xfrm>
          <a:prstGeom prst="rect">
            <a:avLst/>
          </a:prstGeom>
          <a:noFill/>
        </p:spPr>
        <p:txBody>
          <a:bodyPr wrap="square">
            <a:spAutoFit/>
          </a:bodyPr>
          <a:lstStyle/>
          <a:p>
            <a:pPr algn="ctr"/>
            <a:r>
              <a:rPr lang="es-MX" sz="2000" b="1" dirty="0">
                <a:latin typeface="Arial Black" panose="020B0A04020102020204" pitchFamily="34" charset="0"/>
              </a:rPr>
              <a:t>Elías, como profeta en un periodo de gran apostasía en Israel, encarna la valentía para desafiar la corrupción espiritual y la idolatría. Su confrontación con los profetas de Baal en el </a:t>
            </a:r>
          </a:p>
          <a:p>
            <a:pPr algn="ctr"/>
            <a:r>
              <a:rPr lang="es-MX" sz="2000" b="1" dirty="0">
                <a:latin typeface="Arial Black" panose="020B0A04020102020204" pitchFamily="34" charset="0"/>
              </a:rPr>
              <a:t>monte Carmelo, no solo es un acto de desafío frente a la falsa adoración, sino una demostración de la </a:t>
            </a:r>
          </a:p>
          <a:p>
            <a:pPr algn="ctr"/>
            <a:r>
              <a:rPr lang="es-MX" sz="2000" b="1" dirty="0">
                <a:latin typeface="Arial Black" panose="020B0A04020102020204" pitchFamily="34" charset="0"/>
              </a:rPr>
              <a:t>autoridad divina y el poder de la oración ferviente. </a:t>
            </a:r>
          </a:p>
        </p:txBody>
      </p:sp>
      <p:pic>
        <p:nvPicPr>
          <p:cNvPr id="5" name="Imagen 4">
            <a:extLst>
              <a:ext uri="{FF2B5EF4-FFF2-40B4-BE49-F238E27FC236}">
                <a16:creationId xmlns:a16="http://schemas.microsoft.com/office/drawing/2014/main" id="{70EE338A-8ACF-356C-5804-9EFB30EF3734}"/>
              </a:ext>
            </a:extLst>
          </p:cNvPr>
          <p:cNvPicPr>
            <a:picLocks noChangeAspect="1"/>
          </p:cNvPicPr>
          <p:nvPr/>
        </p:nvPicPr>
        <p:blipFill>
          <a:blip r:embed="rId2"/>
          <a:stretch>
            <a:fillRect/>
          </a:stretch>
        </p:blipFill>
        <p:spPr>
          <a:xfrm>
            <a:off x="0" y="617008"/>
            <a:ext cx="9144000" cy="4195234"/>
          </a:xfrm>
          <a:prstGeom prst="rect">
            <a:avLst/>
          </a:prstGeom>
        </p:spPr>
      </p:pic>
    </p:spTree>
    <p:extLst>
      <p:ext uri="{BB962C8B-B14F-4D97-AF65-F5344CB8AC3E}">
        <p14:creationId xmlns:p14="http://schemas.microsoft.com/office/powerpoint/2010/main" val="3532174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67F270-91D9-F0A0-7982-229E11B65791}"/>
              </a:ext>
            </a:extLst>
          </p:cNvPr>
          <p:cNvSpPr txBox="1"/>
          <p:nvPr/>
        </p:nvSpPr>
        <p:spPr>
          <a:xfrm>
            <a:off x="0" y="4303455"/>
            <a:ext cx="9144000" cy="2554545"/>
          </a:xfrm>
          <a:prstGeom prst="rect">
            <a:avLst/>
          </a:prstGeom>
          <a:noFill/>
        </p:spPr>
        <p:txBody>
          <a:bodyPr wrap="square">
            <a:spAutoFit/>
          </a:bodyPr>
          <a:lstStyle/>
          <a:p>
            <a:pPr algn="ctr"/>
            <a:r>
              <a:rPr lang="es-MX" sz="2000" b="1" dirty="0">
                <a:latin typeface="Arial Black" panose="020B0A04020102020204" pitchFamily="34" charset="0"/>
              </a:rPr>
              <a:t>Elías, a través de su solicitud de fuego del cielo </a:t>
            </a:r>
          </a:p>
          <a:p>
            <a:pPr algn="ctr"/>
            <a:r>
              <a:rPr lang="es-MX" sz="2000" b="1" dirty="0">
                <a:latin typeface="Arial Black" panose="020B0A04020102020204" pitchFamily="34" charset="0"/>
              </a:rPr>
              <a:t>para consumir el sacrificio, establece una afirmación categórica de la supremacía de Dios sobre las </a:t>
            </a:r>
          </a:p>
          <a:p>
            <a:pPr algn="ctr"/>
            <a:r>
              <a:rPr lang="es-MX" sz="2000" b="1" dirty="0">
                <a:latin typeface="Arial Black" panose="020B0A04020102020204" pitchFamily="34" charset="0"/>
              </a:rPr>
              <a:t>deidades paganas. Su experiencia en el monte Horeb también ilustra la necesidad de escuchar a Dios </a:t>
            </a:r>
          </a:p>
          <a:p>
            <a:pPr algn="ctr"/>
            <a:r>
              <a:rPr lang="es-MX" sz="2000" b="1" dirty="0">
                <a:latin typeface="Arial Black" panose="020B0A04020102020204" pitchFamily="34" charset="0"/>
              </a:rPr>
              <a:t>en el susurro silencioso, enfatizando la importancia de la receptividad espiritual en el discernimiento </a:t>
            </a:r>
          </a:p>
          <a:p>
            <a:pPr algn="ctr"/>
            <a:r>
              <a:rPr lang="es-MX" sz="2000" b="1" dirty="0">
                <a:latin typeface="Arial Black" panose="020B0A04020102020204" pitchFamily="34" charset="0"/>
              </a:rPr>
              <a:t>de la voluntad divina.</a:t>
            </a:r>
          </a:p>
        </p:txBody>
      </p:sp>
      <p:pic>
        <p:nvPicPr>
          <p:cNvPr id="6" name="Imagen 5">
            <a:extLst>
              <a:ext uri="{FF2B5EF4-FFF2-40B4-BE49-F238E27FC236}">
                <a16:creationId xmlns:a16="http://schemas.microsoft.com/office/drawing/2014/main" id="{3E493E42-84C8-8BF1-F680-8A1B67ADE307}"/>
              </a:ext>
            </a:extLst>
          </p:cNvPr>
          <p:cNvPicPr>
            <a:picLocks noChangeAspect="1"/>
          </p:cNvPicPr>
          <p:nvPr/>
        </p:nvPicPr>
        <p:blipFill>
          <a:blip r:embed="rId2"/>
          <a:stretch>
            <a:fillRect/>
          </a:stretch>
        </p:blipFill>
        <p:spPr>
          <a:xfrm>
            <a:off x="-1" y="0"/>
            <a:ext cx="9144000" cy="4264702"/>
          </a:xfrm>
          <a:prstGeom prst="rect">
            <a:avLst/>
          </a:prstGeom>
        </p:spPr>
      </p:pic>
    </p:spTree>
    <p:extLst>
      <p:ext uri="{BB962C8B-B14F-4D97-AF65-F5344CB8AC3E}">
        <p14:creationId xmlns:p14="http://schemas.microsoft.com/office/powerpoint/2010/main" val="1530321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BD296D2-C372-D297-5545-FC8779DBA4B1}"/>
              </a:ext>
            </a:extLst>
          </p:cNvPr>
          <p:cNvPicPr>
            <a:picLocks noChangeAspect="1"/>
          </p:cNvPicPr>
          <p:nvPr/>
        </p:nvPicPr>
        <p:blipFill>
          <a:blip r:embed="rId2"/>
          <a:stretch>
            <a:fillRect/>
          </a:stretch>
        </p:blipFill>
        <p:spPr>
          <a:xfrm>
            <a:off x="-1" y="0"/>
            <a:ext cx="9167317" cy="6858000"/>
          </a:xfrm>
          <a:prstGeom prst="rect">
            <a:avLst/>
          </a:prstGeom>
        </p:spPr>
      </p:pic>
      <p:sp>
        <p:nvSpPr>
          <p:cNvPr id="6" name="CuadroTexto 5">
            <a:extLst>
              <a:ext uri="{FF2B5EF4-FFF2-40B4-BE49-F238E27FC236}">
                <a16:creationId xmlns:a16="http://schemas.microsoft.com/office/drawing/2014/main" id="{EECA265E-7893-9ED7-58EE-4C4A2139B953}"/>
              </a:ext>
            </a:extLst>
          </p:cNvPr>
          <p:cNvSpPr txBox="1"/>
          <p:nvPr/>
        </p:nvSpPr>
        <p:spPr>
          <a:xfrm>
            <a:off x="-2" y="4092315"/>
            <a:ext cx="9144001" cy="584775"/>
          </a:xfrm>
          <a:prstGeom prst="rect">
            <a:avLst/>
          </a:prstGeom>
          <a:solidFill>
            <a:schemeClr val="accent2">
              <a:lumMod val="75000"/>
            </a:schemeClr>
          </a:solidFill>
        </p:spPr>
        <p:txBody>
          <a:bodyPr wrap="square" rtlCol="0">
            <a:spAutoFit/>
          </a:bodyPr>
          <a:lstStyle/>
          <a:p>
            <a:pPr algn="ctr"/>
            <a:r>
              <a:rPr lang="es-MX" sz="3200" b="1" dirty="0">
                <a:latin typeface="Arial Black" panose="020B0A04020102020204" pitchFamily="34" charset="0"/>
              </a:rPr>
              <a:t>IGLESIA ADVENTISTA DEL 7° DÍA</a:t>
            </a:r>
          </a:p>
        </p:txBody>
      </p:sp>
    </p:spTree>
    <p:extLst>
      <p:ext uri="{BB962C8B-B14F-4D97-AF65-F5344CB8AC3E}">
        <p14:creationId xmlns:p14="http://schemas.microsoft.com/office/powerpoint/2010/main" val="1047421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058EA9E-FCFB-FEC6-AD54-27DC1BCE1FBB}"/>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12470014-B6BA-7F19-34C0-2B0F3D18E4AB}"/>
              </a:ext>
            </a:extLst>
          </p:cNvPr>
          <p:cNvSpPr txBox="1"/>
          <p:nvPr/>
        </p:nvSpPr>
        <p:spPr>
          <a:xfrm>
            <a:off x="685092" y="1558978"/>
            <a:ext cx="4168577" cy="1323439"/>
          </a:xfrm>
          <a:prstGeom prst="rect">
            <a:avLst/>
          </a:prstGeom>
          <a:solidFill>
            <a:schemeClr val="accent1">
              <a:lumMod val="40000"/>
              <a:lumOff val="60000"/>
            </a:schemeClr>
          </a:solidFill>
        </p:spPr>
        <p:txBody>
          <a:bodyPr wrap="none" rtlCol="0">
            <a:spAutoFit/>
          </a:bodyPr>
          <a:lstStyle/>
          <a:p>
            <a:pPr algn="ctr"/>
            <a:r>
              <a:rPr lang="es-MX" sz="4000" b="1" dirty="0">
                <a:latin typeface="Arial Black" panose="020B0A04020102020204" pitchFamily="34" charset="0"/>
              </a:rPr>
              <a:t>INFORME </a:t>
            </a:r>
          </a:p>
          <a:p>
            <a:pPr algn="ctr"/>
            <a:r>
              <a:rPr lang="es-MX" sz="4000" b="1" dirty="0">
                <a:latin typeface="Arial Black" panose="020B0A04020102020204" pitchFamily="34" charset="0"/>
              </a:rPr>
              <a:t>SECRETARIAL</a:t>
            </a:r>
          </a:p>
        </p:txBody>
      </p:sp>
    </p:spTree>
    <p:extLst>
      <p:ext uri="{BB962C8B-B14F-4D97-AF65-F5344CB8AC3E}">
        <p14:creationId xmlns:p14="http://schemas.microsoft.com/office/powerpoint/2010/main" val="2626982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0FB5E2-2910-5234-D2DD-7F2EECBFEBDE}"/>
              </a:ext>
            </a:extLst>
          </p:cNvPr>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a:solidFill>
                  <a:srgbClr val="FF0000"/>
                </a:solidFill>
                <a:latin typeface="Arial Black" panose="020B0A04020102020204" pitchFamily="34" charset="0"/>
              </a:rPr>
              <a:t>EL PROFETA JEREMÍAS</a:t>
            </a:r>
          </a:p>
        </p:txBody>
      </p:sp>
      <p:sp>
        <p:nvSpPr>
          <p:cNvPr id="4" name="CuadroTexto 3">
            <a:extLst>
              <a:ext uri="{FF2B5EF4-FFF2-40B4-BE49-F238E27FC236}">
                <a16:creationId xmlns:a16="http://schemas.microsoft.com/office/drawing/2014/main" id="{81DEC731-16CC-760C-7B3F-25BD7A11138B}"/>
              </a:ext>
            </a:extLst>
          </p:cNvPr>
          <p:cNvSpPr txBox="1"/>
          <p:nvPr/>
        </p:nvSpPr>
        <p:spPr>
          <a:xfrm>
            <a:off x="1" y="5089241"/>
            <a:ext cx="9143999" cy="1631216"/>
          </a:xfrm>
          <a:prstGeom prst="rect">
            <a:avLst/>
          </a:prstGeom>
          <a:noFill/>
        </p:spPr>
        <p:txBody>
          <a:bodyPr wrap="square">
            <a:spAutoFit/>
          </a:bodyPr>
          <a:lstStyle/>
          <a:p>
            <a:pPr algn="ctr"/>
            <a:r>
              <a:rPr lang="es-MX" sz="2000" b="1" dirty="0">
                <a:latin typeface="Arial Black" panose="020B0A04020102020204" pitchFamily="34" charset="0"/>
              </a:rPr>
              <a:t> Jeremías, conocido por su rol como el profeta llorón, operó en un contexto de crisis moral y nacional en Judá. Su persistencia en la proclamación del juicio divino y la llamada al </a:t>
            </a:r>
          </a:p>
          <a:p>
            <a:pPr algn="ctr"/>
            <a:r>
              <a:rPr lang="es-MX" sz="2000" b="1" dirty="0">
                <a:latin typeface="Arial Black" panose="020B0A04020102020204" pitchFamily="34" charset="0"/>
              </a:rPr>
              <a:t>arrepentimiento ilustra la tensión entre la fidelidad profética y la realidad política y social adversa. </a:t>
            </a:r>
          </a:p>
        </p:txBody>
      </p:sp>
      <p:pic>
        <p:nvPicPr>
          <p:cNvPr id="5" name="Imagen 4">
            <a:extLst>
              <a:ext uri="{FF2B5EF4-FFF2-40B4-BE49-F238E27FC236}">
                <a16:creationId xmlns:a16="http://schemas.microsoft.com/office/drawing/2014/main" id="{85BB8A6D-D7E5-1475-6F89-31ADA6FF159A}"/>
              </a:ext>
            </a:extLst>
          </p:cNvPr>
          <p:cNvPicPr>
            <a:picLocks noChangeAspect="1"/>
          </p:cNvPicPr>
          <p:nvPr/>
        </p:nvPicPr>
        <p:blipFill>
          <a:blip r:embed="rId2"/>
          <a:stretch>
            <a:fillRect/>
          </a:stretch>
        </p:blipFill>
        <p:spPr>
          <a:xfrm>
            <a:off x="-1" y="584773"/>
            <a:ext cx="9143999" cy="4457475"/>
          </a:xfrm>
          <a:prstGeom prst="rect">
            <a:avLst/>
          </a:prstGeom>
        </p:spPr>
      </p:pic>
      <p:sp>
        <p:nvSpPr>
          <p:cNvPr id="6" name="CuadroTexto 5">
            <a:extLst>
              <a:ext uri="{FF2B5EF4-FFF2-40B4-BE49-F238E27FC236}">
                <a16:creationId xmlns:a16="http://schemas.microsoft.com/office/drawing/2014/main" id="{2F6D9780-8A14-A969-722F-1793094706E5}"/>
              </a:ext>
            </a:extLst>
          </p:cNvPr>
          <p:cNvSpPr txBox="1"/>
          <p:nvPr/>
        </p:nvSpPr>
        <p:spPr>
          <a:xfrm>
            <a:off x="0" y="4646951"/>
            <a:ext cx="9144000" cy="369332"/>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519015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34B3BF-CEF6-577A-D629-193B5CFE9EA2}"/>
              </a:ext>
            </a:extLst>
          </p:cNvPr>
          <p:cNvSpPr txBox="1"/>
          <p:nvPr/>
        </p:nvSpPr>
        <p:spPr>
          <a:xfrm>
            <a:off x="0" y="3965698"/>
            <a:ext cx="9144000" cy="2862322"/>
          </a:xfrm>
          <a:prstGeom prst="rect">
            <a:avLst/>
          </a:prstGeom>
          <a:noFill/>
        </p:spPr>
        <p:txBody>
          <a:bodyPr wrap="square">
            <a:spAutoFit/>
          </a:bodyPr>
          <a:lstStyle/>
          <a:p>
            <a:pPr algn="ctr"/>
            <a:r>
              <a:rPr lang="es-MX" sz="2000" b="1" dirty="0">
                <a:latin typeface="Arial Black" panose="020B0A04020102020204" pitchFamily="34" charset="0"/>
              </a:rPr>
              <a:t>Jeremías es un testimonio del sufrimiento personal y la perseverancia en la misión divina. Su profundo </a:t>
            </a:r>
          </a:p>
          <a:p>
            <a:pPr algn="ctr"/>
            <a:r>
              <a:rPr lang="es-MX" sz="2000" b="1" dirty="0">
                <a:latin typeface="Arial Black" panose="020B0A04020102020204" pitchFamily="34" charset="0"/>
              </a:rPr>
              <a:t>lamento por la desobediencia de su pueblo y la destrucción inminente de Jerusalén enfatiza la seriedad </a:t>
            </a:r>
          </a:p>
          <a:p>
            <a:pPr algn="ctr"/>
            <a:r>
              <a:rPr lang="es-MX" sz="2000" b="1" dirty="0">
                <a:latin typeface="Arial Black" panose="020B0A04020102020204" pitchFamily="34" charset="0"/>
              </a:rPr>
              <a:t>de la revelación profética como un llamado </a:t>
            </a:r>
          </a:p>
          <a:p>
            <a:pPr algn="ctr"/>
            <a:r>
              <a:rPr lang="es-MX" sz="2000" b="1" dirty="0">
                <a:latin typeface="Arial Black" panose="020B0A04020102020204" pitchFamily="34" charset="0"/>
              </a:rPr>
              <a:t>a la introspección y al cambio. El mensaje de Jeremías, </a:t>
            </a:r>
          </a:p>
          <a:p>
            <a:pPr algn="ctr"/>
            <a:r>
              <a:rPr lang="es-MX" sz="2000" b="1" dirty="0">
                <a:latin typeface="Arial Black" panose="020B0A04020102020204" pitchFamily="34" charset="0"/>
              </a:rPr>
              <a:t>aunque frecuentemente no bien recibido, representa una advertencia constante sobre la importancia </a:t>
            </a:r>
          </a:p>
          <a:p>
            <a:pPr algn="ctr"/>
            <a:r>
              <a:rPr lang="es-MX" sz="2000" b="1" dirty="0">
                <a:latin typeface="Arial Black" panose="020B0A04020102020204" pitchFamily="34" charset="0"/>
              </a:rPr>
              <a:t>de la obediencia y la integridad moral del pueblo de Dios</a:t>
            </a:r>
          </a:p>
        </p:txBody>
      </p:sp>
      <p:pic>
        <p:nvPicPr>
          <p:cNvPr id="4" name="Imagen 3">
            <a:extLst>
              <a:ext uri="{FF2B5EF4-FFF2-40B4-BE49-F238E27FC236}">
                <a16:creationId xmlns:a16="http://schemas.microsoft.com/office/drawing/2014/main" id="{738762D7-6FF6-C285-0AC7-049487B2B8DB}"/>
              </a:ext>
            </a:extLst>
          </p:cNvPr>
          <p:cNvPicPr>
            <a:picLocks noChangeAspect="1"/>
          </p:cNvPicPr>
          <p:nvPr/>
        </p:nvPicPr>
        <p:blipFill>
          <a:blip r:embed="rId2"/>
          <a:stretch>
            <a:fillRect/>
          </a:stretch>
        </p:blipFill>
        <p:spPr>
          <a:xfrm>
            <a:off x="0" y="1"/>
            <a:ext cx="9144000" cy="3965698"/>
          </a:xfrm>
          <a:prstGeom prst="rect">
            <a:avLst/>
          </a:prstGeom>
        </p:spPr>
      </p:pic>
    </p:spTree>
    <p:extLst>
      <p:ext uri="{BB962C8B-B14F-4D97-AF65-F5344CB8AC3E}">
        <p14:creationId xmlns:p14="http://schemas.microsoft.com/office/powerpoint/2010/main" val="797642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84BD765-029E-46D2-09D9-B000628C1164}"/>
              </a:ext>
            </a:extLst>
          </p:cNvPr>
          <p:cNvSpPr txBox="1"/>
          <p:nvPr/>
        </p:nvSpPr>
        <p:spPr>
          <a:xfrm>
            <a:off x="0" y="0"/>
            <a:ext cx="9144000" cy="584775"/>
          </a:xfrm>
          <a:prstGeom prst="rect">
            <a:avLst/>
          </a:prstGeom>
          <a:solidFill>
            <a:srgbClr val="FFFF00"/>
          </a:solidFill>
        </p:spPr>
        <p:txBody>
          <a:bodyPr wrap="square" rtlCol="0">
            <a:spAutoFit/>
          </a:bodyPr>
          <a:lstStyle/>
          <a:p>
            <a:pPr algn="ctr"/>
            <a:r>
              <a:rPr lang="es-MX" sz="3200" b="1" dirty="0">
                <a:solidFill>
                  <a:srgbClr val="FF0000"/>
                </a:solidFill>
                <a:latin typeface="Arial Black" panose="020B0A04020102020204" pitchFamily="34" charset="0"/>
              </a:rPr>
              <a:t>LA PROFETA ELENA WHITE</a:t>
            </a:r>
          </a:p>
        </p:txBody>
      </p:sp>
      <p:sp>
        <p:nvSpPr>
          <p:cNvPr id="8" name="CuadroTexto 7">
            <a:extLst>
              <a:ext uri="{FF2B5EF4-FFF2-40B4-BE49-F238E27FC236}">
                <a16:creationId xmlns:a16="http://schemas.microsoft.com/office/drawing/2014/main" id="{19B06110-91E7-90CB-35F2-C6182A1EC678}"/>
              </a:ext>
            </a:extLst>
          </p:cNvPr>
          <p:cNvSpPr txBox="1"/>
          <p:nvPr/>
        </p:nvSpPr>
        <p:spPr>
          <a:xfrm>
            <a:off x="0" y="4596241"/>
            <a:ext cx="9143999" cy="2246769"/>
          </a:xfrm>
          <a:prstGeom prst="rect">
            <a:avLst/>
          </a:prstGeom>
          <a:noFill/>
        </p:spPr>
        <p:txBody>
          <a:bodyPr wrap="square">
            <a:spAutoFit/>
          </a:bodyPr>
          <a:lstStyle/>
          <a:p>
            <a:pPr algn="ctr"/>
            <a:r>
              <a:rPr lang="es-MX" sz="2000" b="1" dirty="0">
                <a:latin typeface="Arial Black" panose="020B0A04020102020204" pitchFamily="34" charset="0"/>
              </a:rPr>
              <a:t>Elena G. White, una figura fundamental en la historia del movimiento adventista, ofrece una contribución significativa a la comprensión contemporánea de la profecía. </a:t>
            </a:r>
          </a:p>
          <a:p>
            <a:pPr algn="ctr"/>
            <a:r>
              <a:rPr lang="es-MX" sz="2000" b="1" dirty="0">
                <a:latin typeface="Arial Black" panose="020B0A04020102020204" pitchFamily="34" charset="0"/>
              </a:rPr>
              <a:t>Sus escritos y visiones, que abarcan temas como la educación, la salud y la espiritualidad, proporcionan </a:t>
            </a:r>
          </a:p>
          <a:p>
            <a:pPr algn="ctr"/>
            <a:r>
              <a:rPr lang="es-MX" sz="2000" b="1" dirty="0">
                <a:latin typeface="Arial Black" panose="020B0A04020102020204" pitchFamily="34" charset="0"/>
              </a:rPr>
              <a:t>una perspectiva continua sobre la voluntad divina en el contexto de la vida moderna.</a:t>
            </a:r>
          </a:p>
        </p:txBody>
      </p:sp>
      <p:pic>
        <p:nvPicPr>
          <p:cNvPr id="10" name="Imagen 9">
            <a:extLst>
              <a:ext uri="{FF2B5EF4-FFF2-40B4-BE49-F238E27FC236}">
                <a16:creationId xmlns:a16="http://schemas.microsoft.com/office/drawing/2014/main" id="{1EFC0C2F-BCCE-E164-B937-4EA53C810E4C}"/>
              </a:ext>
            </a:extLst>
          </p:cNvPr>
          <p:cNvPicPr>
            <a:picLocks noChangeAspect="1"/>
          </p:cNvPicPr>
          <p:nvPr/>
        </p:nvPicPr>
        <p:blipFill>
          <a:blip r:embed="rId2"/>
          <a:stretch>
            <a:fillRect/>
          </a:stretch>
        </p:blipFill>
        <p:spPr>
          <a:xfrm>
            <a:off x="-1" y="584776"/>
            <a:ext cx="9143999" cy="4011466"/>
          </a:xfrm>
          <a:prstGeom prst="rect">
            <a:avLst/>
          </a:prstGeom>
        </p:spPr>
      </p:pic>
    </p:spTree>
    <p:extLst>
      <p:ext uri="{BB962C8B-B14F-4D97-AF65-F5344CB8AC3E}">
        <p14:creationId xmlns:p14="http://schemas.microsoft.com/office/powerpoint/2010/main" val="1104065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AB4882-BF21-B72A-F813-F5D6CFE08352}"/>
              </a:ext>
            </a:extLst>
          </p:cNvPr>
          <p:cNvSpPr txBox="1"/>
          <p:nvPr/>
        </p:nvSpPr>
        <p:spPr>
          <a:xfrm>
            <a:off x="0" y="4269727"/>
            <a:ext cx="9144000" cy="2554545"/>
          </a:xfrm>
          <a:prstGeom prst="rect">
            <a:avLst/>
          </a:prstGeom>
          <a:noFill/>
        </p:spPr>
        <p:txBody>
          <a:bodyPr wrap="square">
            <a:spAutoFit/>
          </a:bodyPr>
          <a:lstStyle/>
          <a:p>
            <a:pPr algn="ctr"/>
            <a:r>
              <a:rPr lang="es-MX" sz="2000" b="1" dirty="0">
                <a:latin typeface="Arial Black" panose="020B0A04020102020204" pitchFamily="34" charset="0"/>
              </a:rPr>
              <a:t>White no solo ofrece una mejor comprensión de las enseñanzas bíblicas, sino que también una visión integradora </a:t>
            </a:r>
          </a:p>
          <a:p>
            <a:pPr algn="ctr"/>
            <a:r>
              <a:rPr lang="es-MX" sz="2000" b="1" dirty="0">
                <a:latin typeface="Arial Black" panose="020B0A04020102020204" pitchFamily="34" charset="0"/>
              </a:rPr>
              <a:t>que aborda los desafíos espirituales y prácticos de la vida contemporánea. Su legado demuestra cómo </a:t>
            </a:r>
          </a:p>
          <a:p>
            <a:pPr algn="ctr"/>
            <a:r>
              <a:rPr lang="es-MX" sz="2000" b="1" dirty="0">
                <a:latin typeface="Arial Black" panose="020B0A04020102020204" pitchFamily="34" charset="0"/>
              </a:rPr>
              <a:t>la profecía sigue siendo relevante y aplicable en el contexto actual, ofreciendo una guía práctica y </a:t>
            </a:r>
          </a:p>
          <a:p>
            <a:pPr algn="ctr"/>
            <a:r>
              <a:rPr lang="es-MX" sz="2000" b="1" dirty="0">
                <a:latin typeface="Arial Black" panose="020B0A04020102020204" pitchFamily="34" charset="0"/>
              </a:rPr>
              <a:t>espiritual que continúa inspirando y orientando a la iglesia del tiempo del fin. </a:t>
            </a:r>
          </a:p>
        </p:txBody>
      </p:sp>
      <p:pic>
        <p:nvPicPr>
          <p:cNvPr id="5" name="Imagen 4">
            <a:extLst>
              <a:ext uri="{FF2B5EF4-FFF2-40B4-BE49-F238E27FC236}">
                <a16:creationId xmlns:a16="http://schemas.microsoft.com/office/drawing/2014/main" id="{F1F626A8-D2B4-6423-A96D-C7B28602CA10}"/>
              </a:ext>
            </a:extLst>
          </p:cNvPr>
          <p:cNvPicPr>
            <a:picLocks noChangeAspect="1"/>
          </p:cNvPicPr>
          <p:nvPr/>
        </p:nvPicPr>
        <p:blipFill>
          <a:blip r:embed="rId2"/>
          <a:stretch>
            <a:fillRect/>
          </a:stretch>
        </p:blipFill>
        <p:spPr>
          <a:xfrm>
            <a:off x="2706817" y="33728"/>
            <a:ext cx="3813903" cy="4317338"/>
          </a:xfrm>
          <a:prstGeom prst="rect">
            <a:avLst/>
          </a:prstGeom>
        </p:spPr>
      </p:pic>
    </p:spTree>
    <p:extLst>
      <p:ext uri="{BB962C8B-B14F-4D97-AF65-F5344CB8AC3E}">
        <p14:creationId xmlns:p14="http://schemas.microsoft.com/office/powerpoint/2010/main" val="1269457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13B52B-CBAC-A77F-6507-DCDDBBEBD461}"/>
              </a:ext>
            </a:extLst>
          </p:cNvPr>
          <p:cNvSpPr txBox="1"/>
          <p:nvPr/>
        </p:nvSpPr>
        <p:spPr>
          <a:xfrm>
            <a:off x="0" y="4258485"/>
            <a:ext cx="9144000" cy="2554545"/>
          </a:xfrm>
          <a:prstGeom prst="rect">
            <a:avLst/>
          </a:prstGeom>
          <a:noFill/>
        </p:spPr>
        <p:txBody>
          <a:bodyPr wrap="square">
            <a:spAutoFit/>
          </a:bodyPr>
          <a:lstStyle/>
          <a:p>
            <a:pPr algn="ctr"/>
            <a:r>
              <a:rPr lang="es-MX" sz="2000" b="1" dirty="0">
                <a:latin typeface="Arial Black" panose="020B0A04020102020204" pitchFamily="34" charset="0"/>
              </a:rPr>
              <a:t>Las voces de los grandes profetas resuenan a lo largo de la historia, revelando la majestad de Dios y </a:t>
            </a:r>
          </a:p>
          <a:p>
            <a:pPr algn="ctr"/>
            <a:r>
              <a:rPr lang="es-MX" sz="2000" b="1" dirty="0">
                <a:latin typeface="Arial Black" panose="020B0A04020102020204" pitchFamily="34" charset="0"/>
              </a:rPr>
              <a:t>su fiel dirección. Cada profeta, desde Moisés </a:t>
            </a:r>
          </a:p>
          <a:p>
            <a:pPr algn="ctr"/>
            <a:r>
              <a:rPr lang="es-MX" sz="2000" b="1" dirty="0">
                <a:latin typeface="Arial Black" panose="020B0A04020102020204" pitchFamily="34" charset="0"/>
              </a:rPr>
              <a:t>hasta Elena G. White, ha dejado una huella imborrable </a:t>
            </a:r>
          </a:p>
          <a:p>
            <a:pPr algn="ctr"/>
            <a:r>
              <a:rPr lang="es-MX" sz="2000" b="1" dirty="0">
                <a:latin typeface="Arial Black" panose="020B0A04020102020204" pitchFamily="34" charset="0"/>
              </a:rPr>
              <a:t>en la fe y la práctica cristiana. Que la inspiración de estos mensajeros de Dios continúe iluminando </a:t>
            </a:r>
          </a:p>
          <a:p>
            <a:pPr algn="ctr"/>
            <a:r>
              <a:rPr lang="es-MX" sz="2000" b="1" dirty="0">
                <a:latin typeface="Arial Black" panose="020B0A04020102020204" pitchFamily="34" charset="0"/>
              </a:rPr>
              <a:t>nuestro camino y fortaleciendo nuestra fe hasta el retorno de nuestro Señor. ¡Creed en sus profetas!</a:t>
            </a:r>
          </a:p>
        </p:txBody>
      </p:sp>
      <p:sp>
        <p:nvSpPr>
          <p:cNvPr id="4" name="CuadroTexto 3">
            <a:extLst>
              <a:ext uri="{FF2B5EF4-FFF2-40B4-BE49-F238E27FC236}">
                <a16:creationId xmlns:a16="http://schemas.microsoft.com/office/drawing/2014/main" id="{6CC1E0D7-491D-88A5-91E7-C61A03EA5B2F}"/>
              </a:ext>
            </a:extLst>
          </p:cNvPr>
          <p:cNvSpPr txBox="1"/>
          <p:nvPr/>
        </p:nvSpPr>
        <p:spPr>
          <a:xfrm>
            <a:off x="0" y="14990"/>
            <a:ext cx="9144000" cy="461665"/>
          </a:xfrm>
          <a:prstGeom prst="rect">
            <a:avLst/>
          </a:prstGeom>
          <a:solidFill>
            <a:schemeClr val="accent2">
              <a:lumMod val="60000"/>
              <a:lumOff val="40000"/>
            </a:schemeClr>
          </a:solidFill>
        </p:spPr>
        <p:txBody>
          <a:bodyPr wrap="square" rtlCol="0">
            <a:spAutoFit/>
          </a:bodyPr>
          <a:lstStyle/>
          <a:p>
            <a:pPr algn="ctr"/>
            <a:r>
              <a:rPr lang="es-MX" sz="2400" b="1" dirty="0">
                <a:latin typeface="Arial Black" panose="020B0A04020102020204" pitchFamily="34" charset="0"/>
              </a:rPr>
              <a:t>CONCLUSIÓN</a:t>
            </a:r>
          </a:p>
        </p:txBody>
      </p:sp>
      <p:pic>
        <p:nvPicPr>
          <p:cNvPr id="2" name="Imagen 1">
            <a:extLst>
              <a:ext uri="{FF2B5EF4-FFF2-40B4-BE49-F238E27FC236}">
                <a16:creationId xmlns:a16="http://schemas.microsoft.com/office/drawing/2014/main" id="{85974842-49A0-36AE-51DA-BAA33B459041}"/>
              </a:ext>
            </a:extLst>
          </p:cNvPr>
          <p:cNvPicPr>
            <a:picLocks noChangeAspect="1"/>
          </p:cNvPicPr>
          <p:nvPr/>
        </p:nvPicPr>
        <p:blipFill>
          <a:blip r:embed="rId2"/>
          <a:stretch>
            <a:fillRect/>
          </a:stretch>
        </p:blipFill>
        <p:spPr>
          <a:xfrm>
            <a:off x="0" y="476655"/>
            <a:ext cx="9144000" cy="3761432"/>
          </a:xfrm>
          <a:prstGeom prst="rect">
            <a:avLst/>
          </a:prstGeom>
        </p:spPr>
      </p:pic>
    </p:spTree>
    <p:extLst>
      <p:ext uri="{BB962C8B-B14F-4D97-AF65-F5344CB8AC3E}">
        <p14:creationId xmlns:p14="http://schemas.microsoft.com/office/powerpoint/2010/main" val="1254022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7181D83-65D6-DC98-8196-C722A56C39C5}"/>
              </a:ext>
            </a:extLst>
          </p:cNvPr>
          <p:cNvSpPr txBox="1"/>
          <p:nvPr/>
        </p:nvSpPr>
        <p:spPr>
          <a:xfrm>
            <a:off x="0" y="0"/>
            <a:ext cx="9144000" cy="584775"/>
          </a:xfrm>
          <a:prstGeom prst="rect">
            <a:avLst/>
          </a:prstGeom>
          <a:solidFill>
            <a:srgbClr val="FFC000"/>
          </a:solidFill>
        </p:spPr>
        <p:txBody>
          <a:bodyPr wrap="square" rtlCol="0">
            <a:spAutoFit/>
          </a:bodyPr>
          <a:lstStyle/>
          <a:p>
            <a:pPr algn="ctr"/>
            <a:r>
              <a:rPr lang="es-MX" sz="32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6C206E05-CE00-4575-2EE7-329A877DE949}"/>
              </a:ext>
            </a:extLst>
          </p:cNvPr>
          <p:cNvPicPr>
            <a:picLocks noChangeAspect="1"/>
          </p:cNvPicPr>
          <p:nvPr/>
        </p:nvPicPr>
        <p:blipFill>
          <a:blip r:embed="rId2"/>
          <a:stretch>
            <a:fillRect/>
          </a:stretch>
        </p:blipFill>
        <p:spPr>
          <a:xfrm>
            <a:off x="0" y="584775"/>
            <a:ext cx="9144000" cy="6273225"/>
          </a:xfrm>
          <a:prstGeom prst="rect">
            <a:avLst/>
          </a:prstGeom>
        </p:spPr>
      </p:pic>
    </p:spTree>
    <p:extLst>
      <p:ext uri="{BB962C8B-B14F-4D97-AF65-F5344CB8AC3E}">
        <p14:creationId xmlns:p14="http://schemas.microsoft.com/office/powerpoint/2010/main" val="246695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4BE3CE-F488-081F-2288-65927453E3AD}"/>
              </a:ext>
            </a:extLst>
          </p:cNvPr>
          <p:cNvSpPr txBox="1"/>
          <p:nvPr/>
        </p:nvSpPr>
        <p:spPr>
          <a:xfrm>
            <a:off x="14990" y="-1"/>
            <a:ext cx="9129010" cy="646331"/>
          </a:xfrm>
          <a:prstGeom prst="rect">
            <a:avLst/>
          </a:prstGeom>
          <a:solidFill>
            <a:schemeClr val="accent4">
              <a:lumMod val="60000"/>
              <a:lumOff val="40000"/>
            </a:schemeClr>
          </a:solidFill>
        </p:spPr>
        <p:txBody>
          <a:bodyPr wrap="square" rtlCol="0">
            <a:spAutoFit/>
          </a:bodyPr>
          <a:lstStyle/>
          <a:p>
            <a:pPr algn="ctr"/>
            <a:r>
              <a:rPr lang="es-MX" sz="3600" b="1" dirty="0">
                <a:latin typeface="Arial Black" panose="020B0A04020102020204" pitchFamily="34" charset="0"/>
              </a:rPr>
              <a:t>REPASO DE LA LECCIÓN # 4</a:t>
            </a:r>
          </a:p>
        </p:txBody>
      </p:sp>
      <p:pic>
        <p:nvPicPr>
          <p:cNvPr id="3" name="Imagen 2">
            <a:extLst>
              <a:ext uri="{FF2B5EF4-FFF2-40B4-BE49-F238E27FC236}">
                <a16:creationId xmlns:a16="http://schemas.microsoft.com/office/drawing/2014/main" id="{45F18AF1-CD2C-ECA2-0A0D-AB171D4978A1}"/>
              </a:ext>
            </a:extLst>
          </p:cNvPr>
          <p:cNvPicPr>
            <a:picLocks noChangeAspect="1"/>
          </p:cNvPicPr>
          <p:nvPr/>
        </p:nvPicPr>
        <p:blipFill>
          <a:blip r:embed="rId2"/>
          <a:stretch>
            <a:fillRect/>
          </a:stretch>
        </p:blipFill>
        <p:spPr>
          <a:xfrm>
            <a:off x="14990" y="645638"/>
            <a:ext cx="5246558" cy="6212362"/>
          </a:xfrm>
          <a:prstGeom prst="rect">
            <a:avLst/>
          </a:prstGeom>
        </p:spPr>
      </p:pic>
      <p:sp>
        <p:nvSpPr>
          <p:cNvPr id="4" name="CuadroTexto 3">
            <a:extLst>
              <a:ext uri="{FF2B5EF4-FFF2-40B4-BE49-F238E27FC236}">
                <a16:creationId xmlns:a16="http://schemas.microsoft.com/office/drawing/2014/main" id="{343D378B-8E1F-EE6E-3827-A09A11404250}"/>
              </a:ext>
            </a:extLst>
          </p:cNvPr>
          <p:cNvSpPr txBox="1"/>
          <p:nvPr/>
        </p:nvSpPr>
        <p:spPr>
          <a:xfrm>
            <a:off x="5261548" y="645638"/>
            <a:ext cx="3867462" cy="3170099"/>
          </a:xfrm>
          <a:prstGeom prst="rect">
            <a:avLst/>
          </a:prstGeom>
          <a:solidFill>
            <a:srgbClr val="C00000"/>
          </a:solidFill>
        </p:spPr>
        <p:txBody>
          <a:bodyPr wrap="square" rtlCol="0">
            <a:spAutoFit/>
          </a:bodyPr>
          <a:lstStyle/>
          <a:p>
            <a:pPr algn="ctr"/>
            <a:r>
              <a:rPr lang="es-MX" sz="4000" b="1" dirty="0">
                <a:solidFill>
                  <a:schemeClr val="bg1"/>
                </a:solidFill>
                <a:latin typeface="Arial Black" panose="020B0A04020102020204" pitchFamily="34" charset="0"/>
              </a:rPr>
              <a:t>EL CONFLICTO DETRÁS DE </a:t>
            </a:r>
          </a:p>
          <a:p>
            <a:pPr algn="ctr"/>
            <a:r>
              <a:rPr lang="es-MX" sz="4000" b="1" dirty="0">
                <a:solidFill>
                  <a:schemeClr val="bg1"/>
                </a:solidFill>
                <a:latin typeface="Arial Black" panose="020B0A04020102020204" pitchFamily="34" charset="0"/>
              </a:rPr>
              <a:t>TODOS LOS CONFLICTOS</a:t>
            </a:r>
          </a:p>
        </p:txBody>
      </p:sp>
      <p:pic>
        <p:nvPicPr>
          <p:cNvPr id="5" name="Imagen 4">
            <a:extLst>
              <a:ext uri="{FF2B5EF4-FFF2-40B4-BE49-F238E27FC236}">
                <a16:creationId xmlns:a16="http://schemas.microsoft.com/office/drawing/2014/main" id="{501E01D5-0537-6D6C-AC50-8A70037A81BC}"/>
              </a:ext>
            </a:extLst>
          </p:cNvPr>
          <p:cNvPicPr>
            <a:picLocks noChangeAspect="1"/>
          </p:cNvPicPr>
          <p:nvPr/>
        </p:nvPicPr>
        <p:blipFill>
          <a:blip r:embed="rId3"/>
          <a:stretch>
            <a:fillRect/>
          </a:stretch>
        </p:blipFill>
        <p:spPr>
          <a:xfrm>
            <a:off x="5261547" y="3815737"/>
            <a:ext cx="3882453" cy="3040848"/>
          </a:xfrm>
          <a:prstGeom prst="rect">
            <a:avLst/>
          </a:prstGeom>
        </p:spPr>
      </p:pic>
    </p:spTree>
    <p:extLst>
      <p:ext uri="{BB962C8B-B14F-4D97-AF65-F5344CB8AC3E}">
        <p14:creationId xmlns:p14="http://schemas.microsoft.com/office/powerpoint/2010/main" val="223655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9816BA-4A48-EDCF-858E-0AF941F940D2}"/>
              </a:ext>
            </a:extLst>
          </p:cNvPr>
          <p:cNvSpPr txBox="1"/>
          <p:nvPr/>
        </p:nvSpPr>
        <p:spPr>
          <a:xfrm>
            <a:off x="0" y="-1"/>
            <a:ext cx="9144000" cy="584775"/>
          </a:xfrm>
          <a:prstGeom prst="rect">
            <a:avLst/>
          </a:prstGeom>
          <a:solidFill>
            <a:srgbClr val="FF99FF"/>
          </a:solidFill>
        </p:spPr>
        <p:txBody>
          <a:bodyPr wrap="square" rtlCol="0">
            <a:spAutoFit/>
          </a:bodyPr>
          <a:lstStyle/>
          <a:p>
            <a:pPr algn="ctr"/>
            <a:r>
              <a:rPr lang="es-MX" sz="3200" b="1" dirty="0">
                <a:latin typeface="Arial Black" panose="020B0A04020102020204" pitchFamily="34" charset="0"/>
              </a:rPr>
              <a:t>HIMNO FINAL</a:t>
            </a:r>
          </a:p>
        </p:txBody>
      </p:sp>
      <p:sp>
        <p:nvSpPr>
          <p:cNvPr id="4" name="CuadroTexto 3">
            <a:extLst>
              <a:ext uri="{FF2B5EF4-FFF2-40B4-BE49-F238E27FC236}">
                <a16:creationId xmlns:a16="http://schemas.microsoft.com/office/drawing/2014/main" id="{05EDD892-954E-EBA9-FD0B-9EE439FB603C}"/>
              </a:ext>
            </a:extLst>
          </p:cNvPr>
          <p:cNvSpPr txBox="1"/>
          <p:nvPr/>
        </p:nvSpPr>
        <p:spPr>
          <a:xfrm>
            <a:off x="0" y="584774"/>
            <a:ext cx="9144000" cy="400110"/>
          </a:xfrm>
          <a:prstGeom prst="rect">
            <a:avLst/>
          </a:prstGeom>
          <a:solidFill>
            <a:schemeClr val="accent1">
              <a:lumMod val="20000"/>
              <a:lumOff val="80000"/>
            </a:schemeClr>
          </a:solidFill>
        </p:spPr>
        <p:txBody>
          <a:bodyPr wrap="square">
            <a:spAutoFit/>
          </a:bodyPr>
          <a:lstStyle/>
          <a:p>
            <a:pPr algn="ctr"/>
            <a:r>
              <a:rPr lang="es-MX" sz="2000" b="1" dirty="0">
                <a:latin typeface="Arial Black" panose="020B0A04020102020204" pitchFamily="34" charset="0"/>
              </a:rPr>
              <a:t>#181 “UNA ESPERANZA”.</a:t>
            </a:r>
          </a:p>
        </p:txBody>
      </p:sp>
      <p:pic>
        <p:nvPicPr>
          <p:cNvPr id="5" name="Imagen 4">
            <a:extLst>
              <a:ext uri="{FF2B5EF4-FFF2-40B4-BE49-F238E27FC236}">
                <a16:creationId xmlns:a16="http://schemas.microsoft.com/office/drawing/2014/main" id="{A2AEC838-B027-47A3-342E-D3BBFA9BDA14}"/>
              </a:ext>
            </a:extLst>
          </p:cNvPr>
          <p:cNvPicPr>
            <a:picLocks noChangeAspect="1"/>
          </p:cNvPicPr>
          <p:nvPr/>
        </p:nvPicPr>
        <p:blipFill>
          <a:blip r:embed="rId2"/>
          <a:stretch>
            <a:fillRect/>
          </a:stretch>
        </p:blipFill>
        <p:spPr>
          <a:xfrm>
            <a:off x="-1" y="984884"/>
            <a:ext cx="9143999" cy="5873116"/>
          </a:xfrm>
          <a:prstGeom prst="rect">
            <a:avLst/>
          </a:prstGeom>
        </p:spPr>
      </p:pic>
    </p:spTree>
    <p:extLst>
      <p:ext uri="{BB962C8B-B14F-4D97-AF65-F5344CB8AC3E}">
        <p14:creationId xmlns:p14="http://schemas.microsoft.com/office/powerpoint/2010/main" val="1667129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1C9721-1438-7B03-5A27-D1E8E8DED3D8}"/>
              </a:ext>
            </a:extLst>
          </p:cNvPr>
          <p:cNvPicPr>
            <a:picLocks noChangeAspect="1"/>
          </p:cNvPicPr>
          <p:nvPr/>
        </p:nvPicPr>
        <p:blipFill>
          <a:blip r:embed="rId2"/>
          <a:stretch>
            <a:fillRect/>
          </a:stretch>
        </p:blipFill>
        <p:spPr>
          <a:xfrm>
            <a:off x="0" y="0"/>
            <a:ext cx="9149866" cy="6858000"/>
          </a:xfrm>
          <a:prstGeom prst="rect">
            <a:avLst/>
          </a:prstGeom>
        </p:spPr>
      </p:pic>
      <p:sp>
        <p:nvSpPr>
          <p:cNvPr id="4" name="CuadroTexto 3">
            <a:extLst>
              <a:ext uri="{FF2B5EF4-FFF2-40B4-BE49-F238E27FC236}">
                <a16:creationId xmlns:a16="http://schemas.microsoft.com/office/drawing/2014/main" id="{313D54DB-EEFF-9D33-EAB3-E4D3ED3CE27F}"/>
              </a:ext>
            </a:extLst>
          </p:cNvPr>
          <p:cNvSpPr txBox="1"/>
          <p:nvPr/>
        </p:nvSpPr>
        <p:spPr>
          <a:xfrm>
            <a:off x="4883667" y="2383436"/>
            <a:ext cx="3120791" cy="1446550"/>
          </a:xfrm>
          <a:prstGeom prst="rect">
            <a:avLst/>
          </a:prstGeom>
          <a:noFill/>
        </p:spPr>
        <p:txBody>
          <a:bodyPr wrap="none" rtlCol="0">
            <a:spAutoFit/>
          </a:bodyPr>
          <a:lstStyle/>
          <a:p>
            <a:pPr algn="ctr"/>
            <a:r>
              <a:rPr lang="es-MX" sz="4400" b="1" dirty="0">
                <a:latin typeface="Arial Black" panose="020B0A04020102020204" pitchFamily="34" charset="0"/>
              </a:rPr>
              <a:t>ORACIÓN</a:t>
            </a:r>
          </a:p>
          <a:p>
            <a:pPr algn="ctr"/>
            <a:r>
              <a:rPr lang="es-MX" sz="4400" b="1" dirty="0">
                <a:latin typeface="Arial Black" panose="020B0A04020102020204" pitchFamily="34" charset="0"/>
              </a:rPr>
              <a:t>FINAL</a:t>
            </a:r>
          </a:p>
        </p:txBody>
      </p:sp>
    </p:spTree>
    <p:extLst>
      <p:ext uri="{BB962C8B-B14F-4D97-AF65-F5344CB8AC3E}">
        <p14:creationId xmlns:p14="http://schemas.microsoft.com/office/powerpoint/2010/main" val="420099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84EF7E-1C81-5894-9823-2AC591B0CE41}"/>
              </a:ext>
            </a:extLst>
          </p:cNvPr>
          <p:cNvSpPr txBox="1"/>
          <p:nvPr/>
        </p:nvSpPr>
        <p:spPr>
          <a:xfrm>
            <a:off x="0" y="519393"/>
            <a:ext cx="9144000" cy="707886"/>
          </a:xfrm>
          <a:prstGeom prst="rect">
            <a:avLst/>
          </a:prstGeom>
          <a:solidFill>
            <a:srgbClr val="FF99FF"/>
          </a:solidFill>
        </p:spPr>
        <p:txBody>
          <a:bodyPr wrap="square">
            <a:spAutoFit/>
          </a:bodyPr>
          <a:lstStyle/>
          <a:p>
            <a:pPr algn="ctr"/>
            <a:r>
              <a:rPr lang="es-MX" sz="2000" b="1" dirty="0">
                <a:latin typeface="Arial Black" panose="020B0A04020102020204" pitchFamily="34" charset="0"/>
              </a:rPr>
              <a:t>#199 “Movidos por tu Espíritu”</a:t>
            </a:r>
          </a:p>
          <a:p>
            <a:pPr algn="ctr"/>
            <a:r>
              <a:rPr lang="es-MX" sz="2000" b="1" dirty="0">
                <a:latin typeface="Arial Black" panose="020B0A04020102020204" pitchFamily="34" charset="0"/>
              </a:rPr>
              <a:t> #578 “El pueblo que conoce a su Dios” </a:t>
            </a:r>
          </a:p>
        </p:txBody>
      </p:sp>
      <p:sp>
        <p:nvSpPr>
          <p:cNvPr id="4" name="CuadroTexto 3">
            <a:extLst>
              <a:ext uri="{FF2B5EF4-FFF2-40B4-BE49-F238E27FC236}">
                <a16:creationId xmlns:a16="http://schemas.microsoft.com/office/drawing/2014/main" id="{D4B1EF00-9FCA-23EB-E92A-24AF196C7558}"/>
              </a:ext>
            </a:extLst>
          </p:cNvPr>
          <p:cNvSpPr txBox="1"/>
          <p:nvPr/>
        </p:nvSpPr>
        <p:spPr>
          <a:xfrm>
            <a:off x="-1" y="0"/>
            <a:ext cx="9143999" cy="523220"/>
          </a:xfrm>
          <a:prstGeom prst="rect">
            <a:avLst/>
          </a:prstGeom>
          <a:solidFill>
            <a:schemeClr val="accent6">
              <a:lumMod val="40000"/>
              <a:lumOff val="60000"/>
            </a:schemeClr>
          </a:solidFill>
        </p:spPr>
        <p:txBody>
          <a:bodyPr wrap="square" rtlCol="0">
            <a:spAutoFit/>
          </a:bodyPr>
          <a:lstStyle/>
          <a:p>
            <a:pPr algn="ctr"/>
            <a:r>
              <a:rPr lang="es-MX" sz="2800" b="1" dirty="0">
                <a:latin typeface="Arial Black" panose="020B0A04020102020204" pitchFamily="34" charset="0"/>
              </a:rPr>
              <a:t>SERVICIO DE CANTO</a:t>
            </a:r>
          </a:p>
        </p:txBody>
      </p:sp>
      <p:pic>
        <p:nvPicPr>
          <p:cNvPr id="5" name="Imagen 4">
            <a:extLst>
              <a:ext uri="{FF2B5EF4-FFF2-40B4-BE49-F238E27FC236}">
                <a16:creationId xmlns:a16="http://schemas.microsoft.com/office/drawing/2014/main" id="{DCA40D67-338E-B760-0D21-FBD217870369}"/>
              </a:ext>
            </a:extLst>
          </p:cNvPr>
          <p:cNvPicPr>
            <a:picLocks noChangeAspect="1"/>
          </p:cNvPicPr>
          <p:nvPr/>
        </p:nvPicPr>
        <p:blipFill>
          <a:blip r:embed="rId2"/>
          <a:stretch>
            <a:fillRect/>
          </a:stretch>
        </p:blipFill>
        <p:spPr>
          <a:xfrm>
            <a:off x="0" y="1227279"/>
            <a:ext cx="9144000" cy="5630721"/>
          </a:xfrm>
          <a:prstGeom prst="rect">
            <a:avLst/>
          </a:prstGeom>
        </p:spPr>
      </p:pic>
    </p:spTree>
    <p:extLst>
      <p:ext uri="{BB962C8B-B14F-4D97-AF65-F5344CB8AC3E}">
        <p14:creationId xmlns:p14="http://schemas.microsoft.com/office/powerpoint/2010/main" val="756320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D0E6E40-5331-F39C-F289-970BEED7E5B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3767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5598BE-4F9E-07A0-7209-3B4C0C6B6B48}"/>
              </a:ext>
            </a:extLst>
          </p:cNvPr>
          <p:cNvSpPr txBox="1"/>
          <p:nvPr/>
        </p:nvSpPr>
        <p:spPr>
          <a:xfrm>
            <a:off x="0" y="5538308"/>
            <a:ext cx="9144000" cy="1200329"/>
          </a:xfrm>
          <a:prstGeom prst="rect">
            <a:avLst/>
          </a:prstGeom>
          <a:noFill/>
        </p:spPr>
        <p:txBody>
          <a:bodyPr wrap="square">
            <a:spAutoFit/>
          </a:bodyPr>
          <a:lstStyle/>
          <a:p>
            <a:pPr algn="ctr"/>
            <a:r>
              <a:rPr lang="es-MX" sz="2400" b="1" dirty="0">
                <a:latin typeface="Arial Black" panose="020B0A04020102020204" pitchFamily="34" charset="0"/>
              </a:rPr>
              <a:t>Que la oración incluya el agradecimiento a Dios por su Palabra dada a través de sus siervos los </a:t>
            </a:r>
          </a:p>
          <a:p>
            <a:pPr algn="ctr"/>
            <a:r>
              <a:rPr lang="es-MX" sz="2400" b="1" dirty="0">
                <a:latin typeface="Arial Black" panose="020B0A04020102020204" pitchFamily="34" charset="0"/>
              </a:rPr>
              <a:t>profetas. </a:t>
            </a:r>
          </a:p>
        </p:txBody>
      </p:sp>
      <p:sp>
        <p:nvSpPr>
          <p:cNvPr id="4" name="CuadroTexto 3">
            <a:extLst>
              <a:ext uri="{FF2B5EF4-FFF2-40B4-BE49-F238E27FC236}">
                <a16:creationId xmlns:a16="http://schemas.microsoft.com/office/drawing/2014/main" id="{31BC511B-A044-5DCC-7501-7E9D6D2E8374}"/>
              </a:ext>
            </a:extLst>
          </p:cNvPr>
          <p:cNvSpPr txBox="1"/>
          <p:nvPr/>
        </p:nvSpPr>
        <p:spPr>
          <a:xfrm>
            <a:off x="0" y="-1"/>
            <a:ext cx="9144000" cy="461665"/>
          </a:xfrm>
          <a:prstGeom prst="rect">
            <a:avLst/>
          </a:prstGeom>
          <a:solidFill>
            <a:srgbClr val="FF99FF"/>
          </a:solidFill>
        </p:spPr>
        <p:txBody>
          <a:bodyPr wrap="square" rtlCol="0">
            <a:spAutoFit/>
          </a:bodyPr>
          <a:lstStyle/>
          <a:p>
            <a:pPr algn="ctr"/>
            <a:r>
              <a:rPr lang="es-MX" sz="2400" b="1" dirty="0">
                <a:latin typeface="Arial Black" panose="020B0A04020102020204" pitchFamily="34" charset="0"/>
              </a:rPr>
              <a:t>ORACIÓN DE RODILLAS</a:t>
            </a:r>
          </a:p>
        </p:txBody>
      </p:sp>
      <p:pic>
        <p:nvPicPr>
          <p:cNvPr id="5" name="Imagen 4">
            <a:extLst>
              <a:ext uri="{FF2B5EF4-FFF2-40B4-BE49-F238E27FC236}">
                <a16:creationId xmlns:a16="http://schemas.microsoft.com/office/drawing/2014/main" id="{397D776B-AF8B-A531-459F-B39EC478B8EB}"/>
              </a:ext>
            </a:extLst>
          </p:cNvPr>
          <p:cNvPicPr>
            <a:picLocks noChangeAspect="1"/>
          </p:cNvPicPr>
          <p:nvPr/>
        </p:nvPicPr>
        <p:blipFill>
          <a:blip r:embed="rId2"/>
          <a:stretch>
            <a:fillRect/>
          </a:stretch>
        </p:blipFill>
        <p:spPr>
          <a:xfrm>
            <a:off x="-1" y="461664"/>
            <a:ext cx="9143999" cy="5076644"/>
          </a:xfrm>
          <a:prstGeom prst="rect">
            <a:avLst/>
          </a:prstGeom>
        </p:spPr>
      </p:pic>
    </p:spTree>
    <p:extLst>
      <p:ext uri="{BB962C8B-B14F-4D97-AF65-F5344CB8AC3E}">
        <p14:creationId xmlns:p14="http://schemas.microsoft.com/office/powerpoint/2010/main" val="3096433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CFD4CFA-E8A9-4796-797A-84E10AC423E6}"/>
              </a:ext>
            </a:extLst>
          </p:cNvPr>
          <p:cNvSpPr txBox="1"/>
          <p:nvPr/>
        </p:nvSpPr>
        <p:spPr>
          <a:xfrm>
            <a:off x="0" y="3565109"/>
            <a:ext cx="9144000" cy="3170099"/>
          </a:xfrm>
          <a:prstGeom prst="rect">
            <a:avLst/>
          </a:prstGeom>
          <a:noFill/>
        </p:spPr>
        <p:txBody>
          <a:bodyPr wrap="square">
            <a:spAutoFit/>
          </a:bodyPr>
          <a:lstStyle/>
          <a:p>
            <a:pPr algn="ctr"/>
            <a:endParaRPr lang="es-MX" sz="2000" b="1" dirty="0">
              <a:latin typeface="Arial Black" panose="020B0A04020102020204" pitchFamily="34" charset="0"/>
            </a:endParaRPr>
          </a:p>
          <a:p>
            <a:pPr algn="ctr"/>
            <a:r>
              <a:rPr lang="es-MX" sz="2000" b="1" dirty="0">
                <a:latin typeface="Arial Black" panose="020B0A04020102020204" pitchFamily="34" charset="0"/>
              </a:rPr>
              <a:t>2 Pedro 1:19-21. “Tenemos también la palabra profética más segura, a la cual hacéis bien en estar </a:t>
            </a:r>
          </a:p>
          <a:p>
            <a:pPr algn="ctr"/>
            <a:r>
              <a:rPr lang="es-MX" sz="2000" b="1" dirty="0">
                <a:latin typeface="Arial Black" panose="020B0A04020102020204" pitchFamily="34" charset="0"/>
              </a:rPr>
              <a:t>atentos, como a una antorcha que alumbra en el lugar oscuro, hasta que el día esclarezca y el lucero </a:t>
            </a:r>
          </a:p>
          <a:p>
            <a:pPr algn="ctr"/>
            <a:r>
              <a:rPr lang="es-MX" sz="2000" b="1" dirty="0">
                <a:latin typeface="Arial Black" panose="020B0A04020102020204" pitchFamily="34" charset="0"/>
              </a:rPr>
              <a:t>de la mañana salga en vuestros corazones. </a:t>
            </a:r>
          </a:p>
          <a:p>
            <a:pPr algn="ctr"/>
            <a:r>
              <a:rPr lang="es-MX" sz="2000" b="1" dirty="0">
                <a:latin typeface="Arial Black" panose="020B0A04020102020204" pitchFamily="34" charset="0"/>
              </a:rPr>
              <a:t>Entendiendo primero esto, que ninguna profecía de la </a:t>
            </a:r>
          </a:p>
          <a:p>
            <a:pPr algn="ctr"/>
            <a:r>
              <a:rPr lang="es-MX" sz="2000" b="1" dirty="0">
                <a:latin typeface="Arial Black" panose="020B0A04020102020204" pitchFamily="34" charset="0"/>
              </a:rPr>
              <a:t>Escritura es de interpretación privada, porque nunca la profecía fue traída por voluntad humana, sino que los santos hombres de Dios hablaron siendo inspirados por el Espíritu Santo”.</a:t>
            </a:r>
          </a:p>
        </p:txBody>
      </p:sp>
      <p:pic>
        <p:nvPicPr>
          <p:cNvPr id="7" name="Imagen 6">
            <a:extLst>
              <a:ext uri="{FF2B5EF4-FFF2-40B4-BE49-F238E27FC236}">
                <a16:creationId xmlns:a16="http://schemas.microsoft.com/office/drawing/2014/main" id="{9EDC9FE0-4F03-9CC2-6B0E-26F7F9FABB81}"/>
              </a:ext>
            </a:extLst>
          </p:cNvPr>
          <p:cNvPicPr>
            <a:picLocks noChangeAspect="1"/>
          </p:cNvPicPr>
          <p:nvPr/>
        </p:nvPicPr>
        <p:blipFill>
          <a:blip r:embed="rId2"/>
          <a:stretch>
            <a:fillRect/>
          </a:stretch>
        </p:blipFill>
        <p:spPr>
          <a:xfrm>
            <a:off x="1" y="-2074"/>
            <a:ext cx="9143999" cy="3837482"/>
          </a:xfrm>
          <a:prstGeom prst="rect">
            <a:avLst/>
          </a:prstGeom>
        </p:spPr>
      </p:pic>
      <p:sp>
        <p:nvSpPr>
          <p:cNvPr id="9" name="CuadroTexto 8">
            <a:extLst>
              <a:ext uri="{FF2B5EF4-FFF2-40B4-BE49-F238E27FC236}">
                <a16:creationId xmlns:a16="http://schemas.microsoft.com/office/drawing/2014/main" id="{F4EA5D58-0126-2544-8CAD-2A7F3F2A8636}"/>
              </a:ext>
            </a:extLst>
          </p:cNvPr>
          <p:cNvSpPr txBox="1"/>
          <p:nvPr/>
        </p:nvSpPr>
        <p:spPr>
          <a:xfrm>
            <a:off x="644577" y="1242909"/>
            <a:ext cx="2350323" cy="1077218"/>
          </a:xfrm>
          <a:prstGeom prst="rect">
            <a:avLst/>
          </a:prstGeom>
          <a:noFill/>
        </p:spPr>
        <p:txBody>
          <a:bodyPr wrap="none" rtlCol="0">
            <a:spAutoFit/>
          </a:bodyPr>
          <a:lstStyle/>
          <a:p>
            <a:pPr algn="ctr"/>
            <a:r>
              <a:rPr lang="es-MX" sz="3200" b="1" dirty="0">
                <a:solidFill>
                  <a:schemeClr val="bg1"/>
                </a:solidFill>
                <a:latin typeface="Arial Black" panose="020B0A04020102020204" pitchFamily="34" charset="0"/>
              </a:rPr>
              <a:t>LECTURA</a:t>
            </a:r>
          </a:p>
          <a:p>
            <a:pPr algn="ctr"/>
            <a:r>
              <a:rPr lang="es-MX" sz="3200" b="1" dirty="0">
                <a:solidFill>
                  <a:schemeClr val="bg1"/>
                </a:solidFill>
                <a:latin typeface="Arial Black" panose="020B0A04020102020204" pitchFamily="34" charset="0"/>
              </a:rPr>
              <a:t>BÍBLICA</a:t>
            </a:r>
          </a:p>
        </p:txBody>
      </p:sp>
    </p:spTree>
    <p:extLst>
      <p:ext uri="{BB962C8B-B14F-4D97-AF65-F5344CB8AC3E}">
        <p14:creationId xmlns:p14="http://schemas.microsoft.com/office/powerpoint/2010/main" val="285862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7FA771-955C-4CD3-E9D6-A257D4DBEC00}"/>
              </a:ext>
            </a:extLst>
          </p:cNvPr>
          <p:cNvSpPr txBox="1"/>
          <p:nvPr/>
        </p:nvSpPr>
        <p:spPr>
          <a:xfrm>
            <a:off x="0" y="4919008"/>
            <a:ext cx="9144000" cy="1938992"/>
          </a:xfrm>
          <a:prstGeom prst="rect">
            <a:avLst/>
          </a:prstGeom>
          <a:noFill/>
        </p:spPr>
        <p:txBody>
          <a:bodyPr wrap="square">
            <a:spAutoFit/>
          </a:bodyPr>
          <a:lstStyle/>
          <a:p>
            <a:pPr algn="ctr"/>
            <a:r>
              <a:rPr lang="es-MX" sz="2400" b="1" dirty="0">
                <a:latin typeface="Arial Black" panose="020B0A04020102020204" pitchFamily="34" charset="0"/>
              </a:rPr>
              <a:t> Examinar la vida y el legado de los grandes profetas de la Biblia, entendiendo su papel </a:t>
            </a:r>
          </a:p>
          <a:p>
            <a:pPr algn="ctr"/>
            <a:r>
              <a:rPr lang="es-MX" sz="2400" b="1" dirty="0">
                <a:latin typeface="Arial Black" panose="020B0A04020102020204" pitchFamily="34" charset="0"/>
              </a:rPr>
              <a:t>en la revelación divina y cómo sus mensajes y acciones continúan influyendo en la fe y la práctica </a:t>
            </a:r>
          </a:p>
          <a:p>
            <a:pPr algn="ctr"/>
            <a:r>
              <a:rPr lang="es-MX" sz="2400" b="1" dirty="0">
                <a:latin typeface="Arial Black" panose="020B0A04020102020204" pitchFamily="34" charset="0"/>
              </a:rPr>
              <a:t>cristiana. </a:t>
            </a:r>
          </a:p>
        </p:txBody>
      </p:sp>
      <p:sp>
        <p:nvSpPr>
          <p:cNvPr id="4" name="CuadroTexto 3">
            <a:extLst>
              <a:ext uri="{FF2B5EF4-FFF2-40B4-BE49-F238E27FC236}">
                <a16:creationId xmlns:a16="http://schemas.microsoft.com/office/drawing/2014/main" id="{5FAB87B1-F308-570D-37D0-162E1336BB72}"/>
              </a:ext>
            </a:extLst>
          </p:cNvPr>
          <p:cNvSpPr txBox="1"/>
          <p:nvPr/>
        </p:nvSpPr>
        <p:spPr>
          <a:xfrm>
            <a:off x="-1" y="0"/>
            <a:ext cx="9143999" cy="461665"/>
          </a:xfrm>
          <a:prstGeom prst="rect">
            <a:avLst/>
          </a:prstGeom>
          <a:solidFill>
            <a:schemeClr val="accent2">
              <a:lumMod val="40000"/>
              <a:lumOff val="60000"/>
            </a:schemeClr>
          </a:solidFill>
        </p:spPr>
        <p:txBody>
          <a:bodyPr wrap="square" rtlCol="0">
            <a:spAutoFit/>
          </a:bodyPr>
          <a:lstStyle/>
          <a:p>
            <a:pPr algn="ctr"/>
            <a:r>
              <a:rPr lang="es-MX" sz="2400" b="1" dirty="0">
                <a:latin typeface="Arial Black" panose="020B0A04020102020204" pitchFamily="34" charset="0"/>
              </a:rPr>
              <a:t>PROPÓSITO</a:t>
            </a:r>
          </a:p>
        </p:txBody>
      </p:sp>
      <p:pic>
        <p:nvPicPr>
          <p:cNvPr id="5" name="Imagen 4">
            <a:extLst>
              <a:ext uri="{FF2B5EF4-FFF2-40B4-BE49-F238E27FC236}">
                <a16:creationId xmlns:a16="http://schemas.microsoft.com/office/drawing/2014/main" id="{ECFF04E4-C8E2-AEBD-671F-51609CBB3A05}"/>
              </a:ext>
            </a:extLst>
          </p:cNvPr>
          <p:cNvPicPr>
            <a:picLocks noChangeAspect="1"/>
          </p:cNvPicPr>
          <p:nvPr/>
        </p:nvPicPr>
        <p:blipFill>
          <a:blip r:embed="rId2"/>
          <a:stretch>
            <a:fillRect/>
          </a:stretch>
        </p:blipFill>
        <p:spPr>
          <a:xfrm>
            <a:off x="0" y="461664"/>
            <a:ext cx="9143998" cy="4457343"/>
          </a:xfrm>
          <a:prstGeom prst="rect">
            <a:avLst/>
          </a:prstGeom>
        </p:spPr>
      </p:pic>
    </p:spTree>
    <p:extLst>
      <p:ext uri="{BB962C8B-B14F-4D97-AF65-F5344CB8AC3E}">
        <p14:creationId xmlns:p14="http://schemas.microsoft.com/office/powerpoint/2010/main" val="1133032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691A61-FF07-8719-9FEE-0881D5A50D47}"/>
              </a:ext>
            </a:extLst>
          </p:cNvPr>
          <p:cNvSpPr txBox="1"/>
          <p:nvPr/>
        </p:nvSpPr>
        <p:spPr>
          <a:xfrm>
            <a:off x="0" y="4789437"/>
            <a:ext cx="9144000" cy="1938992"/>
          </a:xfrm>
          <a:prstGeom prst="rect">
            <a:avLst/>
          </a:prstGeom>
          <a:noFill/>
        </p:spPr>
        <p:txBody>
          <a:bodyPr wrap="square">
            <a:spAutoFit/>
          </a:bodyPr>
          <a:lstStyle/>
          <a:p>
            <a:pPr algn="ctr"/>
            <a:r>
              <a:rPr lang="es-MX" sz="2000" b="1" dirty="0">
                <a:latin typeface="Arial Black" panose="020B0A04020102020204" pitchFamily="34" charset="0"/>
              </a:rPr>
              <a:t>En cada tiempo, Dios ha suscitado profetas para guiar, corregir y revelar su voluntad a la humanidad. </a:t>
            </a:r>
          </a:p>
          <a:p>
            <a:pPr algn="ctr"/>
            <a:r>
              <a:rPr lang="es-MX" sz="2000" b="1" dirty="0">
                <a:latin typeface="Arial Black" panose="020B0A04020102020204" pitchFamily="34" charset="0"/>
              </a:rPr>
              <a:t>Estos hombres y mujeres, elegidos por su providencia, no solo han proclamado el mensaje de Dios, </a:t>
            </a:r>
          </a:p>
          <a:p>
            <a:pPr algn="ctr"/>
            <a:r>
              <a:rPr lang="es-MX" sz="2000" b="1" dirty="0">
                <a:latin typeface="Arial Black" panose="020B0A04020102020204" pitchFamily="34" charset="0"/>
              </a:rPr>
              <a:t>sino que han sido instrumentos vitales en la formación de la fe y el destino de los pueblos. </a:t>
            </a:r>
          </a:p>
        </p:txBody>
      </p:sp>
      <p:sp>
        <p:nvSpPr>
          <p:cNvPr id="4" name="CuadroTexto 3">
            <a:extLst>
              <a:ext uri="{FF2B5EF4-FFF2-40B4-BE49-F238E27FC236}">
                <a16:creationId xmlns:a16="http://schemas.microsoft.com/office/drawing/2014/main" id="{50B6F58D-110E-A76C-8DE3-1DC93FDE60CE}"/>
              </a:ext>
            </a:extLst>
          </p:cNvPr>
          <p:cNvSpPr txBox="1"/>
          <p:nvPr/>
        </p:nvSpPr>
        <p:spPr>
          <a:xfrm>
            <a:off x="0" y="0"/>
            <a:ext cx="9144000" cy="461665"/>
          </a:xfrm>
          <a:prstGeom prst="rect">
            <a:avLst/>
          </a:prstGeom>
          <a:solidFill>
            <a:schemeClr val="accent4">
              <a:lumMod val="60000"/>
              <a:lumOff val="40000"/>
            </a:schemeClr>
          </a:solidFill>
        </p:spPr>
        <p:txBody>
          <a:bodyPr wrap="square" rtlCol="0">
            <a:spAutoFit/>
          </a:bodyPr>
          <a:lstStyle/>
          <a:p>
            <a:pPr algn="ctr"/>
            <a:r>
              <a:rPr lang="es-MX" sz="2400" b="1" dirty="0">
                <a:latin typeface="Arial Black" panose="020B0A04020102020204" pitchFamily="34" charset="0"/>
              </a:rPr>
              <a:t>INTRODUCCIÓN</a:t>
            </a:r>
          </a:p>
        </p:txBody>
      </p:sp>
      <p:pic>
        <p:nvPicPr>
          <p:cNvPr id="5" name="Imagen 4">
            <a:extLst>
              <a:ext uri="{FF2B5EF4-FFF2-40B4-BE49-F238E27FC236}">
                <a16:creationId xmlns:a16="http://schemas.microsoft.com/office/drawing/2014/main" id="{65BD77A2-8330-FD10-FEF7-8393574F5B7D}"/>
              </a:ext>
            </a:extLst>
          </p:cNvPr>
          <p:cNvPicPr>
            <a:picLocks noChangeAspect="1"/>
          </p:cNvPicPr>
          <p:nvPr/>
        </p:nvPicPr>
        <p:blipFill>
          <a:blip r:embed="rId2"/>
          <a:stretch>
            <a:fillRect/>
          </a:stretch>
        </p:blipFill>
        <p:spPr>
          <a:xfrm>
            <a:off x="-1" y="461665"/>
            <a:ext cx="9143999" cy="4327772"/>
          </a:xfrm>
          <a:prstGeom prst="rect">
            <a:avLst/>
          </a:prstGeom>
        </p:spPr>
      </p:pic>
      <p:sp>
        <p:nvSpPr>
          <p:cNvPr id="6" name="CuadroTexto 5">
            <a:extLst>
              <a:ext uri="{FF2B5EF4-FFF2-40B4-BE49-F238E27FC236}">
                <a16:creationId xmlns:a16="http://schemas.microsoft.com/office/drawing/2014/main" id="{C8BC762B-E2F9-71BD-E28C-E099E62DF014}"/>
              </a:ext>
            </a:extLst>
          </p:cNvPr>
          <p:cNvSpPr txBox="1"/>
          <p:nvPr/>
        </p:nvSpPr>
        <p:spPr>
          <a:xfrm>
            <a:off x="1858780" y="461665"/>
            <a:ext cx="4976736" cy="1277193"/>
          </a:xfrm>
          <a:prstGeom prst="rect">
            <a:avLst/>
          </a:prstGeom>
          <a:solidFill>
            <a:schemeClr val="tx1">
              <a:lumMod val="95000"/>
              <a:lumOff val="5000"/>
            </a:schemeClr>
          </a:solidFill>
        </p:spPr>
        <p:txBody>
          <a:bodyPr wrap="square" rtlCol="0">
            <a:spAutoFit/>
          </a:bodyPr>
          <a:lstStyle/>
          <a:p>
            <a:endParaRPr lang="es-MX" dirty="0"/>
          </a:p>
        </p:txBody>
      </p:sp>
    </p:spTree>
    <p:extLst>
      <p:ext uri="{BB962C8B-B14F-4D97-AF65-F5344CB8AC3E}">
        <p14:creationId xmlns:p14="http://schemas.microsoft.com/office/powerpoint/2010/main" val="385386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9B891E-B6AA-D2B3-3C7B-702E8313E5A2}"/>
              </a:ext>
            </a:extLst>
          </p:cNvPr>
          <p:cNvSpPr txBox="1"/>
          <p:nvPr/>
        </p:nvSpPr>
        <p:spPr>
          <a:xfrm>
            <a:off x="0" y="5107820"/>
            <a:ext cx="9144000" cy="1631216"/>
          </a:xfrm>
          <a:prstGeom prst="rect">
            <a:avLst/>
          </a:prstGeom>
          <a:noFill/>
        </p:spPr>
        <p:txBody>
          <a:bodyPr wrap="square">
            <a:spAutoFit/>
          </a:bodyPr>
          <a:lstStyle/>
          <a:p>
            <a:pPr algn="ctr"/>
            <a:r>
              <a:rPr lang="es-MX" sz="2000" b="1" dirty="0">
                <a:latin typeface="Arial Black" panose="020B0A04020102020204" pitchFamily="34" charset="0"/>
              </a:rPr>
              <a:t>Desde </a:t>
            </a:r>
          </a:p>
          <a:p>
            <a:pPr algn="ctr"/>
            <a:r>
              <a:rPr lang="es-MX" sz="2000" b="1" dirty="0">
                <a:latin typeface="Arial Black" panose="020B0A04020102020204" pitchFamily="34" charset="0"/>
              </a:rPr>
              <a:t>Moisés, que liberó a Israel de la esclavitud, hasta Elena G. White, que brindó orientación a su Iglesia </a:t>
            </a:r>
          </a:p>
          <a:p>
            <a:pPr algn="ctr"/>
            <a:r>
              <a:rPr lang="es-MX" sz="2000" b="1" dirty="0">
                <a:latin typeface="Arial Black" panose="020B0A04020102020204" pitchFamily="34" charset="0"/>
              </a:rPr>
              <a:t>de los tiempos finales, cada profeta ha dejado una huella imborrable en el tejido de la historia sagrada. </a:t>
            </a:r>
          </a:p>
        </p:txBody>
      </p:sp>
      <p:pic>
        <p:nvPicPr>
          <p:cNvPr id="4" name="Imagen 3">
            <a:extLst>
              <a:ext uri="{FF2B5EF4-FFF2-40B4-BE49-F238E27FC236}">
                <a16:creationId xmlns:a16="http://schemas.microsoft.com/office/drawing/2014/main" id="{CBA4359B-522E-F953-00F9-8F103BFC1B69}"/>
              </a:ext>
            </a:extLst>
          </p:cNvPr>
          <p:cNvPicPr>
            <a:picLocks noChangeAspect="1"/>
          </p:cNvPicPr>
          <p:nvPr/>
        </p:nvPicPr>
        <p:blipFill>
          <a:blip r:embed="rId2"/>
          <a:stretch>
            <a:fillRect/>
          </a:stretch>
        </p:blipFill>
        <p:spPr>
          <a:xfrm>
            <a:off x="0" y="0"/>
            <a:ext cx="9144000" cy="5107820"/>
          </a:xfrm>
          <a:prstGeom prst="rect">
            <a:avLst/>
          </a:prstGeom>
        </p:spPr>
      </p:pic>
    </p:spTree>
    <p:extLst>
      <p:ext uri="{BB962C8B-B14F-4D97-AF65-F5344CB8AC3E}">
        <p14:creationId xmlns:p14="http://schemas.microsoft.com/office/powerpoint/2010/main" val="360025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D917F1-B410-D075-4EC9-A559969DA2F8}"/>
              </a:ext>
            </a:extLst>
          </p:cNvPr>
          <p:cNvSpPr txBox="1"/>
          <p:nvPr/>
        </p:nvSpPr>
        <p:spPr>
          <a:xfrm>
            <a:off x="0" y="5306280"/>
            <a:ext cx="9144000" cy="1323439"/>
          </a:xfrm>
          <a:prstGeom prst="rect">
            <a:avLst/>
          </a:prstGeom>
          <a:noFill/>
        </p:spPr>
        <p:txBody>
          <a:bodyPr wrap="square">
            <a:spAutoFit/>
          </a:bodyPr>
          <a:lstStyle/>
          <a:p>
            <a:pPr algn="ctr"/>
            <a:r>
              <a:rPr lang="es-MX" sz="2000" b="1" dirty="0">
                <a:latin typeface="Arial Black" panose="020B0A04020102020204" pitchFamily="34" charset="0"/>
              </a:rPr>
              <a:t>Hoy, al explorar las vidas y legados de estos mensajeros divinos, recordamos que la voz de Dios sigue </a:t>
            </a:r>
          </a:p>
          <a:p>
            <a:pPr algn="ctr"/>
            <a:r>
              <a:rPr lang="es-MX" sz="2000" b="1" dirty="0">
                <a:latin typeface="Arial Black" panose="020B0A04020102020204" pitchFamily="34" charset="0"/>
              </a:rPr>
              <a:t>resonando a través de los siglos, llamándonos a escuchar y seguir su dirección con fe y obediencia. </a:t>
            </a:r>
          </a:p>
        </p:txBody>
      </p:sp>
      <p:pic>
        <p:nvPicPr>
          <p:cNvPr id="4" name="Imagen 3">
            <a:extLst>
              <a:ext uri="{FF2B5EF4-FFF2-40B4-BE49-F238E27FC236}">
                <a16:creationId xmlns:a16="http://schemas.microsoft.com/office/drawing/2014/main" id="{6197EF75-D9BC-CF77-1A02-BF6204DB2196}"/>
              </a:ext>
            </a:extLst>
          </p:cNvPr>
          <p:cNvPicPr>
            <a:picLocks noChangeAspect="1"/>
          </p:cNvPicPr>
          <p:nvPr/>
        </p:nvPicPr>
        <p:blipFill>
          <a:blip r:embed="rId2"/>
          <a:stretch>
            <a:fillRect/>
          </a:stretch>
        </p:blipFill>
        <p:spPr>
          <a:xfrm>
            <a:off x="0" y="0"/>
            <a:ext cx="9144000" cy="5186597"/>
          </a:xfrm>
          <a:prstGeom prst="rect">
            <a:avLst/>
          </a:prstGeom>
        </p:spPr>
      </p:pic>
    </p:spTree>
    <p:extLst>
      <p:ext uri="{BB962C8B-B14F-4D97-AF65-F5344CB8AC3E}">
        <p14:creationId xmlns:p14="http://schemas.microsoft.com/office/powerpoint/2010/main" val="281526354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472</TotalTime>
  <Words>1213</Words>
  <Application>Microsoft Office PowerPoint</Application>
  <PresentationFormat>Presentación en pantalla (4:3)</PresentationFormat>
  <Paragraphs>100</Paragraphs>
  <Slides>30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13</cp:revision>
  <dcterms:created xsi:type="dcterms:W3CDTF">2025-10-20T17:03:13Z</dcterms:created>
  <dcterms:modified xsi:type="dcterms:W3CDTF">2025-10-21T20:06:11Z</dcterms:modified>
</cp:coreProperties>
</file>