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8" r:id="rId3"/>
    <p:sldId id="260" r:id="rId4"/>
    <p:sldId id="263" r:id="rId5"/>
    <p:sldId id="264" r:id="rId6"/>
    <p:sldId id="257" r:id="rId7"/>
    <p:sldId id="259" r:id="rId8"/>
    <p:sldId id="261" r:id="rId9"/>
    <p:sldId id="262" r:id="rId10"/>
    <p:sldId id="265" r:id="rId11"/>
    <p:sldId id="266" r:id="rId12"/>
    <p:sldId id="267" r:id="rId13"/>
    <p:sldId id="268" r:id="rId14"/>
    <p:sldId id="271" r:id="rId15"/>
    <p:sldId id="269" r:id="rId16"/>
    <p:sldId id="273" r:id="rId17"/>
    <p:sldId id="275" r:id="rId18"/>
    <p:sldId id="270" r:id="rId19"/>
    <p:sldId id="272" r:id="rId20"/>
    <p:sldId id="274" r:id="rId21"/>
    <p:sldId id="276" r:id="rId22"/>
    <p:sldId id="277"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p:scale>
          <a:sx n="75" d="100"/>
          <a:sy n="75" d="100"/>
        </p:scale>
        <p:origin x="1260" y="-216"/>
      </p:cViewPr>
      <p:guideLst/>
    </p:cSldViewPr>
  </p:slideViewPr>
  <p:notesTextViewPr>
    <p:cViewPr>
      <p:scale>
        <a:sx n="1" d="1"/>
        <a:sy n="1" d="1"/>
      </p:scale>
      <p:origin x="0" y="0"/>
    </p:cViewPr>
  </p:notesTextViewPr>
  <p:sorterViewPr>
    <p:cViewPr varScale="1">
      <p:scale>
        <a:sx n="100" d="100"/>
        <a:sy n="100" d="100"/>
      </p:scale>
      <p:origin x="0" y="-26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C5BB0-19F5-4BFC-B096-7BC575A3C5E4}" type="datetimeFigureOut">
              <a:rPr lang="es-MX" smtClean="0"/>
              <a:t>08/10/2025</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013B3-A449-4881-85AB-0DA1EE2E4CF6}" type="slidenum">
              <a:rPr lang="es-MX" smtClean="0"/>
              <a:t>‹Nº›</a:t>
            </a:fld>
            <a:endParaRPr lang="es-MX"/>
          </a:p>
        </p:txBody>
      </p:sp>
    </p:spTree>
    <p:extLst>
      <p:ext uri="{BB962C8B-B14F-4D97-AF65-F5344CB8AC3E}">
        <p14:creationId xmlns:p14="http://schemas.microsoft.com/office/powerpoint/2010/main" val="2825872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0C2013B3-A449-4881-85AB-0DA1EE2E4CF6}" type="slidenum">
              <a:rPr lang="es-MX" smtClean="0"/>
              <a:t>17</a:t>
            </a:fld>
            <a:endParaRPr lang="es-MX"/>
          </a:p>
        </p:txBody>
      </p:sp>
    </p:spTree>
    <p:extLst>
      <p:ext uri="{BB962C8B-B14F-4D97-AF65-F5344CB8AC3E}">
        <p14:creationId xmlns:p14="http://schemas.microsoft.com/office/powerpoint/2010/main" val="316603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p:txBody>
          <a:bodyPr/>
          <a:lstStyle/>
          <a:p>
            <a:fld id="{3A87EE86-E876-4443-93BF-49B2DF3CA567}" type="datetimeFigureOut">
              <a:rPr lang="es-MX" smtClean="0"/>
              <a:t>08/10/2025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ACCEC8-3E58-4C51-A82D-8AEDDF567645}" type="slidenum">
              <a:rPr lang="es-MX" smtClean="0"/>
              <a:t>‹Nº›</a:t>
            </a:fld>
            <a:endParaRPr lang="es-MX"/>
          </a:p>
        </p:txBody>
      </p:sp>
    </p:spTree>
    <p:extLst>
      <p:ext uri="{BB962C8B-B14F-4D97-AF65-F5344CB8AC3E}">
        <p14:creationId xmlns:p14="http://schemas.microsoft.com/office/powerpoint/2010/main" val="3412452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3A87EE86-E876-4443-93BF-49B2DF3CA567}" type="datetimeFigureOut">
              <a:rPr lang="es-MX" smtClean="0"/>
              <a:t>08/10/2025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ACCEC8-3E58-4C51-A82D-8AEDDF567645}" type="slidenum">
              <a:rPr lang="es-MX" smtClean="0"/>
              <a:t>‹Nº›</a:t>
            </a:fld>
            <a:endParaRPr lang="es-MX"/>
          </a:p>
        </p:txBody>
      </p:sp>
    </p:spTree>
    <p:extLst>
      <p:ext uri="{BB962C8B-B14F-4D97-AF65-F5344CB8AC3E}">
        <p14:creationId xmlns:p14="http://schemas.microsoft.com/office/powerpoint/2010/main" val="81188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3A87EE86-E876-4443-93BF-49B2DF3CA567}" type="datetimeFigureOut">
              <a:rPr lang="es-MX" smtClean="0"/>
              <a:t>08/10/2025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ACCEC8-3E58-4C51-A82D-8AEDDF567645}" type="slidenum">
              <a:rPr lang="es-MX" smtClean="0"/>
              <a:t>‹Nº›</a:t>
            </a:fld>
            <a:endParaRPr lang="es-MX"/>
          </a:p>
        </p:txBody>
      </p:sp>
    </p:spTree>
    <p:extLst>
      <p:ext uri="{BB962C8B-B14F-4D97-AF65-F5344CB8AC3E}">
        <p14:creationId xmlns:p14="http://schemas.microsoft.com/office/powerpoint/2010/main" val="25886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3A87EE86-E876-4443-93BF-49B2DF3CA567}" type="datetimeFigureOut">
              <a:rPr lang="es-MX" smtClean="0"/>
              <a:t>08/10/2025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ACCEC8-3E58-4C51-A82D-8AEDDF567645}" type="slidenum">
              <a:rPr lang="es-MX" smtClean="0"/>
              <a:t>‹Nº›</a:t>
            </a:fld>
            <a:endParaRPr lang="es-MX"/>
          </a:p>
        </p:txBody>
      </p:sp>
    </p:spTree>
    <p:extLst>
      <p:ext uri="{BB962C8B-B14F-4D97-AF65-F5344CB8AC3E}">
        <p14:creationId xmlns:p14="http://schemas.microsoft.com/office/powerpoint/2010/main" val="1674983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3A87EE86-E876-4443-93BF-49B2DF3CA567}" type="datetimeFigureOut">
              <a:rPr lang="es-MX" smtClean="0"/>
              <a:t>08/10/2025</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5AACCEC8-3E58-4C51-A82D-8AEDDF567645}" type="slidenum">
              <a:rPr lang="es-MX" smtClean="0"/>
              <a:t>‹Nº›</a:t>
            </a:fld>
            <a:endParaRPr lang="es-MX"/>
          </a:p>
        </p:txBody>
      </p:sp>
    </p:spTree>
    <p:extLst>
      <p:ext uri="{BB962C8B-B14F-4D97-AF65-F5344CB8AC3E}">
        <p14:creationId xmlns:p14="http://schemas.microsoft.com/office/powerpoint/2010/main" val="1561366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3A87EE86-E876-4443-93BF-49B2DF3CA567}" type="datetimeFigureOut">
              <a:rPr lang="es-MX" smtClean="0"/>
              <a:t>08/10/2025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AACCEC8-3E58-4C51-A82D-8AEDDF567645}" type="slidenum">
              <a:rPr lang="es-MX" smtClean="0"/>
              <a:t>‹Nº›</a:t>
            </a:fld>
            <a:endParaRPr lang="es-MX"/>
          </a:p>
        </p:txBody>
      </p:sp>
    </p:spTree>
    <p:extLst>
      <p:ext uri="{BB962C8B-B14F-4D97-AF65-F5344CB8AC3E}">
        <p14:creationId xmlns:p14="http://schemas.microsoft.com/office/powerpoint/2010/main" val="2371948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3A87EE86-E876-4443-93BF-49B2DF3CA567}" type="datetimeFigureOut">
              <a:rPr lang="es-MX" smtClean="0"/>
              <a:t>08/10/2025</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5AACCEC8-3E58-4C51-A82D-8AEDDF567645}" type="slidenum">
              <a:rPr lang="es-MX" smtClean="0"/>
              <a:t>‹Nº›</a:t>
            </a:fld>
            <a:endParaRPr lang="es-MX"/>
          </a:p>
        </p:txBody>
      </p:sp>
    </p:spTree>
    <p:extLst>
      <p:ext uri="{BB962C8B-B14F-4D97-AF65-F5344CB8AC3E}">
        <p14:creationId xmlns:p14="http://schemas.microsoft.com/office/powerpoint/2010/main" val="3247350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3A87EE86-E876-4443-93BF-49B2DF3CA567}" type="datetimeFigureOut">
              <a:rPr lang="es-MX" smtClean="0"/>
              <a:t>08/10/2025</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5AACCEC8-3E58-4C51-A82D-8AEDDF567645}" type="slidenum">
              <a:rPr lang="es-MX" smtClean="0"/>
              <a:t>‹Nº›</a:t>
            </a:fld>
            <a:endParaRPr lang="es-MX"/>
          </a:p>
        </p:txBody>
      </p:sp>
    </p:spTree>
    <p:extLst>
      <p:ext uri="{BB962C8B-B14F-4D97-AF65-F5344CB8AC3E}">
        <p14:creationId xmlns:p14="http://schemas.microsoft.com/office/powerpoint/2010/main" val="1469780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87EE86-E876-4443-93BF-49B2DF3CA567}" type="datetimeFigureOut">
              <a:rPr lang="es-MX" smtClean="0"/>
              <a:t>08/10/2025</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5AACCEC8-3E58-4C51-A82D-8AEDDF567645}" type="slidenum">
              <a:rPr lang="es-MX" smtClean="0"/>
              <a:t>‹Nº›</a:t>
            </a:fld>
            <a:endParaRPr lang="es-MX"/>
          </a:p>
        </p:txBody>
      </p:sp>
    </p:spTree>
    <p:extLst>
      <p:ext uri="{BB962C8B-B14F-4D97-AF65-F5344CB8AC3E}">
        <p14:creationId xmlns:p14="http://schemas.microsoft.com/office/powerpoint/2010/main" val="977137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3A87EE86-E876-4443-93BF-49B2DF3CA567}" type="datetimeFigureOut">
              <a:rPr lang="es-MX" smtClean="0"/>
              <a:t>08/10/2025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AACCEC8-3E58-4C51-A82D-8AEDDF567645}" type="slidenum">
              <a:rPr lang="es-MX" smtClean="0"/>
              <a:t>‹Nº›</a:t>
            </a:fld>
            <a:endParaRPr lang="es-MX"/>
          </a:p>
        </p:txBody>
      </p:sp>
    </p:spTree>
    <p:extLst>
      <p:ext uri="{BB962C8B-B14F-4D97-AF65-F5344CB8AC3E}">
        <p14:creationId xmlns:p14="http://schemas.microsoft.com/office/powerpoint/2010/main" val="3946497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3A87EE86-E876-4443-93BF-49B2DF3CA567}" type="datetimeFigureOut">
              <a:rPr lang="es-MX" smtClean="0"/>
              <a:t>08/10/2025</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5AACCEC8-3E58-4C51-A82D-8AEDDF567645}" type="slidenum">
              <a:rPr lang="es-MX" smtClean="0"/>
              <a:t>‹Nº›</a:t>
            </a:fld>
            <a:endParaRPr lang="es-MX"/>
          </a:p>
        </p:txBody>
      </p:sp>
    </p:spTree>
    <p:extLst>
      <p:ext uri="{BB962C8B-B14F-4D97-AF65-F5344CB8AC3E}">
        <p14:creationId xmlns:p14="http://schemas.microsoft.com/office/powerpoint/2010/main" val="2825748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87EE86-E876-4443-93BF-49B2DF3CA567}" type="datetimeFigureOut">
              <a:rPr lang="es-MX" smtClean="0"/>
              <a:t>08/10/2025</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CCEC8-3E58-4C51-A82D-8AEDDF567645}" type="slidenum">
              <a:rPr lang="es-MX" smtClean="0"/>
              <a:t>‹Nº›</a:t>
            </a:fld>
            <a:endParaRPr lang="es-MX"/>
          </a:p>
        </p:txBody>
      </p:sp>
    </p:spTree>
    <p:extLst>
      <p:ext uri="{BB962C8B-B14F-4D97-AF65-F5344CB8AC3E}">
        <p14:creationId xmlns:p14="http://schemas.microsoft.com/office/powerpoint/2010/main" val="2374383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CCC5F18-FD6B-C45F-B0EE-31F1A2E9F212}"/>
              </a:ext>
            </a:extLst>
          </p:cNvPr>
          <p:cNvSpPr txBox="1"/>
          <p:nvPr/>
        </p:nvSpPr>
        <p:spPr>
          <a:xfrm>
            <a:off x="0" y="0"/>
            <a:ext cx="9144000" cy="523220"/>
          </a:xfrm>
          <a:prstGeom prst="rect">
            <a:avLst/>
          </a:prstGeom>
          <a:solidFill>
            <a:srgbClr val="FFFF00"/>
          </a:solidFill>
        </p:spPr>
        <p:txBody>
          <a:bodyPr wrap="square">
            <a:spAutoFit/>
          </a:bodyPr>
          <a:lstStyle/>
          <a:p>
            <a:pPr algn="ctr"/>
            <a:r>
              <a:rPr lang="es-MX" sz="2800" b="1" dirty="0">
                <a:latin typeface="Arial Black" panose="020B0A04020102020204" pitchFamily="34" charset="0"/>
              </a:rPr>
              <a:t>“PROVISIÓN PARA CUMPLIR LA MISIÓN”</a:t>
            </a:r>
          </a:p>
        </p:txBody>
      </p:sp>
      <p:sp>
        <p:nvSpPr>
          <p:cNvPr id="6" name="CuadroTexto 5">
            <a:extLst>
              <a:ext uri="{FF2B5EF4-FFF2-40B4-BE49-F238E27FC236}">
                <a16:creationId xmlns:a16="http://schemas.microsoft.com/office/drawing/2014/main" id="{66CC8F14-74CC-7331-BB8E-F5083FC47B6F}"/>
              </a:ext>
            </a:extLst>
          </p:cNvPr>
          <p:cNvSpPr txBox="1"/>
          <p:nvPr/>
        </p:nvSpPr>
        <p:spPr>
          <a:xfrm>
            <a:off x="0" y="523220"/>
            <a:ext cx="9144000" cy="400110"/>
          </a:xfrm>
          <a:prstGeom prst="rect">
            <a:avLst/>
          </a:prstGeom>
          <a:solidFill>
            <a:schemeClr val="tx2">
              <a:lumMod val="20000"/>
              <a:lumOff val="80000"/>
            </a:schemeClr>
          </a:solidFill>
        </p:spPr>
        <p:txBody>
          <a:bodyPr wrap="square" rtlCol="0">
            <a:spAutoFit/>
          </a:bodyPr>
          <a:lstStyle/>
          <a:p>
            <a:pPr algn="ctr"/>
            <a:r>
              <a:rPr lang="es-MX" sz="2000" b="1" dirty="0">
                <a:latin typeface="Arial Black" panose="020B0A04020102020204" pitchFamily="34" charset="0"/>
              </a:rPr>
              <a:t>MÁS CERCA DE DIOS</a:t>
            </a:r>
          </a:p>
        </p:txBody>
      </p:sp>
      <p:pic>
        <p:nvPicPr>
          <p:cNvPr id="8" name="Imagen 7">
            <a:extLst>
              <a:ext uri="{FF2B5EF4-FFF2-40B4-BE49-F238E27FC236}">
                <a16:creationId xmlns:a16="http://schemas.microsoft.com/office/drawing/2014/main" id="{DA697108-8B9F-369D-4A51-B0C526624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737" y="5745930"/>
            <a:ext cx="997969" cy="886382"/>
          </a:xfrm>
          <a:prstGeom prst="rect">
            <a:avLst/>
          </a:prstGeom>
        </p:spPr>
      </p:pic>
      <p:sp>
        <p:nvSpPr>
          <p:cNvPr id="9" name="CuadroTexto 8">
            <a:extLst>
              <a:ext uri="{FF2B5EF4-FFF2-40B4-BE49-F238E27FC236}">
                <a16:creationId xmlns:a16="http://schemas.microsoft.com/office/drawing/2014/main" id="{2B1C4BA2-AB06-6EF3-62F5-E795F193D810}"/>
              </a:ext>
            </a:extLst>
          </p:cNvPr>
          <p:cNvSpPr txBox="1"/>
          <p:nvPr/>
        </p:nvSpPr>
        <p:spPr>
          <a:xfrm>
            <a:off x="1419086" y="5702849"/>
            <a:ext cx="7724914" cy="1077218"/>
          </a:xfrm>
          <a:prstGeom prst="rect">
            <a:avLst/>
          </a:prstGeom>
          <a:noFill/>
        </p:spPr>
        <p:txBody>
          <a:bodyPr wrap="square" rtlCol="0">
            <a:spAutoFit/>
          </a:bodyPr>
          <a:lstStyle/>
          <a:p>
            <a:r>
              <a:rPr lang="es-MX" sz="3200" b="1" dirty="0">
                <a:latin typeface="Arial Black" panose="020B0A04020102020204" pitchFamily="34" charset="0"/>
              </a:rPr>
              <a:t>ESCUELA SABÁTICA</a:t>
            </a:r>
          </a:p>
          <a:p>
            <a:r>
              <a:rPr lang="es-MX" sz="3200" b="1" dirty="0">
                <a:latin typeface="Arial Black" panose="020B0A04020102020204" pitchFamily="34" charset="0"/>
              </a:rPr>
              <a:t>IGLESIA ADVENTISTA DEL 7° DÍA</a:t>
            </a:r>
          </a:p>
        </p:txBody>
      </p:sp>
      <p:pic>
        <p:nvPicPr>
          <p:cNvPr id="10" name="Imagen 9">
            <a:extLst>
              <a:ext uri="{FF2B5EF4-FFF2-40B4-BE49-F238E27FC236}">
                <a16:creationId xmlns:a16="http://schemas.microsoft.com/office/drawing/2014/main" id="{9BDB3622-E347-3AFF-3565-FF2DCAB704DD}"/>
              </a:ext>
            </a:extLst>
          </p:cNvPr>
          <p:cNvPicPr>
            <a:picLocks noChangeAspect="1"/>
          </p:cNvPicPr>
          <p:nvPr/>
        </p:nvPicPr>
        <p:blipFill>
          <a:blip r:embed="rId3"/>
          <a:stretch>
            <a:fillRect/>
          </a:stretch>
        </p:blipFill>
        <p:spPr>
          <a:xfrm>
            <a:off x="0" y="923330"/>
            <a:ext cx="9144000" cy="4779519"/>
          </a:xfrm>
          <a:prstGeom prst="rect">
            <a:avLst/>
          </a:prstGeom>
        </p:spPr>
      </p:pic>
    </p:spTree>
    <p:extLst>
      <p:ext uri="{BB962C8B-B14F-4D97-AF65-F5344CB8AC3E}">
        <p14:creationId xmlns:p14="http://schemas.microsoft.com/office/powerpoint/2010/main" val="3353339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3D1AA59-85EC-F224-D853-F377C4278A37}"/>
              </a:ext>
            </a:extLst>
          </p:cNvPr>
          <p:cNvSpPr txBox="1"/>
          <p:nvPr/>
        </p:nvSpPr>
        <p:spPr>
          <a:xfrm>
            <a:off x="0" y="0"/>
            <a:ext cx="9144000" cy="646331"/>
          </a:xfrm>
          <a:prstGeom prst="rect">
            <a:avLst/>
          </a:prstGeom>
          <a:solidFill>
            <a:schemeClr val="accent1">
              <a:lumMod val="75000"/>
            </a:schemeClr>
          </a:solidFill>
        </p:spPr>
        <p:txBody>
          <a:bodyPr wrap="square" rtlCol="0">
            <a:spAutoFit/>
          </a:bodyPr>
          <a:lstStyle/>
          <a:p>
            <a:pPr algn="ctr"/>
            <a:r>
              <a:rPr lang="es-MX" sz="3600" b="1" dirty="0">
                <a:solidFill>
                  <a:srgbClr val="FF0000"/>
                </a:solidFill>
                <a:latin typeface="Arial Black" panose="020B0A04020102020204" pitchFamily="34" charset="0"/>
              </a:rPr>
              <a:t>NUEVO</a:t>
            </a:r>
            <a:r>
              <a:rPr lang="es-MX" sz="3600" b="1" dirty="0">
                <a:latin typeface="Arial Black" panose="020B0A04020102020204" pitchFamily="34" charset="0"/>
              </a:rPr>
              <a:t> </a:t>
            </a:r>
            <a:r>
              <a:rPr lang="es-MX" sz="3600" b="1" dirty="0">
                <a:solidFill>
                  <a:srgbClr val="FFFF00"/>
                </a:solidFill>
                <a:latin typeface="Arial Black" panose="020B0A04020102020204" pitchFamily="34" charset="0"/>
              </a:rPr>
              <a:t>HORIZONTE</a:t>
            </a:r>
          </a:p>
        </p:txBody>
      </p:sp>
      <p:sp>
        <p:nvSpPr>
          <p:cNvPr id="3" name="CuadroTexto 2">
            <a:extLst>
              <a:ext uri="{FF2B5EF4-FFF2-40B4-BE49-F238E27FC236}">
                <a16:creationId xmlns:a16="http://schemas.microsoft.com/office/drawing/2014/main" id="{700CC33F-07ED-2E04-33F8-E1F27CB827E0}"/>
              </a:ext>
            </a:extLst>
          </p:cNvPr>
          <p:cNvSpPr txBox="1"/>
          <p:nvPr/>
        </p:nvSpPr>
        <p:spPr>
          <a:xfrm>
            <a:off x="-1" y="646330"/>
            <a:ext cx="9143999" cy="400110"/>
          </a:xfrm>
          <a:prstGeom prst="rect">
            <a:avLst/>
          </a:prstGeom>
          <a:solidFill>
            <a:srgbClr val="FFC000"/>
          </a:solidFill>
        </p:spPr>
        <p:txBody>
          <a:bodyPr wrap="square" rtlCol="0">
            <a:spAutoFit/>
          </a:bodyPr>
          <a:lstStyle/>
          <a:p>
            <a:pPr algn="ctr"/>
            <a:r>
              <a:rPr lang="es-MX" sz="2000" b="1" dirty="0">
                <a:latin typeface="Arial Black" panose="020B0A04020102020204" pitchFamily="34" charset="0"/>
              </a:rPr>
              <a:t>DISCIPULADO</a:t>
            </a:r>
          </a:p>
        </p:txBody>
      </p:sp>
      <p:sp>
        <p:nvSpPr>
          <p:cNvPr id="4" name="CuadroTexto 3">
            <a:extLst>
              <a:ext uri="{FF2B5EF4-FFF2-40B4-BE49-F238E27FC236}">
                <a16:creationId xmlns:a16="http://schemas.microsoft.com/office/drawing/2014/main" id="{4D91DE9F-6590-4277-BA2D-2A399C7667C7}"/>
              </a:ext>
            </a:extLst>
          </p:cNvPr>
          <p:cNvSpPr txBox="1"/>
          <p:nvPr/>
        </p:nvSpPr>
        <p:spPr>
          <a:xfrm>
            <a:off x="1" y="6396335"/>
            <a:ext cx="9143999" cy="461665"/>
          </a:xfrm>
          <a:prstGeom prst="rect">
            <a:avLst/>
          </a:prstGeom>
          <a:solidFill>
            <a:schemeClr val="accent4">
              <a:lumMod val="60000"/>
              <a:lumOff val="40000"/>
            </a:schemeClr>
          </a:solidFill>
        </p:spPr>
        <p:txBody>
          <a:bodyPr wrap="square" rtlCol="0">
            <a:spAutoFit/>
          </a:bodyPr>
          <a:lstStyle/>
          <a:p>
            <a:pPr algn="ctr"/>
            <a:r>
              <a:rPr lang="es-MX" sz="2400" b="1" dirty="0">
                <a:latin typeface="Arial Black" panose="020B0A04020102020204" pitchFamily="34" charset="0"/>
              </a:rPr>
              <a:t>LA VERDADERA GRANDEZA DE UN DISCIPULO</a:t>
            </a:r>
          </a:p>
        </p:txBody>
      </p:sp>
      <p:pic>
        <p:nvPicPr>
          <p:cNvPr id="5" name="Imagen 4">
            <a:extLst>
              <a:ext uri="{FF2B5EF4-FFF2-40B4-BE49-F238E27FC236}">
                <a16:creationId xmlns:a16="http://schemas.microsoft.com/office/drawing/2014/main" id="{92C939BA-8B85-B824-5731-CC76516E718D}"/>
              </a:ext>
            </a:extLst>
          </p:cNvPr>
          <p:cNvPicPr>
            <a:picLocks noChangeAspect="1"/>
          </p:cNvPicPr>
          <p:nvPr/>
        </p:nvPicPr>
        <p:blipFill>
          <a:blip r:embed="rId2"/>
          <a:stretch>
            <a:fillRect/>
          </a:stretch>
        </p:blipFill>
        <p:spPr>
          <a:xfrm>
            <a:off x="-3" y="1046439"/>
            <a:ext cx="9163780" cy="5349895"/>
          </a:xfrm>
          <a:prstGeom prst="rect">
            <a:avLst/>
          </a:prstGeom>
        </p:spPr>
      </p:pic>
    </p:spTree>
    <p:extLst>
      <p:ext uri="{BB962C8B-B14F-4D97-AF65-F5344CB8AC3E}">
        <p14:creationId xmlns:p14="http://schemas.microsoft.com/office/powerpoint/2010/main" val="1458384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FC04BB-F704-76A9-6314-8D265A436BFE}"/>
              </a:ext>
            </a:extLst>
          </p:cNvPr>
          <p:cNvSpPr txBox="1"/>
          <p:nvPr/>
        </p:nvSpPr>
        <p:spPr>
          <a:xfrm>
            <a:off x="0" y="4059145"/>
            <a:ext cx="9144000" cy="2554545"/>
          </a:xfrm>
          <a:prstGeom prst="rect">
            <a:avLst/>
          </a:prstGeom>
          <a:noFill/>
        </p:spPr>
        <p:txBody>
          <a:bodyPr wrap="square">
            <a:spAutoFit/>
          </a:bodyPr>
          <a:lstStyle/>
          <a:p>
            <a:pPr algn="ctr"/>
            <a:r>
              <a:rPr lang="es-MX" sz="2000" b="1" dirty="0">
                <a:latin typeface="Arial Black" panose="020B0A04020102020204" pitchFamily="34" charset="0"/>
              </a:rPr>
              <a:t>“Cada iglesia debe ser una escuela práctica de obreros cristianos. Sus miembros deberían aprender a </a:t>
            </a:r>
          </a:p>
          <a:p>
            <a:pPr algn="ctr"/>
            <a:r>
              <a:rPr lang="es-MX" sz="2000" b="1" dirty="0">
                <a:latin typeface="Arial Black" panose="020B0A04020102020204" pitchFamily="34" charset="0"/>
              </a:rPr>
              <a:t>dar estudios bíblicos, a dirigir y enseñar clases en las escuelas sabáticas, a auxiliar al pobre y cuidar </a:t>
            </a:r>
          </a:p>
          <a:p>
            <a:pPr algn="ctr"/>
            <a:r>
              <a:rPr lang="es-MX" sz="2000" b="1" dirty="0">
                <a:latin typeface="Arial Black" panose="020B0A04020102020204" pitchFamily="34" charset="0"/>
              </a:rPr>
              <a:t>al enfermo, y trabajar en pro de los inconversos”</a:t>
            </a:r>
          </a:p>
          <a:p>
            <a:pPr algn="ctr"/>
            <a:r>
              <a:rPr lang="es-MX" sz="2000" b="1" dirty="0">
                <a:latin typeface="Arial Black" panose="020B0A04020102020204" pitchFamily="34" charset="0"/>
              </a:rPr>
              <a:t> (EGW, MC, p. 107).</a:t>
            </a:r>
          </a:p>
          <a:p>
            <a:pPr algn="ctr"/>
            <a:r>
              <a:rPr lang="es-MX" sz="2000" b="1" dirty="0">
                <a:latin typeface="Arial Black" panose="020B0A04020102020204" pitchFamily="34" charset="0"/>
              </a:rPr>
              <a:t> Todos debemos prepararnos, ya que tenemos una parte importante que realizar en el cumplimiento de la misión. </a:t>
            </a:r>
          </a:p>
        </p:txBody>
      </p:sp>
      <p:pic>
        <p:nvPicPr>
          <p:cNvPr id="4" name="Imagen 3">
            <a:extLst>
              <a:ext uri="{FF2B5EF4-FFF2-40B4-BE49-F238E27FC236}">
                <a16:creationId xmlns:a16="http://schemas.microsoft.com/office/drawing/2014/main" id="{9880DBC6-463C-5808-C693-251AA9DE1179}"/>
              </a:ext>
            </a:extLst>
          </p:cNvPr>
          <p:cNvPicPr>
            <a:picLocks noChangeAspect="1"/>
          </p:cNvPicPr>
          <p:nvPr/>
        </p:nvPicPr>
        <p:blipFill>
          <a:blip r:embed="rId2"/>
          <a:stretch>
            <a:fillRect/>
          </a:stretch>
        </p:blipFill>
        <p:spPr>
          <a:xfrm>
            <a:off x="0" y="0"/>
            <a:ext cx="9144000" cy="4059145"/>
          </a:xfrm>
          <a:prstGeom prst="rect">
            <a:avLst/>
          </a:prstGeom>
        </p:spPr>
      </p:pic>
    </p:spTree>
    <p:extLst>
      <p:ext uri="{BB962C8B-B14F-4D97-AF65-F5344CB8AC3E}">
        <p14:creationId xmlns:p14="http://schemas.microsoft.com/office/powerpoint/2010/main" val="1444251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1FC0B5-EB7A-8ECB-BB98-2A1130FED0A4}"/>
              </a:ext>
            </a:extLst>
          </p:cNvPr>
          <p:cNvSpPr txBox="1"/>
          <p:nvPr/>
        </p:nvSpPr>
        <p:spPr>
          <a:xfrm>
            <a:off x="0" y="510781"/>
            <a:ext cx="9144000" cy="461665"/>
          </a:xfrm>
          <a:prstGeom prst="rect">
            <a:avLst/>
          </a:prstGeom>
          <a:solidFill>
            <a:schemeClr val="accent1">
              <a:lumMod val="40000"/>
              <a:lumOff val="60000"/>
            </a:schemeClr>
          </a:solidFill>
        </p:spPr>
        <p:txBody>
          <a:bodyPr wrap="square">
            <a:spAutoFit/>
          </a:bodyPr>
          <a:lstStyle/>
          <a:p>
            <a:pPr algn="ctr"/>
            <a:r>
              <a:rPr lang="es-MX" sz="2400" b="1" dirty="0">
                <a:latin typeface="Arial Black" panose="020B0A04020102020204" pitchFamily="34" charset="0"/>
              </a:rPr>
              <a:t>#552 “¡OH!, CUANTO NECESITA”.</a:t>
            </a:r>
          </a:p>
        </p:txBody>
      </p:sp>
      <p:sp>
        <p:nvSpPr>
          <p:cNvPr id="4" name="CuadroTexto 3">
            <a:extLst>
              <a:ext uri="{FF2B5EF4-FFF2-40B4-BE49-F238E27FC236}">
                <a16:creationId xmlns:a16="http://schemas.microsoft.com/office/drawing/2014/main" id="{201C3BBB-A62F-237B-00BC-C68876F5BDB0}"/>
              </a:ext>
            </a:extLst>
          </p:cNvPr>
          <p:cNvSpPr txBox="1"/>
          <p:nvPr/>
        </p:nvSpPr>
        <p:spPr>
          <a:xfrm>
            <a:off x="0" y="0"/>
            <a:ext cx="9144000" cy="523220"/>
          </a:xfrm>
          <a:prstGeom prst="rect">
            <a:avLst/>
          </a:prstGeom>
          <a:solidFill>
            <a:schemeClr val="accent2">
              <a:lumMod val="40000"/>
              <a:lumOff val="60000"/>
            </a:schemeClr>
          </a:solidFill>
        </p:spPr>
        <p:txBody>
          <a:bodyPr wrap="square" rtlCol="0">
            <a:spAutoFit/>
          </a:bodyPr>
          <a:lstStyle/>
          <a:p>
            <a:pPr algn="ctr"/>
            <a:r>
              <a:rPr lang="es-MX" sz="2800" b="1" dirty="0">
                <a:latin typeface="Arial Black" panose="020B0A04020102020204" pitchFamily="34" charset="0"/>
              </a:rPr>
              <a:t>HIMNO ESPECIAL</a:t>
            </a:r>
          </a:p>
        </p:txBody>
      </p:sp>
      <p:pic>
        <p:nvPicPr>
          <p:cNvPr id="6" name="Imagen 5">
            <a:extLst>
              <a:ext uri="{FF2B5EF4-FFF2-40B4-BE49-F238E27FC236}">
                <a16:creationId xmlns:a16="http://schemas.microsoft.com/office/drawing/2014/main" id="{BB324CF3-FB5E-AD03-D525-C7ABEE4756AC}"/>
              </a:ext>
            </a:extLst>
          </p:cNvPr>
          <p:cNvPicPr>
            <a:picLocks noChangeAspect="1"/>
          </p:cNvPicPr>
          <p:nvPr/>
        </p:nvPicPr>
        <p:blipFill>
          <a:blip r:embed="rId2"/>
          <a:stretch>
            <a:fillRect/>
          </a:stretch>
        </p:blipFill>
        <p:spPr>
          <a:xfrm>
            <a:off x="0" y="972446"/>
            <a:ext cx="9144000" cy="5913620"/>
          </a:xfrm>
          <a:prstGeom prst="rect">
            <a:avLst/>
          </a:prstGeom>
        </p:spPr>
      </p:pic>
    </p:spTree>
    <p:extLst>
      <p:ext uri="{BB962C8B-B14F-4D97-AF65-F5344CB8AC3E}">
        <p14:creationId xmlns:p14="http://schemas.microsoft.com/office/powerpoint/2010/main" val="783150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7EB042D-1286-AD33-2604-6D2FD15C2FB2}"/>
              </a:ext>
            </a:extLst>
          </p:cNvPr>
          <p:cNvSpPr txBox="1"/>
          <p:nvPr/>
        </p:nvSpPr>
        <p:spPr>
          <a:xfrm>
            <a:off x="0" y="-1"/>
            <a:ext cx="9144000" cy="584775"/>
          </a:xfrm>
          <a:prstGeom prst="rect">
            <a:avLst/>
          </a:prstGeom>
          <a:solidFill>
            <a:srgbClr val="FFFF00"/>
          </a:solidFill>
        </p:spPr>
        <p:txBody>
          <a:bodyPr wrap="square" rtlCol="0">
            <a:spAutoFit/>
          </a:bodyPr>
          <a:lstStyle/>
          <a:p>
            <a:pPr algn="ctr"/>
            <a:r>
              <a:rPr lang="es-MX" sz="3200" b="1" dirty="0">
                <a:latin typeface="Arial Black" panose="020B0A04020102020204" pitchFamily="34" charset="0"/>
              </a:rPr>
              <a:t>MISIONERO MUNDIAL</a:t>
            </a:r>
          </a:p>
        </p:txBody>
      </p:sp>
      <p:pic>
        <p:nvPicPr>
          <p:cNvPr id="3" name="Imagen 2">
            <a:extLst>
              <a:ext uri="{FF2B5EF4-FFF2-40B4-BE49-F238E27FC236}">
                <a16:creationId xmlns:a16="http://schemas.microsoft.com/office/drawing/2014/main" id="{B5698E8B-3BD9-820B-EFCF-ECD894BBD64F}"/>
              </a:ext>
            </a:extLst>
          </p:cNvPr>
          <p:cNvPicPr>
            <a:picLocks noChangeAspect="1"/>
          </p:cNvPicPr>
          <p:nvPr/>
        </p:nvPicPr>
        <p:blipFill>
          <a:blip r:embed="rId2"/>
          <a:stretch>
            <a:fillRect/>
          </a:stretch>
        </p:blipFill>
        <p:spPr>
          <a:xfrm>
            <a:off x="0" y="584774"/>
            <a:ext cx="9144000" cy="6412926"/>
          </a:xfrm>
          <a:prstGeom prst="rect">
            <a:avLst/>
          </a:prstGeom>
        </p:spPr>
      </p:pic>
      <p:sp>
        <p:nvSpPr>
          <p:cNvPr id="4" name="CuadroTexto 3">
            <a:extLst>
              <a:ext uri="{FF2B5EF4-FFF2-40B4-BE49-F238E27FC236}">
                <a16:creationId xmlns:a16="http://schemas.microsoft.com/office/drawing/2014/main" id="{B9E038B8-3804-A863-CBC0-E7B7694A8AC4}"/>
              </a:ext>
            </a:extLst>
          </p:cNvPr>
          <p:cNvSpPr txBox="1"/>
          <p:nvPr/>
        </p:nvSpPr>
        <p:spPr>
          <a:xfrm>
            <a:off x="5921115" y="5246557"/>
            <a:ext cx="184731" cy="369332"/>
          </a:xfrm>
          <a:prstGeom prst="rect">
            <a:avLst/>
          </a:prstGeom>
          <a:noFill/>
        </p:spPr>
        <p:txBody>
          <a:bodyPr wrap="none" rtlCol="0">
            <a:spAutoFit/>
          </a:bodyPr>
          <a:lstStyle/>
          <a:p>
            <a:endParaRPr lang="es-MX" dirty="0"/>
          </a:p>
        </p:txBody>
      </p:sp>
      <p:sp>
        <p:nvSpPr>
          <p:cNvPr id="5" name="CuadroTexto 4">
            <a:extLst>
              <a:ext uri="{FF2B5EF4-FFF2-40B4-BE49-F238E27FC236}">
                <a16:creationId xmlns:a16="http://schemas.microsoft.com/office/drawing/2014/main" id="{354F361C-0DF8-0B9A-D216-6C5A74C7C1B6}"/>
              </a:ext>
            </a:extLst>
          </p:cNvPr>
          <p:cNvSpPr txBox="1"/>
          <p:nvPr/>
        </p:nvSpPr>
        <p:spPr>
          <a:xfrm>
            <a:off x="7144372" y="4846448"/>
            <a:ext cx="1872629" cy="584775"/>
          </a:xfrm>
          <a:prstGeom prst="rect">
            <a:avLst/>
          </a:prstGeom>
          <a:solidFill>
            <a:srgbClr val="FF0000"/>
          </a:solidFill>
        </p:spPr>
        <p:txBody>
          <a:bodyPr wrap="none" rtlCol="0">
            <a:spAutoFit/>
          </a:bodyPr>
          <a:lstStyle/>
          <a:p>
            <a:r>
              <a:rPr lang="es-MX" sz="3200" b="1" dirty="0">
                <a:latin typeface="Arial Black" panose="020B0A04020102020204" pitchFamily="34" charset="0"/>
              </a:rPr>
              <a:t>BRASIL</a:t>
            </a:r>
          </a:p>
        </p:txBody>
      </p:sp>
      <p:sp>
        <p:nvSpPr>
          <p:cNvPr id="6" name="CuadroTexto 5">
            <a:extLst>
              <a:ext uri="{FF2B5EF4-FFF2-40B4-BE49-F238E27FC236}">
                <a16:creationId xmlns:a16="http://schemas.microsoft.com/office/drawing/2014/main" id="{6D6A35C4-6F8F-5815-C229-A6E99596E6B7}"/>
              </a:ext>
            </a:extLst>
          </p:cNvPr>
          <p:cNvSpPr txBox="1"/>
          <p:nvPr/>
        </p:nvSpPr>
        <p:spPr>
          <a:xfrm>
            <a:off x="0" y="6139109"/>
            <a:ext cx="9144000" cy="523220"/>
          </a:xfrm>
          <a:prstGeom prst="rect">
            <a:avLst/>
          </a:prstGeom>
          <a:solidFill>
            <a:srgbClr val="00B0F0"/>
          </a:solidFill>
        </p:spPr>
        <p:txBody>
          <a:bodyPr wrap="square" rtlCol="0">
            <a:spAutoFit/>
          </a:bodyPr>
          <a:lstStyle/>
          <a:p>
            <a:pPr algn="ctr"/>
            <a:r>
              <a:rPr lang="es-MX" sz="2800" b="1" dirty="0">
                <a:latin typeface="Arial Black" panose="020B0A04020102020204" pitchFamily="34" charset="0"/>
              </a:rPr>
              <a:t>EL PERDÓN Y UN CORTE DE PELO</a:t>
            </a:r>
          </a:p>
        </p:txBody>
      </p:sp>
      <p:sp>
        <p:nvSpPr>
          <p:cNvPr id="8" name="CuadroTexto 7">
            <a:extLst>
              <a:ext uri="{FF2B5EF4-FFF2-40B4-BE49-F238E27FC236}">
                <a16:creationId xmlns:a16="http://schemas.microsoft.com/office/drawing/2014/main" id="{8C8EE180-B7F8-8B06-FEDD-36F7B4BF74A8}"/>
              </a:ext>
            </a:extLst>
          </p:cNvPr>
          <p:cNvSpPr txBox="1"/>
          <p:nvPr/>
        </p:nvSpPr>
        <p:spPr>
          <a:xfrm>
            <a:off x="126999" y="4669515"/>
            <a:ext cx="4855029" cy="369332"/>
          </a:xfrm>
          <a:prstGeom prst="rect">
            <a:avLst/>
          </a:prstGeom>
          <a:solidFill>
            <a:srgbClr val="FFFF00"/>
          </a:solidFill>
        </p:spPr>
        <p:txBody>
          <a:bodyPr wrap="square" rtlCol="0">
            <a:spAutoFit/>
          </a:bodyPr>
          <a:lstStyle/>
          <a:p>
            <a:pPr algn="ctr"/>
            <a:r>
              <a:rPr lang="es-MX" b="1" dirty="0">
                <a:latin typeface="Arial Black" panose="020B0A04020102020204" pitchFamily="34" charset="0"/>
              </a:rPr>
              <a:t>SÁBADO, OCTUBRE 11, 2025</a:t>
            </a:r>
          </a:p>
        </p:txBody>
      </p:sp>
      <p:pic>
        <p:nvPicPr>
          <p:cNvPr id="10" name="Imagen 9">
            <a:extLst>
              <a:ext uri="{FF2B5EF4-FFF2-40B4-BE49-F238E27FC236}">
                <a16:creationId xmlns:a16="http://schemas.microsoft.com/office/drawing/2014/main" id="{D29407CB-4A93-D75A-7893-A7722FF08D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8711"/>
            <a:ext cx="1801171" cy="1599774"/>
          </a:xfrm>
          <a:prstGeom prst="rect">
            <a:avLst/>
          </a:prstGeom>
        </p:spPr>
      </p:pic>
    </p:spTree>
    <p:extLst>
      <p:ext uri="{BB962C8B-B14F-4D97-AF65-F5344CB8AC3E}">
        <p14:creationId xmlns:p14="http://schemas.microsoft.com/office/powerpoint/2010/main" val="2297806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2AEF4A8-537E-8E4A-4B84-B4B28045E8A2}"/>
              </a:ext>
            </a:extLst>
          </p:cNvPr>
          <p:cNvPicPr>
            <a:picLocks noChangeAspect="1"/>
          </p:cNvPicPr>
          <p:nvPr/>
        </p:nvPicPr>
        <p:blipFill>
          <a:blip r:embed="rId2"/>
          <a:stretch>
            <a:fillRect/>
          </a:stretch>
        </p:blipFill>
        <p:spPr>
          <a:xfrm>
            <a:off x="0" y="0"/>
            <a:ext cx="9144000" cy="6857999"/>
          </a:xfrm>
          <a:prstGeom prst="rect">
            <a:avLst/>
          </a:prstGeom>
        </p:spPr>
      </p:pic>
      <p:sp>
        <p:nvSpPr>
          <p:cNvPr id="3" name="CuadroTexto 2">
            <a:extLst>
              <a:ext uri="{FF2B5EF4-FFF2-40B4-BE49-F238E27FC236}">
                <a16:creationId xmlns:a16="http://schemas.microsoft.com/office/drawing/2014/main" id="{C7AF4D69-7105-BBE4-A22C-D83CA9436C95}"/>
              </a:ext>
            </a:extLst>
          </p:cNvPr>
          <p:cNvSpPr txBox="1"/>
          <p:nvPr/>
        </p:nvSpPr>
        <p:spPr>
          <a:xfrm>
            <a:off x="779606" y="1319134"/>
            <a:ext cx="3769686" cy="1200329"/>
          </a:xfrm>
          <a:prstGeom prst="rect">
            <a:avLst/>
          </a:prstGeom>
          <a:solidFill>
            <a:schemeClr val="accent1">
              <a:lumMod val="60000"/>
              <a:lumOff val="40000"/>
            </a:schemeClr>
          </a:solidFill>
        </p:spPr>
        <p:txBody>
          <a:bodyPr wrap="none" rtlCol="0">
            <a:spAutoFit/>
          </a:bodyPr>
          <a:lstStyle/>
          <a:p>
            <a:pPr algn="ctr"/>
            <a:r>
              <a:rPr lang="es-MX" sz="3600" b="1" dirty="0">
                <a:latin typeface="Arial Black" panose="020B0A04020102020204" pitchFamily="34" charset="0"/>
              </a:rPr>
              <a:t>INFORME </a:t>
            </a:r>
          </a:p>
          <a:p>
            <a:pPr algn="ctr"/>
            <a:r>
              <a:rPr lang="es-MX" sz="3600" b="1" dirty="0">
                <a:latin typeface="Arial Black" panose="020B0A04020102020204" pitchFamily="34" charset="0"/>
              </a:rPr>
              <a:t>SECRETARIAL</a:t>
            </a:r>
          </a:p>
        </p:txBody>
      </p:sp>
    </p:spTree>
    <p:extLst>
      <p:ext uri="{BB962C8B-B14F-4D97-AF65-F5344CB8AC3E}">
        <p14:creationId xmlns:p14="http://schemas.microsoft.com/office/powerpoint/2010/main" val="669918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6F43BF0-10FC-B506-36EF-B083BD4F06F7}"/>
              </a:ext>
            </a:extLst>
          </p:cNvPr>
          <p:cNvSpPr txBox="1"/>
          <p:nvPr/>
        </p:nvSpPr>
        <p:spPr>
          <a:xfrm>
            <a:off x="0" y="4418911"/>
            <a:ext cx="9144000" cy="2246769"/>
          </a:xfrm>
          <a:prstGeom prst="rect">
            <a:avLst/>
          </a:prstGeom>
          <a:noFill/>
        </p:spPr>
        <p:txBody>
          <a:bodyPr wrap="square">
            <a:spAutoFit/>
          </a:bodyPr>
          <a:lstStyle/>
          <a:p>
            <a:pPr algn="ctr"/>
            <a:r>
              <a:rPr lang="es-MX" sz="2000" b="1" dirty="0">
                <a:latin typeface="Arial Black" panose="020B0A04020102020204" pitchFamily="34" charset="0"/>
              </a:rPr>
              <a:t>Muchos miembros de la iglesia se sienten atendidos solo si los visita el pastor. Elena G. de White declara: “La mayor ayuda que puede darse a nuestro pueblo consiste en enseñarle a trabajar para Dios y a confiar en él” (3 JT, p. 82). Como miembros debemos comprender que el ministerio lo desempeña </a:t>
            </a:r>
          </a:p>
          <a:p>
            <a:pPr algn="ctr"/>
            <a:r>
              <a:rPr lang="es-MX" sz="2000" b="1" dirty="0">
                <a:latin typeface="Arial Black" panose="020B0A04020102020204" pitchFamily="34" charset="0"/>
              </a:rPr>
              <a:t>la comunidad total de la iglesia, trabajando juntos, más bien que una persona sola. </a:t>
            </a:r>
          </a:p>
        </p:txBody>
      </p:sp>
      <p:pic>
        <p:nvPicPr>
          <p:cNvPr id="4" name="Imagen 3">
            <a:extLst>
              <a:ext uri="{FF2B5EF4-FFF2-40B4-BE49-F238E27FC236}">
                <a16:creationId xmlns:a16="http://schemas.microsoft.com/office/drawing/2014/main" id="{B06675AC-63DC-9520-33D7-F3CD1B1C3A86}"/>
              </a:ext>
            </a:extLst>
          </p:cNvPr>
          <p:cNvPicPr>
            <a:picLocks noChangeAspect="1"/>
          </p:cNvPicPr>
          <p:nvPr/>
        </p:nvPicPr>
        <p:blipFill>
          <a:blip r:embed="rId2"/>
          <a:stretch>
            <a:fillRect/>
          </a:stretch>
        </p:blipFill>
        <p:spPr>
          <a:xfrm>
            <a:off x="0" y="0"/>
            <a:ext cx="9144000" cy="4418911"/>
          </a:xfrm>
          <a:prstGeom prst="rect">
            <a:avLst/>
          </a:prstGeom>
        </p:spPr>
      </p:pic>
    </p:spTree>
    <p:extLst>
      <p:ext uri="{BB962C8B-B14F-4D97-AF65-F5344CB8AC3E}">
        <p14:creationId xmlns:p14="http://schemas.microsoft.com/office/powerpoint/2010/main" val="574443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7F487DE-1D27-5AA7-765F-E9CEA9F90A12}"/>
              </a:ext>
            </a:extLst>
          </p:cNvPr>
          <p:cNvSpPr txBox="1"/>
          <p:nvPr/>
        </p:nvSpPr>
        <p:spPr>
          <a:xfrm>
            <a:off x="0" y="5062848"/>
            <a:ext cx="9144000" cy="1631216"/>
          </a:xfrm>
          <a:prstGeom prst="rect">
            <a:avLst/>
          </a:prstGeom>
          <a:noFill/>
        </p:spPr>
        <p:txBody>
          <a:bodyPr wrap="square">
            <a:spAutoFit/>
          </a:bodyPr>
          <a:lstStyle/>
          <a:p>
            <a:pPr algn="ctr"/>
            <a:r>
              <a:rPr lang="es-MX" sz="2000" b="1" dirty="0">
                <a:latin typeface="Arial Black" panose="020B0A04020102020204" pitchFamily="34" charset="0"/>
              </a:rPr>
              <a:t>El Espíritu Santo nos insta a encontrar un ministerio en el cual podamos usar nuestro don o dones </a:t>
            </a:r>
          </a:p>
          <a:p>
            <a:pPr algn="ctr"/>
            <a:r>
              <a:rPr lang="es-MX" sz="2000" b="1" dirty="0">
                <a:latin typeface="Arial Black" panose="020B0A04020102020204" pitchFamily="34" charset="0"/>
              </a:rPr>
              <a:t>para servir a otros y atraerlos a Cristo. Cada uno es un ministro llevando a cabo un ministerio para el </a:t>
            </a:r>
          </a:p>
          <a:p>
            <a:pPr algn="ctr"/>
            <a:r>
              <a:rPr lang="es-MX" sz="2000" b="1" dirty="0">
                <a:latin typeface="Arial Black" panose="020B0A04020102020204" pitchFamily="34" charset="0"/>
              </a:rPr>
              <a:t>cual ha sido dotado espiritualmente.</a:t>
            </a:r>
          </a:p>
        </p:txBody>
      </p:sp>
      <p:pic>
        <p:nvPicPr>
          <p:cNvPr id="4" name="Imagen 3">
            <a:extLst>
              <a:ext uri="{FF2B5EF4-FFF2-40B4-BE49-F238E27FC236}">
                <a16:creationId xmlns:a16="http://schemas.microsoft.com/office/drawing/2014/main" id="{29EC172F-A93F-D134-10AC-27E5D65104A8}"/>
              </a:ext>
            </a:extLst>
          </p:cNvPr>
          <p:cNvPicPr>
            <a:picLocks noChangeAspect="1"/>
          </p:cNvPicPr>
          <p:nvPr/>
        </p:nvPicPr>
        <p:blipFill>
          <a:blip r:embed="rId2"/>
          <a:stretch>
            <a:fillRect/>
          </a:stretch>
        </p:blipFill>
        <p:spPr>
          <a:xfrm>
            <a:off x="-1" y="0"/>
            <a:ext cx="9144001" cy="5090489"/>
          </a:xfrm>
          <a:prstGeom prst="rect">
            <a:avLst/>
          </a:prstGeom>
        </p:spPr>
      </p:pic>
    </p:spTree>
    <p:extLst>
      <p:ext uri="{BB962C8B-B14F-4D97-AF65-F5344CB8AC3E}">
        <p14:creationId xmlns:p14="http://schemas.microsoft.com/office/powerpoint/2010/main" val="3130843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1588EF1-BA46-E229-E97A-C909B69B7E69}"/>
              </a:ext>
            </a:extLst>
          </p:cNvPr>
          <p:cNvSpPr txBox="1"/>
          <p:nvPr/>
        </p:nvSpPr>
        <p:spPr>
          <a:xfrm>
            <a:off x="0" y="3687901"/>
            <a:ext cx="9144001" cy="3170099"/>
          </a:xfrm>
          <a:prstGeom prst="rect">
            <a:avLst/>
          </a:prstGeom>
          <a:noFill/>
        </p:spPr>
        <p:txBody>
          <a:bodyPr wrap="square">
            <a:spAutoFit/>
          </a:bodyPr>
          <a:lstStyle/>
          <a:p>
            <a:pPr algn="ctr"/>
            <a:r>
              <a:rPr lang="es-MX" sz="2000" b="1" dirty="0">
                <a:latin typeface="Arial Black" panose="020B0A04020102020204" pitchFamily="34" charset="0"/>
              </a:rPr>
              <a:t>El plan de Cristo terminará la obra. “La obra de Dios en esta tierra no podrá nunca terminarse antes </a:t>
            </a:r>
          </a:p>
          <a:p>
            <a:pPr algn="ctr"/>
            <a:r>
              <a:rPr lang="es-MX" sz="2000" b="1" dirty="0">
                <a:latin typeface="Arial Black" panose="020B0A04020102020204" pitchFamily="34" charset="0"/>
              </a:rPr>
              <a:t>que los hombres y mujeres abarcados por el total de miembros de nuestra iglesia se unan a la obra y </a:t>
            </a:r>
          </a:p>
          <a:p>
            <a:pPr algn="ctr"/>
            <a:r>
              <a:rPr lang="es-MX" sz="2000" b="1" dirty="0">
                <a:latin typeface="Arial Black" panose="020B0A04020102020204" pitchFamily="34" charset="0"/>
              </a:rPr>
              <a:t>aúnen sus esfuerzos con los de los pastores y dirigentes de las iglesias” (SC, p. 87). </a:t>
            </a:r>
          </a:p>
          <a:p>
            <a:pPr algn="ctr"/>
            <a:r>
              <a:rPr lang="es-MX" sz="2000" b="1" dirty="0">
                <a:latin typeface="Arial Black" panose="020B0A04020102020204" pitchFamily="34" charset="0"/>
              </a:rPr>
              <a:t>La prueba verdadera de la evangelización no es cuántos vienen a adorar, sino cuántos salen de la iglesia para servir. Como iglesia somos los instrumentos en las manos de Dios para cumplir la misión. </a:t>
            </a:r>
          </a:p>
        </p:txBody>
      </p:sp>
      <p:sp>
        <p:nvSpPr>
          <p:cNvPr id="4" name="CuadroTexto 3">
            <a:extLst>
              <a:ext uri="{FF2B5EF4-FFF2-40B4-BE49-F238E27FC236}">
                <a16:creationId xmlns:a16="http://schemas.microsoft.com/office/drawing/2014/main" id="{7F4BE55B-0D86-5101-8C3B-7E907F5B7C91}"/>
              </a:ext>
            </a:extLst>
          </p:cNvPr>
          <p:cNvSpPr txBox="1"/>
          <p:nvPr/>
        </p:nvSpPr>
        <p:spPr>
          <a:xfrm>
            <a:off x="0" y="0"/>
            <a:ext cx="9144000" cy="461665"/>
          </a:xfrm>
          <a:prstGeom prst="rect">
            <a:avLst/>
          </a:prstGeom>
          <a:solidFill>
            <a:schemeClr val="accent4">
              <a:lumMod val="60000"/>
              <a:lumOff val="40000"/>
            </a:schemeClr>
          </a:solidFill>
        </p:spPr>
        <p:txBody>
          <a:bodyPr wrap="square" rtlCol="0">
            <a:spAutoFit/>
          </a:bodyPr>
          <a:lstStyle/>
          <a:p>
            <a:pPr algn="ctr"/>
            <a:r>
              <a:rPr lang="es-MX" sz="2400" b="1" dirty="0">
                <a:latin typeface="Arial Black" panose="020B0A04020102020204" pitchFamily="34" charset="0"/>
              </a:rPr>
              <a:t>CONCLUSIÓN</a:t>
            </a:r>
          </a:p>
        </p:txBody>
      </p:sp>
      <p:pic>
        <p:nvPicPr>
          <p:cNvPr id="5" name="Imagen 4">
            <a:extLst>
              <a:ext uri="{FF2B5EF4-FFF2-40B4-BE49-F238E27FC236}">
                <a16:creationId xmlns:a16="http://schemas.microsoft.com/office/drawing/2014/main" id="{38232D54-69B8-7873-B300-9A789DC1FBBD}"/>
              </a:ext>
            </a:extLst>
          </p:cNvPr>
          <p:cNvPicPr>
            <a:picLocks noChangeAspect="1"/>
          </p:cNvPicPr>
          <p:nvPr/>
        </p:nvPicPr>
        <p:blipFill>
          <a:blip r:embed="rId3"/>
          <a:stretch>
            <a:fillRect/>
          </a:stretch>
        </p:blipFill>
        <p:spPr>
          <a:xfrm>
            <a:off x="0" y="461665"/>
            <a:ext cx="9144000" cy="3226236"/>
          </a:xfrm>
          <a:prstGeom prst="rect">
            <a:avLst/>
          </a:prstGeom>
        </p:spPr>
      </p:pic>
    </p:spTree>
    <p:extLst>
      <p:ext uri="{BB962C8B-B14F-4D97-AF65-F5344CB8AC3E}">
        <p14:creationId xmlns:p14="http://schemas.microsoft.com/office/powerpoint/2010/main" val="2958973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DFB05F-0E40-ED3E-CFDF-36E6B0A1B720}"/>
              </a:ext>
            </a:extLst>
          </p:cNvPr>
          <p:cNvSpPr txBox="1"/>
          <p:nvPr/>
        </p:nvSpPr>
        <p:spPr>
          <a:xfrm>
            <a:off x="0" y="0"/>
            <a:ext cx="9144000" cy="584775"/>
          </a:xfrm>
          <a:prstGeom prst="rect">
            <a:avLst/>
          </a:prstGeom>
          <a:solidFill>
            <a:schemeClr val="accent2">
              <a:lumMod val="75000"/>
            </a:schemeClr>
          </a:solidFill>
        </p:spPr>
        <p:txBody>
          <a:bodyPr wrap="square" rtlCol="0">
            <a:spAutoFit/>
          </a:bodyPr>
          <a:lstStyle/>
          <a:p>
            <a:pPr algn="ctr"/>
            <a:r>
              <a:rPr lang="es-MX" sz="3200" b="1" dirty="0">
                <a:solidFill>
                  <a:srgbClr val="FFFF00"/>
                </a:solidFill>
                <a:latin typeface="Arial Black" panose="020B0A04020102020204" pitchFamily="34" charset="0"/>
              </a:rPr>
              <a:t>VERSÍCULO PARA MEMORIZAR</a:t>
            </a:r>
          </a:p>
        </p:txBody>
      </p:sp>
      <p:pic>
        <p:nvPicPr>
          <p:cNvPr id="3" name="Imagen 2">
            <a:extLst>
              <a:ext uri="{FF2B5EF4-FFF2-40B4-BE49-F238E27FC236}">
                <a16:creationId xmlns:a16="http://schemas.microsoft.com/office/drawing/2014/main" id="{766FB8C3-160B-4F17-4B23-425234AAF282}"/>
              </a:ext>
            </a:extLst>
          </p:cNvPr>
          <p:cNvPicPr>
            <a:picLocks noChangeAspect="1"/>
          </p:cNvPicPr>
          <p:nvPr/>
        </p:nvPicPr>
        <p:blipFill>
          <a:blip r:embed="rId2"/>
          <a:stretch>
            <a:fillRect/>
          </a:stretch>
        </p:blipFill>
        <p:spPr>
          <a:xfrm>
            <a:off x="0" y="584775"/>
            <a:ext cx="9144000" cy="6273225"/>
          </a:xfrm>
          <a:prstGeom prst="rect">
            <a:avLst/>
          </a:prstGeom>
        </p:spPr>
      </p:pic>
    </p:spTree>
    <p:extLst>
      <p:ext uri="{BB962C8B-B14F-4D97-AF65-F5344CB8AC3E}">
        <p14:creationId xmlns:p14="http://schemas.microsoft.com/office/powerpoint/2010/main" val="4034416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191D1C4-8848-B0B7-1B76-0C7B20EB98DB}"/>
              </a:ext>
            </a:extLst>
          </p:cNvPr>
          <p:cNvSpPr txBox="1"/>
          <p:nvPr/>
        </p:nvSpPr>
        <p:spPr>
          <a:xfrm>
            <a:off x="0" y="-1"/>
            <a:ext cx="9144000" cy="646331"/>
          </a:xfrm>
          <a:prstGeom prst="rect">
            <a:avLst/>
          </a:prstGeom>
          <a:solidFill>
            <a:schemeClr val="accent6">
              <a:lumMod val="60000"/>
              <a:lumOff val="40000"/>
            </a:schemeClr>
          </a:solidFill>
        </p:spPr>
        <p:txBody>
          <a:bodyPr wrap="square" rtlCol="0">
            <a:spAutoFit/>
          </a:bodyPr>
          <a:lstStyle/>
          <a:p>
            <a:pPr algn="ctr"/>
            <a:r>
              <a:rPr lang="es-MX" sz="3600" b="1" dirty="0">
                <a:latin typeface="Arial Black" panose="020B0A04020102020204" pitchFamily="34" charset="0"/>
              </a:rPr>
              <a:t>REPASO DE LA LECCIÓN # 2</a:t>
            </a:r>
          </a:p>
        </p:txBody>
      </p:sp>
      <p:pic>
        <p:nvPicPr>
          <p:cNvPr id="3" name="Imagen 2">
            <a:extLst>
              <a:ext uri="{FF2B5EF4-FFF2-40B4-BE49-F238E27FC236}">
                <a16:creationId xmlns:a16="http://schemas.microsoft.com/office/drawing/2014/main" id="{7A0B2901-02AD-956D-EA08-22D2A1B12EE3}"/>
              </a:ext>
            </a:extLst>
          </p:cNvPr>
          <p:cNvPicPr>
            <a:picLocks noChangeAspect="1"/>
          </p:cNvPicPr>
          <p:nvPr/>
        </p:nvPicPr>
        <p:blipFill>
          <a:blip r:embed="rId2"/>
          <a:stretch>
            <a:fillRect/>
          </a:stretch>
        </p:blipFill>
        <p:spPr>
          <a:xfrm>
            <a:off x="14990" y="646330"/>
            <a:ext cx="4901784" cy="6212362"/>
          </a:xfrm>
          <a:prstGeom prst="rect">
            <a:avLst/>
          </a:prstGeom>
        </p:spPr>
      </p:pic>
      <p:sp>
        <p:nvSpPr>
          <p:cNvPr id="4" name="CuadroTexto 3">
            <a:extLst>
              <a:ext uri="{FF2B5EF4-FFF2-40B4-BE49-F238E27FC236}">
                <a16:creationId xmlns:a16="http://schemas.microsoft.com/office/drawing/2014/main" id="{2B1C370A-CF93-35C0-43F2-74F0A07DD7AC}"/>
              </a:ext>
            </a:extLst>
          </p:cNvPr>
          <p:cNvSpPr txBox="1"/>
          <p:nvPr/>
        </p:nvSpPr>
        <p:spPr>
          <a:xfrm>
            <a:off x="4931764" y="661690"/>
            <a:ext cx="4212236" cy="3108543"/>
          </a:xfrm>
          <a:prstGeom prst="rect">
            <a:avLst/>
          </a:prstGeom>
          <a:solidFill>
            <a:schemeClr val="accent2">
              <a:lumMod val="60000"/>
              <a:lumOff val="40000"/>
            </a:schemeClr>
          </a:solidFill>
        </p:spPr>
        <p:txBody>
          <a:bodyPr wrap="square" rtlCol="0">
            <a:spAutoFit/>
          </a:bodyPr>
          <a:lstStyle/>
          <a:p>
            <a:pPr algn="ctr"/>
            <a:endParaRPr lang="es-MX" sz="3200" b="1" dirty="0">
              <a:latin typeface="Arial Black" panose="020B0A04020102020204" pitchFamily="34" charset="0"/>
            </a:endParaRPr>
          </a:p>
          <a:p>
            <a:pPr algn="ctr"/>
            <a:r>
              <a:rPr lang="es-MX" sz="3200" b="1" dirty="0">
                <a:latin typeface="Arial Black" panose="020B0A04020102020204" pitchFamily="34" charset="0"/>
              </a:rPr>
              <a:t>SORPRENDIDOS </a:t>
            </a:r>
            <a:r>
              <a:rPr lang="es-MX" sz="4400" b="1" dirty="0">
                <a:latin typeface="Arial Black" panose="020B0A04020102020204" pitchFamily="34" charset="0"/>
              </a:rPr>
              <a:t>POR LA GRACIA</a:t>
            </a:r>
          </a:p>
          <a:p>
            <a:pPr algn="ctr"/>
            <a:endParaRPr lang="es-MX" sz="4400" b="1" dirty="0">
              <a:latin typeface="Arial Black" panose="020B0A04020102020204" pitchFamily="34" charset="0"/>
            </a:endParaRPr>
          </a:p>
        </p:txBody>
      </p:sp>
      <p:pic>
        <p:nvPicPr>
          <p:cNvPr id="5" name="Imagen 4">
            <a:extLst>
              <a:ext uri="{FF2B5EF4-FFF2-40B4-BE49-F238E27FC236}">
                <a16:creationId xmlns:a16="http://schemas.microsoft.com/office/drawing/2014/main" id="{F0A7BFC9-4303-D825-79FA-CF4C8A814E52}"/>
              </a:ext>
            </a:extLst>
          </p:cNvPr>
          <p:cNvPicPr>
            <a:picLocks noChangeAspect="1"/>
          </p:cNvPicPr>
          <p:nvPr/>
        </p:nvPicPr>
        <p:blipFill>
          <a:blip r:embed="rId3"/>
          <a:stretch>
            <a:fillRect/>
          </a:stretch>
        </p:blipFill>
        <p:spPr>
          <a:xfrm>
            <a:off x="4931763" y="3770232"/>
            <a:ext cx="4197247" cy="3087767"/>
          </a:xfrm>
          <a:prstGeom prst="rect">
            <a:avLst/>
          </a:prstGeom>
        </p:spPr>
      </p:pic>
    </p:spTree>
    <p:extLst>
      <p:ext uri="{BB962C8B-B14F-4D97-AF65-F5344CB8AC3E}">
        <p14:creationId xmlns:p14="http://schemas.microsoft.com/office/powerpoint/2010/main" val="1134866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1A7B74-C70D-2C8B-4F24-C206AF4B2622}"/>
              </a:ext>
            </a:extLst>
          </p:cNvPr>
          <p:cNvSpPr txBox="1"/>
          <p:nvPr/>
        </p:nvSpPr>
        <p:spPr>
          <a:xfrm>
            <a:off x="0" y="557746"/>
            <a:ext cx="9144000" cy="830997"/>
          </a:xfrm>
          <a:prstGeom prst="rect">
            <a:avLst/>
          </a:prstGeom>
          <a:solidFill>
            <a:schemeClr val="accent2">
              <a:lumMod val="60000"/>
              <a:lumOff val="40000"/>
            </a:schemeClr>
          </a:solidFill>
        </p:spPr>
        <p:txBody>
          <a:bodyPr wrap="square">
            <a:spAutoFit/>
          </a:bodyPr>
          <a:lstStyle/>
          <a:p>
            <a:pPr algn="ctr"/>
            <a:r>
              <a:rPr lang="es-MX" sz="2400" b="1" dirty="0">
                <a:latin typeface="Arial Black" panose="020B0A04020102020204" pitchFamily="34" charset="0"/>
              </a:rPr>
              <a:t>#141 “¡Alabadle!”, #202 “Danos el fuego”,</a:t>
            </a:r>
          </a:p>
          <a:p>
            <a:pPr algn="ctr"/>
            <a:r>
              <a:rPr lang="es-MX" sz="2400" b="1" dirty="0">
                <a:latin typeface="Arial Black" panose="020B0A04020102020204" pitchFamily="34" charset="0"/>
              </a:rPr>
              <a:t> #266 “Vivo por Cristo”</a:t>
            </a:r>
          </a:p>
        </p:txBody>
      </p:sp>
      <p:sp>
        <p:nvSpPr>
          <p:cNvPr id="4" name="CuadroTexto 3">
            <a:extLst>
              <a:ext uri="{FF2B5EF4-FFF2-40B4-BE49-F238E27FC236}">
                <a16:creationId xmlns:a16="http://schemas.microsoft.com/office/drawing/2014/main" id="{D21248E7-D639-3A32-14DE-6768C6C59440}"/>
              </a:ext>
            </a:extLst>
          </p:cNvPr>
          <p:cNvSpPr txBox="1"/>
          <p:nvPr/>
        </p:nvSpPr>
        <p:spPr>
          <a:xfrm>
            <a:off x="0" y="19536"/>
            <a:ext cx="9144000" cy="523220"/>
          </a:xfrm>
          <a:prstGeom prst="rect">
            <a:avLst/>
          </a:prstGeom>
          <a:solidFill>
            <a:schemeClr val="accent5">
              <a:lumMod val="60000"/>
              <a:lumOff val="40000"/>
            </a:schemeClr>
          </a:solidFill>
        </p:spPr>
        <p:txBody>
          <a:bodyPr wrap="square" rtlCol="0">
            <a:spAutoFit/>
          </a:bodyPr>
          <a:lstStyle/>
          <a:p>
            <a:pPr algn="ctr"/>
            <a:r>
              <a:rPr lang="es-MX" sz="2800" b="1" dirty="0">
                <a:latin typeface="Arial Black" panose="020B0A04020102020204" pitchFamily="34" charset="0"/>
              </a:rPr>
              <a:t>SERVICIO DE CANTO</a:t>
            </a:r>
          </a:p>
        </p:txBody>
      </p:sp>
      <p:pic>
        <p:nvPicPr>
          <p:cNvPr id="6" name="Imagen 5">
            <a:extLst>
              <a:ext uri="{FF2B5EF4-FFF2-40B4-BE49-F238E27FC236}">
                <a16:creationId xmlns:a16="http://schemas.microsoft.com/office/drawing/2014/main" id="{5E1FF737-A028-1499-A99B-FEB0264F5152}"/>
              </a:ext>
            </a:extLst>
          </p:cNvPr>
          <p:cNvPicPr>
            <a:picLocks noChangeAspect="1"/>
          </p:cNvPicPr>
          <p:nvPr/>
        </p:nvPicPr>
        <p:blipFill>
          <a:blip r:embed="rId2"/>
          <a:stretch>
            <a:fillRect/>
          </a:stretch>
        </p:blipFill>
        <p:spPr>
          <a:xfrm>
            <a:off x="-29981" y="1388743"/>
            <a:ext cx="9139993" cy="5449721"/>
          </a:xfrm>
          <a:prstGeom prst="rect">
            <a:avLst/>
          </a:prstGeom>
        </p:spPr>
      </p:pic>
      <p:sp>
        <p:nvSpPr>
          <p:cNvPr id="7" name="CuadroTexto 6">
            <a:extLst>
              <a:ext uri="{FF2B5EF4-FFF2-40B4-BE49-F238E27FC236}">
                <a16:creationId xmlns:a16="http://schemas.microsoft.com/office/drawing/2014/main" id="{60E77252-226D-2A62-175B-E8868A739D7B}"/>
              </a:ext>
            </a:extLst>
          </p:cNvPr>
          <p:cNvSpPr txBox="1"/>
          <p:nvPr/>
        </p:nvSpPr>
        <p:spPr>
          <a:xfrm>
            <a:off x="4122295" y="3912433"/>
            <a:ext cx="674557" cy="764497"/>
          </a:xfrm>
          <a:prstGeom prst="rect">
            <a:avLst/>
          </a:prstGeom>
          <a:solidFill>
            <a:schemeClr val="tx1"/>
          </a:solidFill>
        </p:spPr>
        <p:txBody>
          <a:bodyPr wrap="square" rtlCol="0">
            <a:spAutoFit/>
          </a:bodyPr>
          <a:lstStyle/>
          <a:p>
            <a:endParaRPr lang="es-MX" dirty="0"/>
          </a:p>
        </p:txBody>
      </p:sp>
    </p:spTree>
    <p:extLst>
      <p:ext uri="{BB962C8B-B14F-4D97-AF65-F5344CB8AC3E}">
        <p14:creationId xmlns:p14="http://schemas.microsoft.com/office/powerpoint/2010/main" val="4003460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CDFFBA2-039D-E7B2-F939-97C29F58B272}"/>
              </a:ext>
            </a:extLst>
          </p:cNvPr>
          <p:cNvSpPr txBox="1"/>
          <p:nvPr/>
        </p:nvSpPr>
        <p:spPr>
          <a:xfrm>
            <a:off x="0" y="4774448"/>
            <a:ext cx="9144000" cy="1938992"/>
          </a:xfrm>
          <a:prstGeom prst="rect">
            <a:avLst/>
          </a:prstGeom>
          <a:noFill/>
        </p:spPr>
        <p:txBody>
          <a:bodyPr wrap="square">
            <a:spAutoFit/>
          </a:bodyPr>
          <a:lstStyle/>
          <a:p>
            <a:pPr algn="ctr"/>
            <a:r>
              <a:rPr lang="es-MX" sz="2000" b="1" dirty="0">
                <a:latin typeface="Arial Black" panose="020B0A04020102020204" pitchFamily="34" charset="0"/>
              </a:rPr>
              <a:t>“Tampoco recae únicamente sobre el pastor ordenado la responsabilidad de salir a realizar la comisión </a:t>
            </a:r>
          </a:p>
          <a:p>
            <a:pPr algn="ctr"/>
            <a:r>
              <a:rPr lang="es-MX" sz="2000" b="1" dirty="0">
                <a:latin typeface="Arial Black" panose="020B0A04020102020204" pitchFamily="34" charset="0"/>
              </a:rPr>
              <a:t>evangélica. Todo el que ha recibido a Cristo está llamado a trabajar por la salvación de su prójimo” </a:t>
            </a:r>
          </a:p>
          <a:p>
            <a:pPr algn="ctr"/>
            <a:r>
              <a:rPr lang="es-MX" sz="2000" b="1" dirty="0">
                <a:latin typeface="Arial Black" panose="020B0A04020102020204" pitchFamily="34" charset="0"/>
              </a:rPr>
              <a:t>(</a:t>
            </a:r>
            <a:r>
              <a:rPr lang="es-MX" sz="2000" b="1" dirty="0" err="1">
                <a:latin typeface="Arial Black" panose="020B0A04020102020204" pitchFamily="34" charset="0"/>
              </a:rPr>
              <a:t>HAp</a:t>
            </a:r>
            <a:r>
              <a:rPr lang="es-MX" sz="2000" b="1" dirty="0">
                <a:latin typeface="Arial Black" panose="020B0A04020102020204" pitchFamily="34" charset="0"/>
              </a:rPr>
              <a:t>, p. 90). Cantemos el himno #557 </a:t>
            </a:r>
          </a:p>
          <a:p>
            <a:pPr algn="ctr"/>
            <a:r>
              <a:rPr lang="es-MX" sz="2000" b="1" dirty="0">
                <a:latin typeface="Arial Black" panose="020B0A04020102020204" pitchFamily="34" charset="0"/>
              </a:rPr>
              <a:t>“¿Qué estás haciendo por Cristo?”.</a:t>
            </a:r>
          </a:p>
        </p:txBody>
      </p:sp>
      <p:sp>
        <p:nvSpPr>
          <p:cNvPr id="4" name="CuadroTexto 3">
            <a:extLst>
              <a:ext uri="{FF2B5EF4-FFF2-40B4-BE49-F238E27FC236}">
                <a16:creationId xmlns:a16="http://schemas.microsoft.com/office/drawing/2014/main" id="{3AA0F364-1CE5-CF89-0F91-60F731CAB334}"/>
              </a:ext>
            </a:extLst>
          </p:cNvPr>
          <p:cNvSpPr txBox="1"/>
          <p:nvPr/>
        </p:nvSpPr>
        <p:spPr>
          <a:xfrm>
            <a:off x="-1" y="9649"/>
            <a:ext cx="9144000" cy="584775"/>
          </a:xfrm>
          <a:prstGeom prst="rect">
            <a:avLst/>
          </a:prstGeom>
          <a:solidFill>
            <a:schemeClr val="accent2"/>
          </a:solidFill>
        </p:spPr>
        <p:txBody>
          <a:bodyPr wrap="square" rtlCol="0">
            <a:spAutoFit/>
          </a:bodyPr>
          <a:lstStyle/>
          <a:p>
            <a:pPr algn="ctr"/>
            <a:r>
              <a:rPr lang="es-MX" sz="3200" b="1" dirty="0">
                <a:latin typeface="Arial Black" panose="020B0A04020102020204" pitchFamily="34" charset="0"/>
              </a:rPr>
              <a:t>HIMNO FINAL</a:t>
            </a:r>
          </a:p>
        </p:txBody>
      </p:sp>
      <p:pic>
        <p:nvPicPr>
          <p:cNvPr id="5" name="Imagen 4">
            <a:extLst>
              <a:ext uri="{FF2B5EF4-FFF2-40B4-BE49-F238E27FC236}">
                <a16:creationId xmlns:a16="http://schemas.microsoft.com/office/drawing/2014/main" id="{7B3239B3-BE22-DA2B-C0FA-2D8EC5192F70}"/>
              </a:ext>
            </a:extLst>
          </p:cNvPr>
          <p:cNvPicPr>
            <a:picLocks noChangeAspect="1"/>
          </p:cNvPicPr>
          <p:nvPr/>
        </p:nvPicPr>
        <p:blipFill>
          <a:blip r:embed="rId2"/>
          <a:stretch>
            <a:fillRect/>
          </a:stretch>
        </p:blipFill>
        <p:spPr>
          <a:xfrm>
            <a:off x="-1558977" y="600444"/>
            <a:ext cx="12216983" cy="4174004"/>
          </a:xfrm>
          <a:prstGeom prst="rect">
            <a:avLst/>
          </a:prstGeom>
        </p:spPr>
      </p:pic>
    </p:spTree>
    <p:extLst>
      <p:ext uri="{BB962C8B-B14F-4D97-AF65-F5344CB8AC3E}">
        <p14:creationId xmlns:p14="http://schemas.microsoft.com/office/powerpoint/2010/main" val="3468302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42A4A2F-A371-F1AC-34A9-3AEB5B9407E6}"/>
              </a:ext>
            </a:extLst>
          </p:cNvPr>
          <p:cNvSpPr txBox="1"/>
          <p:nvPr/>
        </p:nvSpPr>
        <p:spPr>
          <a:xfrm>
            <a:off x="0" y="-1"/>
            <a:ext cx="9144000" cy="584775"/>
          </a:xfrm>
          <a:prstGeom prst="rect">
            <a:avLst/>
          </a:prstGeom>
          <a:solidFill>
            <a:schemeClr val="accent4">
              <a:lumMod val="60000"/>
              <a:lumOff val="40000"/>
            </a:schemeClr>
          </a:solidFill>
        </p:spPr>
        <p:txBody>
          <a:bodyPr wrap="square" rtlCol="0">
            <a:spAutoFit/>
          </a:bodyPr>
          <a:lstStyle/>
          <a:p>
            <a:pPr algn="ctr"/>
            <a:r>
              <a:rPr lang="es-MX" sz="3200" b="1" dirty="0">
                <a:latin typeface="Arial Black" panose="020B0A04020102020204" pitchFamily="34" charset="0"/>
              </a:rPr>
              <a:t>ORACIÓN FINAL</a:t>
            </a:r>
          </a:p>
        </p:txBody>
      </p:sp>
      <p:pic>
        <p:nvPicPr>
          <p:cNvPr id="3" name="Imagen 2">
            <a:extLst>
              <a:ext uri="{FF2B5EF4-FFF2-40B4-BE49-F238E27FC236}">
                <a16:creationId xmlns:a16="http://schemas.microsoft.com/office/drawing/2014/main" id="{47FAB9AD-D815-9C36-8704-20A33CFC1913}"/>
              </a:ext>
            </a:extLst>
          </p:cNvPr>
          <p:cNvPicPr>
            <a:picLocks noChangeAspect="1"/>
          </p:cNvPicPr>
          <p:nvPr/>
        </p:nvPicPr>
        <p:blipFill>
          <a:blip r:embed="rId2"/>
          <a:stretch>
            <a:fillRect/>
          </a:stretch>
        </p:blipFill>
        <p:spPr>
          <a:xfrm>
            <a:off x="-1" y="584774"/>
            <a:ext cx="9124429" cy="6273226"/>
          </a:xfrm>
          <a:prstGeom prst="rect">
            <a:avLst/>
          </a:prstGeom>
        </p:spPr>
      </p:pic>
    </p:spTree>
    <p:extLst>
      <p:ext uri="{BB962C8B-B14F-4D97-AF65-F5344CB8AC3E}">
        <p14:creationId xmlns:p14="http://schemas.microsoft.com/office/powerpoint/2010/main" val="1117528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AD70EF1-2D8C-0FA8-9A8E-3B689CE44FF6}"/>
              </a:ext>
            </a:extLst>
          </p:cNvPr>
          <p:cNvPicPr>
            <a:picLocks noChangeAspect="1"/>
          </p:cNvPicPr>
          <p:nvPr/>
        </p:nvPicPr>
        <p:blipFill>
          <a:blip r:embed="rId2"/>
          <a:stretch>
            <a:fillRect/>
          </a:stretch>
        </p:blipFill>
        <p:spPr>
          <a:xfrm>
            <a:off x="0" y="0"/>
            <a:ext cx="9144000" cy="6910466"/>
          </a:xfrm>
          <a:prstGeom prst="rect">
            <a:avLst/>
          </a:prstGeom>
        </p:spPr>
      </p:pic>
    </p:spTree>
    <p:extLst>
      <p:ext uri="{BB962C8B-B14F-4D97-AF65-F5344CB8AC3E}">
        <p14:creationId xmlns:p14="http://schemas.microsoft.com/office/powerpoint/2010/main" val="2236716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537C72B-6262-54A9-7610-C7EFB148805C}"/>
              </a:ext>
            </a:extLst>
          </p:cNvPr>
          <p:cNvPicPr>
            <a:picLocks noChangeAspect="1"/>
          </p:cNvPicPr>
          <p:nvPr/>
        </p:nvPicPr>
        <p:blipFill>
          <a:blip r:embed="rId2"/>
          <a:stretch>
            <a:fillRect/>
          </a:stretch>
        </p:blipFill>
        <p:spPr>
          <a:xfrm>
            <a:off x="-1" y="-1"/>
            <a:ext cx="9220617" cy="6858001"/>
          </a:xfrm>
          <a:prstGeom prst="rect">
            <a:avLst/>
          </a:prstGeom>
        </p:spPr>
      </p:pic>
      <p:sp>
        <p:nvSpPr>
          <p:cNvPr id="6" name="CuadroTexto 5">
            <a:extLst>
              <a:ext uri="{FF2B5EF4-FFF2-40B4-BE49-F238E27FC236}">
                <a16:creationId xmlns:a16="http://schemas.microsoft.com/office/drawing/2014/main" id="{C1348A79-656F-57A8-8247-B8F7F884D76B}"/>
              </a:ext>
            </a:extLst>
          </p:cNvPr>
          <p:cNvSpPr txBox="1"/>
          <p:nvPr/>
        </p:nvSpPr>
        <p:spPr>
          <a:xfrm>
            <a:off x="0" y="5291528"/>
            <a:ext cx="9144000" cy="584775"/>
          </a:xfrm>
          <a:prstGeom prst="rect">
            <a:avLst/>
          </a:prstGeom>
          <a:noFill/>
        </p:spPr>
        <p:txBody>
          <a:bodyPr wrap="square" rtlCol="0">
            <a:spAutoFit/>
          </a:bodyPr>
          <a:lstStyle/>
          <a:p>
            <a:pPr algn="ctr"/>
            <a:r>
              <a:rPr lang="es-MX" sz="3200" b="1" dirty="0">
                <a:solidFill>
                  <a:schemeClr val="bg1"/>
                </a:solidFill>
                <a:latin typeface="Arial Black" panose="020B0A04020102020204" pitchFamily="34" charset="0"/>
              </a:rPr>
              <a:t>IGLESIA ADVENTISTA DEL 7° DÍA</a:t>
            </a:r>
          </a:p>
        </p:txBody>
      </p:sp>
    </p:spTree>
    <p:extLst>
      <p:ext uri="{BB962C8B-B14F-4D97-AF65-F5344CB8AC3E}">
        <p14:creationId xmlns:p14="http://schemas.microsoft.com/office/powerpoint/2010/main" val="3226989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1F1C9E5-E551-967C-3940-D51C759BAD37}"/>
              </a:ext>
            </a:extLst>
          </p:cNvPr>
          <p:cNvSpPr txBox="1"/>
          <p:nvPr/>
        </p:nvSpPr>
        <p:spPr>
          <a:xfrm>
            <a:off x="0" y="4386379"/>
            <a:ext cx="9144000" cy="2246769"/>
          </a:xfrm>
          <a:prstGeom prst="rect">
            <a:avLst/>
          </a:prstGeom>
          <a:noFill/>
        </p:spPr>
        <p:txBody>
          <a:bodyPr wrap="square">
            <a:spAutoFit/>
          </a:bodyPr>
          <a:lstStyle/>
          <a:p>
            <a:pPr algn="ctr"/>
            <a:r>
              <a:rPr lang="es-MX" sz="2000" b="1" dirty="0">
                <a:latin typeface="Arial Black" panose="020B0A04020102020204" pitchFamily="34" charset="0"/>
              </a:rPr>
              <a:t>La comisión evangélica de predicar el evangelio a todo el mundo es abrumadora, pero la provisión </a:t>
            </a:r>
          </a:p>
          <a:p>
            <a:pPr algn="ctr"/>
            <a:r>
              <a:rPr lang="es-MX" sz="2000" b="1" dirty="0">
                <a:latin typeface="Arial Black" panose="020B0A04020102020204" pitchFamily="34" charset="0"/>
              </a:rPr>
              <a:t>para su realización es superabundante. Cuando Jesús ascendió, se le dio el Espíritu Santo a sus </a:t>
            </a:r>
          </a:p>
          <a:p>
            <a:pPr algn="ctr"/>
            <a:r>
              <a:rPr lang="es-MX" sz="2000" b="1" dirty="0">
                <a:latin typeface="Arial Black" panose="020B0A04020102020204" pitchFamily="34" charset="0"/>
              </a:rPr>
              <a:t>seguidores, quien impartió a cada uno un don o varios dones para ministrar y cumplir la misión. </a:t>
            </a:r>
          </a:p>
          <a:p>
            <a:pPr algn="ctr"/>
            <a:r>
              <a:rPr lang="es-MX" sz="2000" b="1" dirty="0">
                <a:latin typeface="Arial Black" panose="020B0A04020102020204" pitchFamily="34" charset="0"/>
              </a:rPr>
              <a:t>Les invito a leer 1 Corintios 12:7-11.</a:t>
            </a:r>
          </a:p>
        </p:txBody>
      </p:sp>
      <p:sp>
        <p:nvSpPr>
          <p:cNvPr id="4" name="CuadroTexto 3">
            <a:extLst>
              <a:ext uri="{FF2B5EF4-FFF2-40B4-BE49-F238E27FC236}">
                <a16:creationId xmlns:a16="http://schemas.microsoft.com/office/drawing/2014/main" id="{DD72FCD6-910D-E616-E2CA-A31E14A8C75D}"/>
              </a:ext>
            </a:extLst>
          </p:cNvPr>
          <p:cNvSpPr txBox="1"/>
          <p:nvPr/>
        </p:nvSpPr>
        <p:spPr>
          <a:xfrm>
            <a:off x="-1" y="-1"/>
            <a:ext cx="9143999" cy="523220"/>
          </a:xfrm>
          <a:prstGeom prst="rect">
            <a:avLst/>
          </a:prstGeom>
          <a:solidFill>
            <a:schemeClr val="accent4">
              <a:lumMod val="40000"/>
              <a:lumOff val="60000"/>
            </a:schemeClr>
          </a:solidFill>
        </p:spPr>
        <p:txBody>
          <a:bodyPr wrap="square" rtlCol="0">
            <a:spAutoFit/>
          </a:bodyPr>
          <a:lstStyle/>
          <a:p>
            <a:pPr algn="ctr"/>
            <a:r>
              <a:rPr lang="es-MX" sz="2800" b="1" dirty="0">
                <a:latin typeface="Arial Black" panose="020B0A04020102020204" pitchFamily="34" charset="0"/>
              </a:rPr>
              <a:t>LECTURA BÍBLICA</a:t>
            </a:r>
          </a:p>
        </p:txBody>
      </p:sp>
      <p:pic>
        <p:nvPicPr>
          <p:cNvPr id="5" name="Imagen 4">
            <a:extLst>
              <a:ext uri="{FF2B5EF4-FFF2-40B4-BE49-F238E27FC236}">
                <a16:creationId xmlns:a16="http://schemas.microsoft.com/office/drawing/2014/main" id="{595A7A3E-2CBC-70D1-CC3A-31FF5734D954}"/>
              </a:ext>
            </a:extLst>
          </p:cNvPr>
          <p:cNvPicPr>
            <a:picLocks noChangeAspect="1"/>
          </p:cNvPicPr>
          <p:nvPr/>
        </p:nvPicPr>
        <p:blipFill>
          <a:blip r:embed="rId2"/>
          <a:stretch>
            <a:fillRect/>
          </a:stretch>
        </p:blipFill>
        <p:spPr>
          <a:xfrm>
            <a:off x="1199213" y="523219"/>
            <a:ext cx="6940445" cy="3863160"/>
          </a:xfrm>
          <a:prstGeom prst="rect">
            <a:avLst/>
          </a:prstGeom>
        </p:spPr>
      </p:pic>
    </p:spTree>
    <p:extLst>
      <p:ext uri="{BB962C8B-B14F-4D97-AF65-F5344CB8AC3E}">
        <p14:creationId xmlns:p14="http://schemas.microsoft.com/office/powerpoint/2010/main" val="714775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CE1D7C-88CF-5436-C108-ED6E796A5DAC}"/>
              </a:ext>
            </a:extLst>
          </p:cNvPr>
          <p:cNvSpPr txBox="1"/>
          <p:nvPr/>
        </p:nvSpPr>
        <p:spPr>
          <a:xfrm>
            <a:off x="0" y="5151834"/>
            <a:ext cx="9144000" cy="1631216"/>
          </a:xfrm>
          <a:prstGeom prst="rect">
            <a:avLst/>
          </a:prstGeom>
          <a:noFill/>
        </p:spPr>
        <p:txBody>
          <a:bodyPr wrap="square">
            <a:spAutoFit/>
          </a:bodyPr>
          <a:lstStyle/>
          <a:p>
            <a:pPr algn="ctr"/>
            <a:r>
              <a:rPr lang="es-MX" sz="2000" b="1" dirty="0">
                <a:latin typeface="Arial Black" panose="020B0A04020102020204" pitchFamily="34" charset="0"/>
              </a:rPr>
              <a:t>Los pastores y su familia, al igual que cada miembro de la iglesia y cada familia, necesitan un grupo </a:t>
            </a:r>
          </a:p>
          <a:p>
            <a:pPr algn="ctr"/>
            <a:r>
              <a:rPr lang="es-MX" sz="2000" b="1" dirty="0">
                <a:latin typeface="Arial Black" panose="020B0A04020102020204" pitchFamily="34" charset="0"/>
              </a:rPr>
              <a:t>de apoyo, y ese grupo de apoyo somos los mismos miembros y familias de la iglesia.</a:t>
            </a:r>
          </a:p>
          <a:p>
            <a:pPr algn="ctr"/>
            <a:r>
              <a:rPr lang="es-MX" sz="2000" b="1" dirty="0">
                <a:latin typeface="Arial Black" panose="020B0A04020102020204" pitchFamily="34" charset="0"/>
              </a:rPr>
              <a:t> Les invito a colocarnos de rodillas para orar.</a:t>
            </a:r>
          </a:p>
        </p:txBody>
      </p:sp>
      <p:sp>
        <p:nvSpPr>
          <p:cNvPr id="4" name="CuadroTexto 3">
            <a:extLst>
              <a:ext uri="{FF2B5EF4-FFF2-40B4-BE49-F238E27FC236}">
                <a16:creationId xmlns:a16="http://schemas.microsoft.com/office/drawing/2014/main" id="{C01ACBA3-501E-F925-627E-34AF004B7ED0}"/>
              </a:ext>
            </a:extLst>
          </p:cNvPr>
          <p:cNvSpPr txBox="1"/>
          <p:nvPr/>
        </p:nvSpPr>
        <p:spPr>
          <a:xfrm>
            <a:off x="0" y="-1"/>
            <a:ext cx="9144000" cy="523220"/>
          </a:xfrm>
          <a:prstGeom prst="rect">
            <a:avLst/>
          </a:prstGeom>
          <a:solidFill>
            <a:schemeClr val="accent2">
              <a:lumMod val="60000"/>
              <a:lumOff val="40000"/>
            </a:schemeClr>
          </a:solidFill>
        </p:spPr>
        <p:txBody>
          <a:bodyPr wrap="square" rtlCol="0">
            <a:spAutoFit/>
          </a:bodyPr>
          <a:lstStyle/>
          <a:p>
            <a:pPr algn="ctr"/>
            <a:r>
              <a:rPr lang="es-MX" sz="2800" b="1" dirty="0">
                <a:latin typeface="Arial Black" panose="020B0A04020102020204" pitchFamily="34" charset="0"/>
              </a:rPr>
              <a:t>ORACIÓN DE RODILLAS</a:t>
            </a:r>
          </a:p>
        </p:txBody>
      </p:sp>
      <p:pic>
        <p:nvPicPr>
          <p:cNvPr id="5" name="Imagen 4">
            <a:extLst>
              <a:ext uri="{FF2B5EF4-FFF2-40B4-BE49-F238E27FC236}">
                <a16:creationId xmlns:a16="http://schemas.microsoft.com/office/drawing/2014/main" id="{1B406FA6-9D8C-E2B6-F05C-C99C517E3A86}"/>
              </a:ext>
            </a:extLst>
          </p:cNvPr>
          <p:cNvPicPr>
            <a:picLocks noChangeAspect="1"/>
          </p:cNvPicPr>
          <p:nvPr/>
        </p:nvPicPr>
        <p:blipFill>
          <a:blip r:embed="rId2"/>
          <a:stretch>
            <a:fillRect/>
          </a:stretch>
        </p:blipFill>
        <p:spPr>
          <a:xfrm>
            <a:off x="0" y="523218"/>
            <a:ext cx="9144000" cy="4628615"/>
          </a:xfrm>
          <a:prstGeom prst="rect">
            <a:avLst/>
          </a:prstGeom>
        </p:spPr>
      </p:pic>
    </p:spTree>
    <p:extLst>
      <p:ext uri="{BB962C8B-B14F-4D97-AF65-F5344CB8AC3E}">
        <p14:creationId xmlns:p14="http://schemas.microsoft.com/office/powerpoint/2010/main" val="739725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45ED253-BB29-E572-E238-580E2B9D9D90}"/>
              </a:ext>
            </a:extLst>
          </p:cNvPr>
          <p:cNvSpPr txBox="1"/>
          <p:nvPr/>
        </p:nvSpPr>
        <p:spPr>
          <a:xfrm>
            <a:off x="0" y="5343436"/>
            <a:ext cx="9144000" cy="1200329"/>
          </a:xfrm>
          <a:prstGeom prst="rect">
            <a:avLst/>
          </a:prstGeom>
          <a:noFill/>
        </p:spPr>
        <p:txBody>
          <a:bodyPr wrap="square">
            <a:spAutoFit/>
          </a:bodyPr>
          <a:lstStyle/>
          <a:p>
            <a:pPr algn="ctr"/>
            <a:r>
              <a:rPr lang="es-MX" sz="2400" b="1" dirty="0">
                <a:latin typeface="Arial Black" panose="020B0A04020102020204" pitchFamily="34" charset="0"/>
              </a:rPr>
              <a:t> Comprender que, en el plan de Dios, el pastor y los miembros de la iglesia son parte de </a:t>
            </a:r>
          </a:p>
          <a:p>
            <a:pPr algn="ctr"/>
            <a:r>
              <a:rPr lang="es-MX" sz="2400" b="1" dirty="0">
                <a:latin typeface="Arial Black" panose="020B0A04020102020204" pitchFamily="34" charset="0"/>
              </a:rPr>
              <a:t>un equipo y juntos tienen una misión que cumplir. </a:t>
            </a:r>
          </a:p>
        </p:txBody>
      </p:sp>
      <p:sp>
        <p:nvSpPr>
          <p:cNvPr id="4" name="CuadroTexto 3">
            <a:extLst>
              <a:ext uri="{FF2B5EF4-FFF2-40B4-BE49-F238E27FC236}">
                <a16:creationId xmlns:a16="http://schemas.microsoft.com/office/drawing/2014/main" id="{17A6B414-B358-B74E-BCC1-D33260E2E8F6}"/>
              </a:ext>
            </a:extLst>
          </p:cNvPr>
          <p:cNvSpPr txBox="1"/>
          <p:nvPr/>
        </p:nvSpPr>
        <p:spPr>
          <a:xfrm>
            <a:off x="-1" y="-558"/>
            <a:ext cx="9143999" cy="461665"/>
          </a:xfrm>
          <a:prstGeom prst="rect">
            <a:avLst/>
          </a:prstGeom>
          <a:solidFill>
            <a:schemeClr val="accent6">
              <a:lumMod val="40000"/>
              <a:lumOff val="60000"/>
            </a:schemeClr>
          </a:solidFill>
        </p:spPr>
        <p:txBody>
          <a:bodyPr wrap="square" rtlCol="0">
            <a:spAutoFit/>
          </a:bodyPr>
          <a:lstStyle/>
          <a:p>
            <a:pPr algn="ctr"/>
            <a:r>
              <a:rPr lang="es-MX" sz="2400" b="1" dirty="0">
                <a:latin typeface="Arial Black" panose="020B0A04020102020204" pitchFamily="34" charset="0"/>
              </a:rPr>
              <a:t>PROPÓSITO</a:t>
            </a:r>
          </a:p>
        </p:txBody>
      </p:sp>
      <p:pic>
        <p:nvPicPr>
          <p:cNvPr id="5" name="Imagen 4">
            <a:extLst>
              <a:ext uri="{FF2B5EF4-FFF2-40B4-BE49-F238E27FC236}">
                <a16:creationId xmlns:a16="http://schemas.microsoft.com/office/drawing/2014/main" id="{44F525B6-0742-2871-8703-593E69947E6C}"/>
              </a:ext>
            </a:extLst>
          </p:cNvPr>
          <p:cNvPicPr>
            <a:picLocks noChangeAspect="1"/>
          </p:cNvPicPr>
          <p:nvPr/>
        </p:nvPicPr>
        <p:blipFill>
          <a:blip r:embed="rId2"/>
          <a:stretch>
            <a:fillRect/>
          </a:stretch>
        </p:blipFill>
        <p:spPr>
          <a:xfrm>
            <a:off x="0" y="461107"/>
            <a:ext cx="9144000" cy="4882329"/>
          </a:xfrm>
          <a:prstGeom prst="rect">
            <a:avLst/>
          </a:prstGeom>
        </p:spPr>
      </p:pic>
    </p:spTree>
    <p:extLst>
      <p:ext uri="{BB962C8B-B14F-4D97-AF65-F5344CB8AC3E}">
        <p14:creationId xmlns:p14="http://schemas.microsoft.com/office/powerpoint/2010/main" val="1781016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6E2740C-BBB3-6A73-3869-276ABAA8C7E0}"/>
              </a:ext>
            </a:extLst>
          </p:cNvPr>
          <p:cNvSpPr txBox="1"/>
          <p:nvPr/>
        </p:nvSpPr>
        <p:spPr>
          <a:xfrm>
            <a:off x="1" y="3718679"/>
            <a:ext cx="9143999" cy="3139321"/>
          </a:xfrm>
          <a:prstGeom prst="rect">
            <a:avLst/>
          </a:prstGeom>
          <a:noFill/>
        </p:spPr>
        <p:txBody>
          <a:bodyPr wrap="square">
            <a:spAutoFit/>
          </a:bodyPr>
          <a:lstStyle/>
          <a:p>
            <a:pPr algn="ctr"/>
            <a:r>
              <a:rPr lang="es-MX" b="1" dirty="0">
                <a:latin typeface="Arial Black" panose="020B0A04020102020204" pitchFamily="34" charset="0"/>
              </a:rPr>
              <a:t>En su ascensión, Cristo dio a su iglesia una gran tarea: </a:t>
            </a:r>
          </a:p>
          <a:p>
            <a:pPr algn="ctr"/>
            <a:r>
              <a:rPr lang="es-MX" b="1" dirty="0">
                <a:latin typeface="Arial Black" panose="020B0A04020102020204" pitchFamily="34" charset="0"/>
              </a:rPr>
              <a:t>“Id por todo el mundo y predicad el evangelio </a:t>
            </a:r>
          </a:p>
          <a:p>
            <a:pPr algn="ctr"/>
            <a:r>
              <a:rPr lang="es-MX" b="1" dirty="0">
                <a:latin typeface="Arial Black" panose="020B0A04020102020204" pitchFamily="34" charset="0"/>
              </a:rPr>
              <a:t>a toda criatura” (Mar. 16:15). El radio de acción del trabajo es demasiado amplio y las habilidades </a:t>
            </a:r>
          </a:p>
          <a:p>
            <a:pPr algn="ctr"/>
            <a:r>
              <a:rPr lang="es-MX" b="1" dirty="0">
                <a:latin typeface="Arial Black" panose="020B0A04020102020204" pitchFamily="34" charset="0"/>
              </a:rPr>
              <a:t>que se necesitan son muchas. Ningún cristiano, incluyendo el pastor, posee todos los atributos de Cristo. Sin embargo, la congregación como un todo, bajo la dirección del Espíritu Santo, puede hacer </a:t>
            </a:r>
          </a:p>
          <a:p>
            <a:pPr algn="ctr"/>
            <a:r>
              <a:rPr lang="es-MX" b="1" dirty="0">
                <a:latin typeface="Arial Black" panose="020B0A04020102020204" pitchFamily="34" charset="0"/>
              </a:rPr>
              <a:t>mucho para cumplir la misión.</a:t>
            </a:r>
          </a:p>
          <a:p>
            <a:pPr algn="ctr"/>
            <a:r>
              <a:rPr lang="es-MX" b="1" dirty="0">
                <a:latin typeface="Arial Black" panose="020B0A04020102020204" pitchFamily="34" charset="0"/>
              </a:rPr>
              <a:t> En esta mañana reconoceremos la labor de la familia pastoral y </a:t>
            </a:r>
          </a:p>
          <a:p>
            <a:pPr algn="ctr"/>
            <a:r>
              <a:rPr lang="es-MX" b="1" dirty="0">
                <a:latin typeface="Arial Black" panose="020B0A04020102020204" pitchFamily="34" charset="0"/>
              </a:rPr>
              <a:t>veremos cómo podemos cumplir la misión como equipo para estar pronto en la patria celestial. </a:t>
            </a:r>
          </a:p>
        </p:txBody>
      </p:sp>
      <p:sp>
        <p:nvSpPr>
          <p:cNvPr id="8" name="CuadroTexto 7">
            <a:extLst>
              <a:ext uri="{FF2B5EF4-FFF2-40B4-BE49-F238E27FC236}">
                <a16:creationId xmlns:a16="http://schemas.microsoft.com/office/drawing/2014/main" id="{39B932F2-641F-EBE7-6F13-EDEE82ACE08D}"/>
              </a:ext>
            </a:extLst>
          </p:cNvPr>
          <p:cNvSpPr txBox="1"/>
          <p:nvPr/>
        </p:nvSpPr>
        <p:spPr>
          <a:xfrm>
            <a:off x="0" y="0"/>
            <a:ext cx="9143999" cy="461665"/>
          </a:xfrm>
          <a:prstGeom prst="rect">
            <a:avLst/>
          </a:prstGeom>
          <a:solidFill>
            <a:schemeClr val="accent6">
              <a:lumMod val="60000"/>
              <a:lumOff val="40000"/>
            </a:schemeClr>
          </a:solidFill>
        </p:spPr>
        <p:txBody>
          <a:bodyPr wrap="square" rtlCol="0">
            <a:spAutoFit/>
          </a:bodyPr>
          <a:lstStyle/>
          <a:p>
            <a:pPr algn="ctr"/>
            <a:r>
              <a:rPr lang="es-MX" sz="2400" b="1" dirty="0">
                <a:latin typeface="Arial Black" panose="020B0A04020102020204" pitchFamily="34" charset="0"/>
              </a:rPr>
              <a:t>INTRODUCCIÓN</a:t>
            </a:r>
          </a:p>
        </p:txBody>
      </p:sp>
      <p:pic>
        <p:nvPicPr>
          <p:cNvPr id="9" name="Imagen 8">
            <a:extLst>
              <a:ext uri="{FF2B5EF4-FFF2-40B4-BE49-F238E27FC236}">
                <a16:creationId xmlns:a16="http://schemas.microsoft.com/office/drawing/2014/main" id="{398CA4A8-12AE-886F-8362-795CB62552E1}"/>
              </a:ext>
            </a:extLst>
          </p:cNvPr>
          <p:cNvPicPr>
            <a:picLocks noChangeAspect="1"/>
          </p:cNvPicPr>
          <p:nvPr/>
        </p:nvPicPr>
        <p:blipFill>
          <a:blip r:embed="rId2"/>
          <a:stretch>
            <a:fillRect/>
          </a:stretch>
        </p:blipFill>
        <p:spPr>
          <a:xfrm>
            <a:off x="-29980" y="461665"/>
            <a:ext cx="9143998" cy="3257014"/>
          </a:xfrm>
          <a:prstGeom prst="rect">
            <a:avLst/>
          </a:prstGeom>
        </p:spPr>
      </p:pic>
    </p:spTree>
    <p:extLst>
      <p:ext uri="{BB962C8B-B14F-4D97-AF65-F5344CB8AC3E}">
        <p14:creationId xmlns:p14="http://schemas.microsoft.com/office/powerpoint/2010/main" val="2015777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55A762-3C30-EA80-290A-645FA7F33034}"/>
              </a:ext>
            </a:extLst>
          </p:cNvPr>
          <p:cNvPicPr>
            <a:picLocks noChangeAspect="1"/>
          </p:cNvPicPr>
          <p:nvPr/>
        </p:nvPicPr>
        <p:blipFill>
          <a:blip r:embed="rId2"/>
          <a:stretch>
            <a:fillRect/>
          </a:stretch>
        </p:blipFill>
        <p:spPr>
          <a:xfrm>
            <a:off x="0" y="-17205"/>
            <a:ext cx="9144000" cy="5188412"/>
          </a:xfrm>
          <a:prstGeom prst="rect">
            <a:avLst/>
          </a:prstGeom>
        </p:spPr>
      </p:pic>
      <p:sp>
        <p:nvSpPr>
          <p:cNvPr id="6" name="CuadroTexto 5">
            <a:extLst>
              <a:ext uri="{FF2B5EF4-FFF2-40B4-BE49-F238E27FC236}">
                <a16:creationId xmlns:a16="http://schemas.microsoft.com/office/drawing/2014/main" id="{34DC50A7-F52A-A75B-0809-DB9BC055955E}"/>
              </a:ext>
            </a:extLst>
          </p:cNvPr>
          <p:cNvSpPr txBox="1"/>
          <p:nvPr/>
        </p:nvSpPr>
        <p:spPr>
          <a:xfrm>
            <a:off x="0" y="4175160"/>
            <a:ext cx="9144000" cy="2554545"/>
          </a:xfrm>
          <a:prstGeom prst="rect">
            <a:avLst/>
          </a:prstGeom>
          <a:solidFill>
            <a:schemeClr val="bg1"/>
          </a:solidFill>
        </p:spPr>
        <p:txBody>
          <a:bodyPr wrap="square">
            <a:spAutoFit/>
          </a:bodyPr>
          <a:lstStyle/>
          <a:p>
            <a:pPr algn="ctr"/>
            <a:r>
              <a:rPr lang="es-MX" sz="2000" b="1" dirty="0">
                <a:latin typeface="Arial Black" panose="020B0A04020102020204" pitchFamily="34" charset="0"/>
              </a:rPr>
              <a:t>Ninguna persona sola representa el cuerpo de Cristo, sino que cada una representa una parte del </a:t>
            </a:r>
          </a:p>
          <a:p>
            <a:pPr algn="ctr"/>
            <a:r>
              <a:rPr lang="es-MX" sz="2000" b="1" dirty="0">
                <a:latin typeface="Arial Black" panose="020B0A04020102020204" pitchFamily="34" charset="0"/>
              </a:rPr>
              <a:t>cuerpo. Solo el cuerpo congregacional como un todo representa totalmente el cuerpo de Cristo.</a:t>
            </a:r>
          </a:p>
          <a:p>
            <a:pPr algn="ctr"/>
            <a:r>
              <a:rPr lang="es-MX" sz="2000" b="1" dirty="0">
                <a:latin typeface="Arial Black" panose="020B0A04020102020204" pitchFamily="34" charset="0"/>
              </a:rPr>
              <a:t> El pastor debe admitir sus limitaciones y la necesidad que tiene de recibir ayuda del cuerpo, que son los </a:t>
            </a:r>
          </a:p>
          <a:p>
            <a:pPr algn="ctr"/>
            <a:r>
              <a:rPr lang="es-MX" sz="2000" b="1" dirty="0">
                <a:latin typeface="Arial Black" panose="020B0A04020102020204" pitchFamily="34" charset="0"/>
              </a:rPr>
              <a:t>miembros de la iglesia. Juntos, bajo la dirección del Espíritu Santo, forman un equipo poderoso. </a:t>
            </a:r>
          </a:p>
        </p:txBody>
      </p:sp>
    </p:spTree>
    <p:extLst>
      <p:ext uri="{BB962C8B-B14F-4D97-AF65-F5344CB8AC3E}">
        <p14:creationId xmlns:p14="http://schemas.microsoft.com/office/powerpoint/2010/main" val="2523118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4BB9D2-0215-924E-4F2D-CAFFA6835663}"/>
              </a:ext>
            </a:extLst>
          </p:cNvPr>
          <p:cNvSpPr txBox="1"/>
          <p:nvPr/>
        </p:nvSpPr>
        <p:spPr>
          <a:xfrm>
            <a:off x="0" y="461665"/>
            <a:ext cx="9144000" cy="707886"/>
          </a:xfrm>
          <a:prstGeom prst="rect">
            <a:avLst/>
          </a:prstGeom>
          <a:solidFill>
            <a:schemeClr val="accent4">
              <a:lumMod val="60000"/>
              <a:lumOff val="40000"/>
            </a:schemeClr>
          </a:solidFill>
        </p:spPr>
        <p:txBody>
          <a:bodyPr wrap="square">
            <a:spAutoFit/>
          </a:bodyPr>
          <a:lstStyle/>
          <a:p>
            <a:pPr algn="ctr"/>
            <a:r>
              <a:rPr lang="es-MX" sz="2000" b="1" dirty="0">
                <a:latin typeface="Arial Black" panose="020B0A04020102020204" pitchFamily="34" charset="0"/>
              </a:rPr>
              <a:t>Alabemos con gozo al Señor a través de las estrofas del </a:t>
            </a:r>
          </a:p>
          <a:p>
            <a:pPr algn="ctr"/>
            <a:r>
              <a:rPr lang="es-MX" sz="2000" b="1" dirty="0">
                <a:latin typeface="Arial Black" panose="020B0A04020102020204" pitchFamily="34" charset="0"/>
              </a:rPr>
              <a:t>Himno #496 “Sus manos somos”.</a:t>
            </a:r>
          </a:p>
        </p:txBody>
      </p:sp>
      <p:sp>
        <p:nvSpPr>
          <p:cNvPr id="4" name="CuadroTexto 3">
            <a:extLst>
              <a:ext uri="{FF2B5EF4-FFF2-40B4-BE49-F238E27FC236}">
                <a16:creationId xmlns:a16="http://schemas.microsoft.com/office/drawing/2014/main" id="{1BBC3A19-2BB4-F181-1761-4ABB43A4217B}"/>
              </a:ext>
            </a:extLst>
          </p:cNvPr>
          <p:cNvSpPr txBox="1"/>
          <p:nvPr/>
        </p:nvSpPr>
        <p:spPr>
          <a:xfrm>
            <a:off x="0" y="0"/>
            <a:ext cx="9144000" cy="461665"/>
          </a:xfrm>
          <a:prstGeom prst="rect">
            <a:avLst/>
          </a:prstGeom>
          <a:solidFill>
            <a:schemeClr val="accent5">
              <a:lumMod val="20000"/>
              <a:lumOff val="80000"/>
            </a:schemeClr>
          </a:solidFill>
        </p:spPr>
        <p:txBody>
          <a:bodyPr wrap="square" rtlCol="0">
            <a:spAutoFit/>
          </a:bodyPr>
          <a:lstStyle/>
          <a:p>
            <a:pPr algn="ctr"/>
            <a:r>
              <a:rPr lang="es-MX" sz="2400" b="1" dirty="0">
                <a:latin typeface="Arial Black" panose="020B0A04020102020204" pitchFamily="34" charset="0"/>
              </a:rPr>
              <a:t>HIMNO DE ALABANZA</a:t>
            </a:r>
          </a:p>
        </p:txBody>
      </p:sp>
      <p:pic>
        <p:nvPicPr>
          <p:cNvPr id="5" name="Imagen 4">
            <a:extLst>
              <a:ext uri="{FF2B5EF4-FFF2-40B4-BE49-F238E27FC236}">
                <a16:creationId xmlns:a16="http://schemas.microsoft.com/office/drawing/2014/main" id="{700B0DCD-2268-25A9-C121-ACD1FE79CE0D}"/>
              </a:ext>
            </a:extLst>
          </p:cNvPr>
          <p:cNvPicPr>
            <a:picLocks noChangeAspect="1"/>
          </p:cNvPicPr>
          <p:nvPr/>
        </p:nvPicPr>
        <p:blipFill>
          <a:blip r:embed="rId2"/>
          <a:stretch>
            <a:fillRect/>
          </a:stretch>
        </p:blipFill>
        <p:spPr>
          <a:xfrm>
            <a:off x="-1" y="1169550"/>
            <a:ext cx="9143999" cy="5688449"/>
          </a:xfrm>
          <a:prstGeom prst="rect">
            <a:avLst/>
          </a:prstGeom>
        </p:spPr>
      </p:pic>
    </p:spTree>
    <p:extLst>
      <p:ext uri="{BB962C8B-B14F-4D97-AF65-F5344CB8AC3E}">
        <p14:creationId xmlns:p14="http://schemas.microsoft.com/office/powerpoint/2010/main" val="3113848675"/>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371</TotalTime>
  <Words>820</Words>
  <Application>Microsoft Office PowerPoint</Application>
  <PresentationFormat>Presentación en pantalla (4:3)</PresentationFormat>
  <Paragraphs>72</Paragraphs>
  <Slides>22</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14</cp:revision>
  <dcterms:created xsi:type="dcterms:W3CDTF">2025-10-06T18:37:28Z</dcterms:created>
  <dcterms:modified xsi:type="dcterms:W3CDTF">2025-10-08T21:13:19Z</dcterms:modified>
</cp:coreProperties>
</file>