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72" r:id="rId5"/>
    <p:sldId id="263" r:id="rId6"/>
    <p:sldId id="260" r:id="rId7"/>
    <p:sldId id="257" r:id="rId8"/>
    <p:sldId id="259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278" r:id="rId20"/>
    <p:sldId id="276" r:id="rId21"/>
    <p:sldId id="273" r:id="rId22"/>
    <p:sldId id="277" r:id="rId23"/>
    <p:sldId id="281" r:id="rId24"/>
    <p:sldId id="282" r:id="rId25"/>
    <p:sldId id="283" r:id="rId26"/>
    <p:sldId id="284" r:id="rId27"/>
    <p:sldId id="274" r:id="rId28"/>
    <p:sldId id="285" r:id="rId29"/>
    <p:sldId id="286" r:id="rId30"/>
    <p:sldId id="287" r:id="rId31"/>
    <p:sldId id="279" r:id="rId32"/>
    <p:sldId id="280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F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5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6DD1-BD78-4C83-9CA9-F1C5C4371102}" type="datetimeFigureOut">
              <a:rPr lang="es-MX" smtClean="0"/>
              <a:t>11/11/2025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F79-3929-4397-AA25-8C48C6060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67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6DD1-BD78-4C83-9CA9-F1C5C4371102}" type="datetimeFigureOut">
              <a:rPr lang="es-MX" smtClean="0"/>
              <a:t>11/11/2025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F79-3929-4397-AA25-8C48C6060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755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6DD1-BD78-4C83-9CA9-F1C5C4371102}" type="datetimeFigureOut">
              <a:rPr lang="es-MX" smtClean="0"/>
              <a:t>11/11/2025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F79-3929-4397-AA25-8C48C6060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9294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6DD1-BD78-4C83-9CA9-F1C5C4371102}" type="datetimeFigureOut">
              <a:rPr lang="es-MX" smtClean="0"/>
              <a:t>11/11/2025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F79-3929-4397-AA25-8C48C6060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0302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6DD1-BD78-4C83-9CA9-F1C5C4371102}" type="datetimeFigureOut">
              <a:rPr lang="es-MX" smtClean="0"/>
              <a:t>11/11/2025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F79-3929-4397-AA25-8C48C6060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007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6DD1-BD78-4C83-9CA9-F1C5C4371102}" type="datetimeFigureOut">
              <a:rPr lang="es-MX" smtClean="0"/>
              <a:t>11/11/2025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F79-3929-4397-AA25-8C48C6060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524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6DD1-BD78-4C83-9CA9-F1C5C4371102}" type="datetimeFigureOut">
              <a:rPr lang="es-MX" smtClean="0"/>
              <a:t>11/11/2025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F79-3929-4397-AA25-8C48C6060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861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6DD1-BD78-4C83-9CA9-F1C5C4371102}" type="datetimeFigureOut">
              <a:rPr lang="es-MX" smtClean="0"/>
              <a:t>11/11/2025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F79-3929-4397-AA25-8C48C6060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4742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6DD1-BD78-4C83-9CA9-F1C5C4371102}" type="datetimeFigureOut">
              <a:rPr lang="es-MX" smtClean="0"/>
              <a:t>11/11/2025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F79-3929-4397-AA25-8C48C6060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552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6DD1-BD78-4C83-9CA9-F1C5C4371102}" type="datetimeFigureOut">
              <a:rPr lang="es-MX" smtClean="0"/>
              <a:t>11/11/2025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F79-3929-4397-AA25-8C48C6060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8135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B6DD1-BD78-4C83-9CA9-F1C5C4371102}" type="datetimeFigureOut">
              <a:rPr lang="es-MX" smtClean="0"/>
              <a:t>11/11/2025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7F79-3929-4397-AA25-8C48C6060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6190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B6DD1-BD78-4C83-9CA9-F1C5C4371102}" type="datetimeFigureOut">
              <a:rPr lang="es-MX" smtClean="0"/>
              <a:t>11/11/2025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E7F79-3929-4397-AA25-8C48C60600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009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1F39A4F-011C-BAF3-8581-BE1BD44CBF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“BRILLANDO CON EL AMOR DE CRISTO”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8D89A7-3171-421B-C135-470259765BD4}"/>
              </a:ext>
            </a:extLst>
          </p:cNvPr>
          <p:cNvSpPr txBox="1"/>
          <p:nvPr/>
        </p:nvSpPr>
        <p:spPr>
          <a:xfrm>
            <a:off x="0" y="584775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LA COMUNIDAD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69800B7-ADFE-F437-4FF5-3A1540A40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80" y="5726644"/>
            <a:ext cx="1134006" cy="100720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F2F3232-FDA5-CF40-2DCB-9FEFEF074792}"/>
              </a:ext>
            </a:extLst>
          </p:cNvPr>
          <p:cNvSpPr txBox="1"/>
          <p:nvPr/>
        </p:nvSpPr>
        <p:spPr>
          <a:xfrm>
            <a:off x="1419086" y="5830138"/>
            <a:ext cx="8459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1A92487-BD50-3818-A96C-F3477FA7D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73609"/>
            <a:ext cx="9143999" cy="470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02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C952A9F-1ED3-93FF-2ACD-FE18F748E922}"/>
              </a:ext>
            </a:extLst>
          </p:cNvPr>
          <p:cNvSpPr txBox="1"/>
          <p:nvPr/>
        </p:nvSpPr>
        <p:spPr>
          <a:xfrm>
            <a:off x="-1" y="4752281"/>
            <a:ext cx="914400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(PADRE): </a:t>
            </a:r>
            <a:r>
              <a:rPr lang="es-MX" sz="2000" b="1" dirty="0">
                <a:latin typeface="Arial Black" panose="020B0A04020102020204" pitchFamily="34" charset="0"/>
              </a:rPr>
              <a:t>(El padre hace una entrevista a Nehemías)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"Nehemías, cuando escuchaste sobre la desolación de Jerusalén ¿Qué fue lo que más te conmovió para dejar tu cómodo puesto en la corte del rey Artajerjes y emprender el regreso a tu ciudad? ¿Cómo sentiste que Dios te estaba llamando para esta misión?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E6CDFF-954E-EE57-CA99-F2BDBA04C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5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95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37191A-A6A5-B582-DB9E-7E50A4896574}"/>
              </a:ext>
            </a:extLst>
          </p:cNvPr>
          <p:cNvSpPr txBox="1"/>
          <p:nvPr/>
        </p:nvSpPr>
        <p:spPr>
          <a:xfrm>
            <a:off x="0" y="2703016"/>
            <a:ext cx="9144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NEHEMÍAS</a:t>
            </a:r>
            <a:r>
              <a:rPr lang="es-MX" sz="2000" b="1" dirty="0">
                <a:latin typeface="Arial Black" panose="020B0A04020102020204" pitchFamily="34" charset="0"/>
              </a:rPr>
              <a:t>: "Cuando escuché las noticias de Jerusalén,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sentí una profunda tristeza y carga en mi corazón.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Sabía que los muros en ruinas representaban más que una falta de protección física;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simbolizaban el estado espiritual y moral de nuestro pueblo.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No podía quedarme de brazos cruzados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mientras la ciudad de mis antepasados estaba en ruinas.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Dios puso en mi corazón el deseo de restaurar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solo las murallas, sino también el ánimo y la esperanza de nuestra gente. Sentí que Él me llamaba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ser un instrumento de su voluntad, para levantar lo que estaba caído y renovar la fe en nuestra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comunidad."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45D80D-7812-2AA1-02D2-C9E019B1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7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5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A0C6121-ECF3-3BB1-7B26-C619DC1A5622}"/>
              </a:ext>
            </a:extLst>
          </p:cNvPr>
          <p:cNvSpPr txBox="1"/>
          <p:nvPr/>
        </p:nvSpPr>
        <p:spPr>
          <a:xfrm>
            <a:off x="0" y="4795897"/>
            <a:ext cx="91439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PADRE</a:t>
            </a:r>
            <a:r>
              <a:rPr lang="es-MX" sz="2000" b="1" dirty="0">
                <a:latin typeface="Arial Black" panose="020B0A04020102020204" pitchFamily="34" charset="0"/>
              </a:rPr>
              <a:t>: "Una vez en Jerusalén, organizaste al pueblo y enfrentaste diversas formas de oposición.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¿Qué estrategias utilizaste para motivar y mantener la unidad del pueblo durante la reconstrucción de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muros, especialmente cuando enfrentaron desafíos internos y externos?”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AE0E1D9-877F-592F-C799-A21AB50FE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0" cy="47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28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EC510145-F028-A6D2-950D-715D456098AA}"/>
              </a:ext>
            </a:extLst>
          </p:cNvPr>
          <p:cNvSpPr txBox="1"/>
          <p:nvPr/>
        </p:nvSpPr>
        <p:spPr>
          <a:xfrm>
            <a:off x="0" y="4984310"/>
            <a:ext cx="91440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NEHEMÍAS</a:t>
            </a:r>
            <a:r>
              <a:rPr lang="es-MX" sz="2000" b="1" dirty="0">
                <a:latin typeface="Arial Black" panose="020B0A04020102020204" pitchFamily="34" charset="0"/>
              </a:rPr>
              <a:t>: "La clave fue recordarles constantemente el propósito de nuestra misión y la promesa de Dios.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Organizamos el trabajo en grupos familiares y les asignamos secciones específicas de la muralla, lo cual les dio un sentido de propiedad y responsabilidad.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A89CBA1-68BA-81BB-1C71-2CFBD93AC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8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03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49A1751-8E17-8CB3-8E8C-76019C3F5F24}"/>
              </a:ext>
            </a:extLst>
          </p:cNvPr>
          <p:cNvSpPr txBox="1"/>
          <p:nvPr/>
        </p:nvSpPr>
        <p:spPr>
          <a:xfrm>
            <a:off x="0" y="414908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Además, al enfrentar la oposición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externa, oramos fervientemente y mantuvimos una vigilancia constante. Les recordé que el trabajo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estábamos haciendo no era solo para nosotros, sino para la gloria de Dios. También establecimos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turnos de guardia y armamos al pueblo para proteger el trabajo, lo que ayudó a mantener el ánimo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seguridad."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1B5668-F6CA-609B-AB05-3123C05D4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14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61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807CDBB-E16C-F034-83ED-EE41F9E4DC1B}"/>
              </a:ext>
            </a:extLst>
          </p:cNvPr>
          <p:cNvSpPr txBox="1"/>
          <p:nvPr/>
        </p:nvSpPr>
        <p:spPr>
          <a:xfrm>
            <a:off x="0" y="4795897"/>
            <a:ext cx="9144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PADRE:</a:t>
            </a:r>
            <a:r>
              <a:rPr lang="es-MX" sz="2000" b="1" dirty="0">
                <a:latin typeface="Arial Black" panose="020B0A04020102020204" pitchFamily="34" charset="0"/>
              </a:rPr>
              <a:t> "La reconstrucción de los muros de Jerusalén tuvo un impacto más allá de la seguridad física;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también revitalizó el espíritu y la moral del pueblo.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¿Puedes compartir cómo esta obra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reconstrucción ayudó a fortalecer la fe y la identidad del pueblo de Israel?"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D3DEE0-D0B2-BBDC-6B16-B5475E497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24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AB5C047-84D1-7638-0BC3-A178B1038ED0}"/>
              </a:ext>
            </a:extLst>
          </p:cNvPr>
          <p:cNvSpPr txBox="1"/>
          <p:nvPr/>
        </p:nvSpPr>
        <p:spPr>
          <a:xfrm>
            <a:off x="0" y="4328410"/>
            <a:ext cx="91440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NEHEMÍAS: </a:t>
            </a:r>
            <a:r>
              <a:rPr lang="es-MX" sz="2000" b="1" dirty="0">
                <a:latin typeface="Arial Black" panose="020B0A04020102020204" pitchFamily="34" charset="0"/>
              </a:rPr>
              <a:t>"La reconstrucción de los muros fue un símbolo poderoso de la restauración de nuestro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pacto con Dios. Al completar la obra, el pueblo vio que, con la ayuda de Dios, incluso lo imposible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podía lograr. Fue un testimonio vivo de la fidelidad de Dios y un llamado al arrepentimiento y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renovación espiritual.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502709-7E88-D765-06ED-5D47401EF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84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810B5D-C102-00DE-1702-69E46C16786E}"/>
              </a:ext>
            </a:extLst>
          </p:cNvPr>
          <p:cNvSpPr txBox="1"/>
          <p:nvPr/>
        </p:nvSpPr>
        <p:spPr>
          <a:xfrm>
            <a:off x="0" y="4679165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La celebración de la fiesta de los Tabernáculos y la lectura pública de la Ley fueron momentos de gran avivamiento.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pueblo se comprometió a seguir los mandamientos de Dios,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restaurando su identidad como la nación escogida por Él.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Fue un renacimiento espiritual que unió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pueblo y renovó su compromiso con Dios."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BE2664-0648-8A20-A7C2-89E7CB713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55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60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83700C5-6655-9C10-8086-039C7FFA5124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6FA095-DC71-25C2-0888-511451D3E5C8}"/>
              </a:ext>
            </a:extLst>
          </p:cNvPr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INVERSIÓN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0DC2BD-739E-3AF2-B2B2-48ADD83681E2}"/>
              </a:ext>
            </a:extLst>
          </p:cNvPr>
          <p:cNvSpPr txBox="1"/>
          <p:nvPr/>
        </p:nvSpPr>
        <p:spPr>
          <a:xfrm>
            <a:off x="0" y="6256640"/>
            <a:ext cx="914400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LA MEJOR INVERSIÓN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8C368E-EC37-CB5E-4CCB-F0B25BECB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445" y="1046440"/>
            <a:ext cx="4761251" cy="51652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0DFBF0B-C588-2519-E077-45A31B5BE33E}"/>
              </a:ext>
            </a:extLst>
          </p:cNvPr>
          <p:cNvSpPr txBox="1"/>
          <p:nvPr/>
        </p:nvSpPr>
        <p:spPr>
          <a:xfrm>
            <a:off x="1" y="1046440"/>
            <a:ext cx="2368444" cy="51652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DCC9E2C-60EE-D4FA-53F2-308DB870E2FA}"/>
              </a:ext>
            </a:extLst>
          </p:cNvPr>
          <p:cNvSpPr txBox="1"/>
          <p:nvPr/>
        </p:nvSpPr>
        <p:spPr>
          <a:xfrm>
            <a:off x="7129696" y="1046440"/>
            <a:ext cx="2014304" cy="51652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53394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8573F82-2AA1-EE1D-C0F9-040A1475F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46CC86F-6164-F207-5CC5-B7B4AAB8BC44}"/>
              </a:ext>
            </a:extLst>
          </p:cNvPr>
          <p:cNvSpPr txBox="1"/>
          <p:nvPr/>
        </p:nvSpPr>
        <p:spPr>
          <a:xfrm>
            <a:off x="614715" y="2083633"/>
            <a:ext cx="3769686" cy="120032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767066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52B4E84-6A09-6EF2-3290-FAB13EF99082}"/>
              </a:ext>
            </a:extLst>
          </p:cNvPr>
          <p:cNvSpPr txBox="1"/>
          <p:nvPr/>
        </p:nvSpPr>
        <p:spPr>
          <a:xfrm>
            <a:off x="0" y="461665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#281 “HE DECIDIDO SEGUIR A CRISTO”,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#412 “TODAS LAS PROMESAS”, #420 “NUNCA DESMAYES”.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D43AC2-7D32-D8F2-760E-298C80B27DBF}"/>
              </a:ext>
            </a:extLst>
          </p:cNvPr>
          <p:cNvSpPr txBox="1"/>
          <p:nvPr/>
        </p:nvSpPr>
        <p:spPr>
          <a:xfrm>
            <a:off x="-1" y="0"/>
            <a:ext cx="9143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7A850B-788C-D422-159A-43C9BD260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169551"/>
            <a:ext cx="9144000" cy="56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96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C5B479DF-E91E-CA8D-9431-A6A8EDB35D8E}"/>
              </a:ext>
            </a:extLst>
          </p:cNvPr>
          <p:cNvSpPr txBox="1"/>
          <p:nvPr/>
        </p:nvSpPr>
        <p:spPr>
          <a:xfrm>
            <a:off x="0" y="4733065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Participante 5 (Anciano de la Comunidad):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Reflexión sobre la importancia de identificar las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necesidades específicas de la comunidad.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"No debemos esperar que las almas vengan a nosotros; debemos salir y buscarlas donde estén”.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24595D9-E282-078D-643C-4C3E18301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73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25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F4C6995-749C-B426-2F2F-56AA384D34FB}"/>
              </a:ext>
            </a:extLst>
          </p:cNvPr>
          <p:cNvSpPr txBox="1"/>
          <p:nvPr/>
        </p:nvSpPr>
        <p:spPr>
          <a:xfrm>
            <a:off x="0" y="4071186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(Participante  Líder Comunitario Moderno)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“En la parábola del buen samaritano, Cristo mostró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cómo debe obrar su iglesia para atender a los necesitados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 humanidad. En la persona del desvalido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del que sufre, todos deben ver a quien Cristo murió para salvar... A cada cual se le pide que 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interese en la humanidad sufriente como lo hizo Cristo”.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(El Deseado de Todas las Gentes, p. 476)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9244BDA-D50B-EF98-3F1A-CA911B170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7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05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5ED9015-E32D-B71F-E672-EB982BD8E640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3DB50A-4F85-ACDE-523E-230A35231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29"/>
            <a:ext cx="9107953" cy="62116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F293214-8E68-A00C-2322-9DED0B91A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8"/>
            <a:ext cx="1978702" cy="175745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F882EC7-CDD1-152E-4A89-2900E88203FF}"/>
              </a:ext>
            </a:extLst>
          </p:cNvPr>
          <p:cNvSpPr txBox="1"/>
          <p:nvPr/>
        </p:nvSpPr>
        <p:spPr>
          <a:xfrm>
            <a:off x="4916774" y="2855545"/>
            <a:ext cx="4002374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CHILE</a:t>
            </a:r>
          </a:p>
        </p:txBody>
      </p:sp>
    </p:spTree>
    <p:extLst>
      <p:ext uri="{BB962C8B-B14F-4D97-AF65-F5344CB8AC3E}">
        <p14:creationId xmlns:p14="http://schemas.microsoft.com/office/powerpoint/2010/main" val="825735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85E7CAC-AFCC-580D-FD3E-A6A799B1C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99E6128-09FA-A9F7-59C6-3469059326DA}"/>
              </a:ext>
            </a:extLst>
          </p:cNvPr>
          <p:cNvSpPr txBox="1"/>
          <p:nvPr/>
        </p:nvSpPr>
        <p:spPr>
          <a:xfrm>
            <a:off x="1409077" y="1371840"/>
            <a:ext cx="664064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ESTRATEGIAS PRÁCTICAS PARA EL IMPACTO COMUNITARIO </a:t>
            </a:r>
          </a:p>
          <a:p>
            <a:pPr algn="ctr"/>
            <a:r>
              <a:rPr lang="es-MX" dirty="0"/>
              <a:t> </a:t>
            </a:r>
            <a:r>
              <a:rPr lang="es-MX" sz="2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1. CLÍNICAS DE SALUD GRATUITAS: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 </a:t>
            </a:r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Descripción:</a:t>
            </a:r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Organización de jornadas de salud con servicios médicos gratuitos, talleres de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nutrición y ejercicio, y consejos sobre la gestión del estrés.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 </a:t>
            </a:r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Impacto:</a:t>
            </a:r>
            <a:r>
              <a:rPr lang="es-MX" sz="2000" b="1" dirty="0">
                <a:latin typeface="Arial Black" panose="020B0A04020102020204" pitchFamily="34" charset="0"/>
              </a:rPr>
              <a:t> Abordar las necesidades físicas de la comunidad y crear oportunidades para hablar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sobre el cuidado integral de la salud, incluyendo la salud espiritual.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8274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F029469-5475-F5C3-CB61-226B41D2D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16D242A-C196-67D0-5902-C14D0421A530}"/>
              </a:ext>
            </a:extLst>
          </p:cNvPr>
          <p:cNvSpPr txBox="1"/>
          <p:nvPr/>
        </p:nvSpPr>
        <p:spPr>
          <a:xfrm>
            <a:off x="1439055" y="1296411"/>
            <a:ext cx="6655634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>
                <a:solidFill>
                  <a:srgbClr val="00B0F0"/>
                </a:solidFill>
                <a:latin typeface="Arial Black" panose="020B0A04020102020204" pitchFamily="34" charset="0"/>
              </a:rPr>
              <a:t>2. PROYECTOS DE LIMPIEZA COMUNITARIA :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 </a:t>
            </a:r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Descripción: </a:t>
            </a:r>
            <a:r>
              <a:rPr lang="es-MX" sz="2400" b="1" dirty="0">
                <a:latin typeface="Arial Black" panose="020B0A04020102020204" pitchFamily="34" charset="0"/>
              </a:rPr>
              <a:t>Iniciativas para limpiar parques, calles y otros espacios públicos. 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 </a:t>
            </a:r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Impacto: </a:t>
            </a:r>
            <a:r>
              <a:rPr lang="es-MX" sz="2400" b="1" dirty="0">
                <a:latin typeface="Arial Black" panose="020B0A04020102020204" pitchFamily="34" charset="0"/>
              </a:rPr>
              <a:t>Mejorar la apariencia del entorno y fomentar un sentido de responsabilidad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compartida. </a:t>
            </a:r>
          </a:p>
        </p:txBody>
      </p:sp>
    </p:spTree>
    <p:extLst>
      <p:ext uri="{BB962C8B-B14F-4D97-AF65-F5344CB8AC3E}">
        <p14:creationId xmlns:p14="http://schemas.microsoft.com/office/powerpoint/2010/main" val="894992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BD5DDDF-4574-88D3-DA95-1F6407F35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07527A4-C731-8B01-3CA7-213737AFE24D}"/>
              </a:ext>
            </a:extLst>
          </p:cNvPr>
          <p:cNvSpPr txBox="1"/>
          <p:nvPr/>
        </p:nvSpPr>
        <p:spPr>
          <a:xfrm>
            <a:off x="1349114" y="1282058"/>
            <a:ext cx="6715593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00B0F0"/>
                </a:solidFill>
                <a:latin typeface="Arial Black" panose="020B0A04020102020204" pitchFamily="34" charset="0"/>
              </a:rPr>
              <a:t>3</a:t>
            </a:r>
            <a:r>
              <a:rPr lang="es-MX" sz="2400" b="1" u="sng" dirty="0">
                <a:solidFill>
                  <a:srgbClr val="00B0F0"/>
                </a:solidFill>
                <a:latin typeface="Arial Black" panose="020B0A04020102020204" pitchFamily="34" charset="0"/>
              </a:rPr>
              <a:t>. PROGRAMAS DE EDUCACIÓN </a:t>
            </a:r>
          </a:p>
          <a:p>
            <a:pPr algn="ctr"/>
            <a:r>
              <a:rPr lang="es-MX" sz="2400" b="1" u="sng" dirty="0">
                <a:solidFill>
                  <a:srgbClr val="00B0F0"/>
                </a:solidFill>
                <a:latin typeface="Arial Black" panose="020B0A04020102020204" pitchFamily="34" charset="0"/>
              </a:rPr>
              <a:t>Y CAPACITACIÓN: </a:t>
            </a:r>
          </a:p>
          <a:p>
            <a:pPr algn="ctr"/>
            <a:endParaRPr lang="es-MX" sz="2400" b="1" u="sng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es-MX" sz="2000" b="1" dirty="0">
                <a:latin typeface="Arial Black" panose="020B0A04020102020204" pitchFamily="34" charset="0"/>
              </a:rPr>
              <a:t> </a:t>
            </a:r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Clases de Alfabetización: </a:t>
            </a:r>
            <a:r>
              <a:rPr lang="es-MX" sz="2000" b="1" dirty="0">
                <a:latin typeface="Arial Black" panose="020B0A04020102020204" pitchFamily="34" charset="0"/>
              </a:rPr>
              <a:t>Ofrecer clases gratuitas de alfabetización y habilidades básicas para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adultos y niños.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 </a:t>
            </a:r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Talleres de Empleo: </a:t>
            </a:r>
            <a:r>
              <a:rPr lang="es-MX" sz="2000" b="1" dirty="0">
                <a:latin typeface="Arial Black" panose="020B0A04020102020204" pitchFamily="34" charset="0"/>
              </a:rPr>
              <a:t>Capacitación en habilidades laborales, como la escritura de currículums,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entrevistas laborales y otras habilidades útiles para el mercado de trabajo.</a:t>
            </a:r>
          </a:p>
        </p:txBody>
      </p:sp>
    </p:spTree>
    <p:extLst>
      <p:ext uri="{BB962C8B-B14F-4D97-AF65-F5344CB8AC3E}">
        <p14:creationId xmlns:p14="http://schemas.microsoft.com/office/powerpoint/2010/main" val="2245420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D9F40F0-71BE-697A-E741-EA18F7226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93573E-0F2A-6227-EED4-E2177EDCA77E}"/>
              </a:ext>
            </a:extLst>
          </p:cNvPr>
          <p:cNvSpPr txBox="1"/>
          <p:nvPr/>
        </p:nvSpPr>
        <p:spPr>
          <a:xfrm>
            <a:off x="1454046" y="1397674"/>
            <a:ext cx="620592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u="sng" dirty="0">
                <a:solidFill>
                  <a:srgbClr val="00B0F0"/>
                </a:solidFill>
                <a:latin typeface="Arial Black" panose="020B0A04020102020204" pitchFamily="34" charset="0"/>
              </a:rPr>
              <a:t>4. DISTRIBUCIÓN DE ALIMENTOS Y ROPA</a:t>
            </a:r>
            <a:r>
              <a:rPr lang="es-MX" sz="3200" b="1" u="sng" dirty="0">
                <a:solidFill>
                  <a:srgbClr val="00B0F0"/>
                </a:solidFill>
                <a:latin typeface="Arial Black" panose="020B0A04020102020204" pitchFamily="34" charset="0"/>
              </a:rPr>
              <a:t>: </a:t>
            </a:r>
          </a:p>
          <a:p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Descripción:</a:t>
            </a:r>
            <a:r>
              <a:rPr lang="es-MX" sz="2000" dirty="0"/>
              <a:t> </a:t>
            </a:r>
            <a:r>
              <a:rPr lang="es-MX" sz="2400" b="1" dirty="0">
                <a:latin typeface="Arial Black" panose="020B0A04020102020204" pitchFamily="34" charset="0"/>
              </a:rPr>
              <a:t>Campañas de recolección y distribución de alimentos y ropa para familias 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necesitadas. </a:t>
            </a:r>
          </a:p>
          <a:p>
            <a:endParaRPr lang="es-MX" dirty="0"/>
          </a:p>
          <a:p>
            <a:r>
              <a:rPr lang="es-MX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Impacto:</a:t>
            </a:r>
            <a:r>
              <a:rPr lang="es-MX" dirty="0"/>
              <a:t> </a:t>
            </a:r>
            <a:r>
              <a:rPr lang="es-MX" sz="2400" b="1" dirty="0">
                <a:latin typeface="Arial Black" panose="020B0A04020102020204" pitchFamily="34" charset="0"/>
              </a:rPr>
              <a:t>Satisfacer necesidades básicas y mostrar el amor de Cristo en acción. 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901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CF7F4B-9361-DCC7-FCAE-8A1117353B1E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CONCLUSIÓN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978BD3-A22E-A953-C71F-07E263DF3908}"/>
              </a:ext>
            </a:extLst>
          </p:cNvPr>
          <p:cNvSpPr txBox="1"/>
          <p:nvPr/>
        </p:nvSpPr>
        <p:spPr>
          <a:xfrm>
            <a:off x="0" y="4707310"/>
            <a:ext cx="9143999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PADRE:</a:t>
            </a:r>
            <a:r>
              <a:rPr lang="es-MX" sz="2000" b="1" dirty="0">
                <a:latin typeface="Arial Black" panose="020B0A04020102020204" pitchFamily="34" charset="0"/>
              </a:rPr>
              <a:t> "Mirando a nuestras comunidades hoy,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¿qué consejo nos darías para identificar y abordar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'muros caídos' que enfrentamos, ya sea en términos de apoyo emocional, educación o necesidades materiales?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¿Cómo podemos, como iglesia, inspirar a otros a trabajar juntos para restaurar y reconstruir?"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FAF12B1-AC97-4E5E-3F46-A510800F9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06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16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FF1959-80F2-8E74-9A9D-1E35A17F21BB}"/>
              </a:ext>
            </a:extLst>
          </p:cNvPr>
          <p:cNvSpPr txBox="1"/>
          <p:nvPr/>
        </p:nvSpPr>
        <p:spPr>
          <a:xfrm>
            <a:off x="0" y="3934123"/>
            <a:ext cx="91440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NEHEMÍAS: </a:t>
            </a:r>
            <a:r>
              <a:rPr lang="es-MX" sz="2000" b="1" dirty="0">
                <a:latin typeface="Arial Black" panose="020B0A04020102020204" pitchFamily="34" charset="0"/>
              </a:rPr>
              <a:t>"Mi consejo sería que primero busquen la guía de Dios en oración, como yo lo hice.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Es fundamental estar atentos a las necesidades de nuestra comunidad y tener el valor de actuar.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Identifiquen los problemas que afectan a su entorno,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ya sea la falta de apoyo emocional, la pobreza,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 la necesidad de educación, y desarrollen un plan para abordarlos. Involucren a todos, como una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familia unida, en la misión de servir.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E09890-0B9B-9976-7833-D74966987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54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912982-96FC-F6AC-7475-926A5B44AAD2}"/>
              </a:ext>
            </a:extLst>
          </p:cNvPr>
          <p:cNvSpPr txBox="1"/>
          <p:nvPr/>
        </p:nvSpPr>
        <p:spPr>
          <a:xfrm>
            <a:off x="0" y="4460292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Recuerden que cada acción, por pequeña que parezca,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puede ser un testimonio del amor y la compasión de Dios. Mantengan siempre en mente que el objetivo no 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solo reconstruir físicamente, sino también restaurar corazones y fortalecer la fe. Con un espíritu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servicio y dedicación, podemos ser verdaderos instrumentos de cambio y renovación en nuestras comunidades."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5E8605B-4FDE-B45C-E7D2-D13A02E00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57627" cy="446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9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9E8ABF-C014-E54B-C6DA-910266823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220617" cy="68580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774794-9BBB-41E3-27E9-75AB0DAEB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58" y="4845386"/>
            <a:ext cx="1316697" cy="116947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70B143-6E14-A553-581F-D1145F23CCB0}"/>
              </a:ext>
            </a:extLst>
          </p:cNvPr>
          <p:cNvSpPr txBox="1"/>
          <p:nvPr/>
        </p:nvSpPr>
        <p:spPr>
          <a:xfrm>
            <a:off x="0" y="4305335"/>
            <a:ext cx="92206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2700545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C17827C-9353-18BF-7FB9-8FB94E57E4C7}"/>
              </a:ext>
            </a:extLst>
          </p:cNvPr>
          <p:cNvSpPr txBox="1"/>
          <p:nvPr/>
        </p:nvSpPr>
        <p:spPr>
          <a:xfrm>
            <a:off x="0" y="4796613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"Como Nehemías, estamos llamados a reconstruir y fortalecer nuestra comunidad con amor y servicio." Cita Mateo 25:40: “...en cuanto lo hicisteis a uno de estos mis hermanos más pequeños, a mí lo hicisteis.”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6B47424-B0EA-8CAC-52F4-5DC91DA27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01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A1E210F-CB0C-3BED-A4B9-D3BBBD8E6BB8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28A4687-4428-8165-3890-F2E09884E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56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20C5231-7EA1-A82F-7E8F-1E4C5F4508CD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7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78BF6C-9AA9-CA95-68A9-514A1A1EC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4736892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DBDA25F-8A24-23EA-2461-6D48C0B50F9D}"/>
              </a:ext>
            </a:extLst>
          </p:cNvPr>
          <p:cNvSpPr txBox="1"/>
          <p:nvPr/>
        </p:nvSpPr>
        <p:spPr>
          <a:xfrm>
            <a:off x="4736892" y="646331"/>
            <a:ext cx="4407108" cy="317009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LEALTAD SUPREMA:</a:t>
            </a:r>
          </a:p>
          <a:p>
            <a:pPr algn="ctr"/>
            <a:r>
              <a:rPr lang="es-MX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ADORACIÓN EN MEDIO DE LA GUERRA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CDEB358-1492-00FC-78D6-491531404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892" y="3816430"/>
            <a:ext cx="4407108" cy="30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40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3C44465-9439-08E8-BECD-95ECB356AADE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6A00A5-26DD-2DE6-DF8C-308C5F5FC0D9}"/>
              </a:ext>
            </a:extLst>
          </p:cNvPr>
          <p:cNvSpPr txBox="1"/>
          <p:nvPr/>
        </p:nvSpPr>
        <p:spPr>
          <a:xfrm>
            <a:off x="0" y="523220"/>
            <a:ext cx="9144000" cy="40011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#511 “MARCHARÉ EN LA DIVINA LUZ”.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9A1987-AA74-2933-A2F4-230E2E3F1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30"/>
            <a:ext cx="9144000" cy="59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640D1E4-B291-5F3A-B53B-9048FAC6AD67}"/>
              </a:ext>
            </a:extLst>
          </p:cNvPr>
          <p:cNvSpPr txBox="1"/>
          <p:nvPr/>
        </p:nvSpPr>
        <p:spPr>
          <a:xfrm>
            <a:off x="0" y="52322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Oración para que Dios guíe a la congregación a ser una influencia positiva en la comunidad, sirviendo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amor y dedicación.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6470B04-C1ED-6690-5188-EE5DD1DADC09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5A41978-C9C3-700F-9E88-84AED94F9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2"/>
            <a:ext cx="9144000" cy="531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59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A7E4598-29DA-B892-B137-C27F877AE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603" y="0"/>
            <a:ext cx="502170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B41136A-B53F-783F-CA0B-50BAD1E2A7DF}"/>
              </a:ext>
            </a:extLst>
          </p:cNvPr>
          <p:cNvSpPr txBox="1"/>
          <p:nvPr/>
        </p:nvSpPr>
        <p:spPr>
          <a:xfrm>
            <a:off x="0" y="0"/>
            <a:ext cx="2128603" cy="6858000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D78FEE-5617-7F9C-9E1D-4512EA6CBCB4}"/>
              </a:ext>
            </a:extLst>
          </p:cNvPr>
          <p:cNvSpPr txBox="1"/>
          <p:nvPr/>
        </p:nvSpPr>
        <p:spPr>
          <a:xfrm>
            <a:off x="7150308" y="0"/>
            <a:ext cx="1993692" cy="6858000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433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637DA52-035B-FE51-BDFC-36C17CD05570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F803D4-DAB6-9BFC-72A4-B8986724E658}"/>
              </a:ext>
            </a:extLst>
          </p:cNvPr>
          <p:cNvSpPr txBox="1"/>
          <p:nvPr/>
        </p:nvSpPr>
        <p:spPr>
          <a:xfrm>
            <a:off x="-1" y="523219"/>
            <a:ext cx="9143999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"Señor, ayúdanos a tener el corazón compasivo y las manos dispuestas para servir a nuestra comunidad. Que podamos ver las necesidades y actuar con amor y dedicación."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2F0EA33-C03A-C2DE-D013-DD26845E9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2"/>
            <a:ext cx="9143998" cy="531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1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640116B-99AC-462F-B882-6DFA0B0C16E4}"/>
              </a:ext>
            </a:extLst>
          </p:cNvPr>
          <p:cNvSpPr txBox="1"/>
          <p:nvPr/>
        </p:nvSpPr>
        <p:spPr>
          <a:xfrm>
            <a:off x="-1" y="-1"/>
            <a:ext cx="914399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0E76E5F-4A74-B612-4C91-7AC05C620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633478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9279206-4EC9-8D97-90E8-D84FDE634FE0}"/>
              </a:ext>
            </a:extLst>
          </p:cNvPr>
          <p:cNvSpPr txBox="1"/>
          <p:nvPr/>
        </p:nvSpPr>
        <p:spPr>
          <a:xfrm>
            <a:off x="3852473" y="723273"/>
            <a:ext cx="4676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Nehemías 2:17-18</a:t>
            </a:r>
          </a:p>
        </p:txBody>
      </p:sp>
    </p:spTree>
    <p:extLst>
      <p:ext uri="{BB962C8B-B14F-4D97-AF65-F5344CB8AC3E}">
        <p14:creationId xmlns:p14="http://schemas.microsoft.com/office/powerpoint/2010/main" val="205581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2451431-9B0D-DA9B-8329-F5F59A310CBF}"/>
              </a:ext>
            </a:extLst>
          </p:cNvPr>
          <p:cNvSpPr txBox="1"/>
          <p:nvPr/>
        </p:nvSpPr>
        <p:spPr>
          <a:xfrm>
            <a:off x="0" y="-2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REFLEXIÓN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9ED874-93D8-E3A0-5230-522BA200D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2"/>
            <a:ext cx="9143999" cy="639633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0D0B419-17E2-0402-86E9-20C39826EC0E}"/>
              </a:ext>
            </a:extLst>
          </p:cNvPr>
          <p:cNvSpPr txBox="1"/>
          <p:nvPr/>
        </p:nvSpPr>
        <p:spPr>
          <a:xfrm>
            <a:off x="4257207" y="1393528"/>
            <a:ext cx="467693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"Hoy, aprenderemos cómo nuestra iglesia puede ser una luz en la comunidad, siguiendo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ejemplo de personajes bíblicos y aplicando estrategias efectivas de servicio."</a:t>
            </a:r>
          </a:p>
        </p:txBody>
      </p:sp>
    </p:spTree>
    <p:extLst>
      <p:ext uri="{BB962C8B-B14F-4D97-AF65-F5344CB8AC3E}">
        <p14:creationId xmlns:p14="http://schemas.microsoft.com/office/powerpoint/2010/main" val="1526853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0533720-24BC-E420-07A8-33622776503F}"/>
              </a:ext>
            </a:extLst>
          </p:cNvPr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Inspirar y motivar a la iglesia a involucrarse activamente en la comunidad, aplicando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principios bíblicos y siguiendo el ejemplo de personajes bíblicos que impactaron su entorno.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Promover estrategias para el evangelismo y servicio, fomentando un enfoque misional.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CBB74B-555E-9842-B04C-90FF1E5D2261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EF9CB8-884B-8A51-FCB9-06944E995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3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78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BA87349-7A69-DDDF-5E09-2DB3A505FE47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INTRODUCCIÓN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2DC853-A762-2C5A-5691-E99DA708A408}"/>
              </a:ext>
            </a:extLst>
          </p:cNvPr>
          <p:cNvSpPr txBox="1"/>
          <p:nvPr/>
        </p:nvSpPr>
        <p:spPr>
          <a:xfrm>
            <a:off x="0" y="4130508"/>
            <a:ext cx="91439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"¿Alguna vez te has preguntado cómo podemos ser la luz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Cristo en nuestra comunidad?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¿Qué significa estar 'más cerca de la comunidad'?"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 Cita Mateo 5:14-16: "Vosotros sois la luz del mundo;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ciudad asentada sobre un monte no 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puede esconder... Así alumbre vuestra luz delante de los hombres, para que vean vuestras buenas obras, y glorifiquen a vuestro Padre que está en los cielos."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CBC036-8F87-B6B0-AC46-8266F7683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3998" cy="36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7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4831F4D-4BE5-86D2-7703-80AA02F9CFFF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352376E-7B6D-FD6B-11DC-9706412EBC8F}"/>
              </a:ext>
            </a:extLst>
          </p:cNvPr>
          <p:cNvSpPr txBox="1"/>
          <p:nvPr/>
        </p:nvSpPr>
        <p:spPr>
          <a:xfrm>
            <a:off x="-1" y="523218"/>
            <a:ext cx="914399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#577 “YO QUIERO TRABAJAR POR EL SEÑOR”,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26AA171-8674-D107-582F-C32B88D46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753" y="984883"/>
            <a:ext cx="10013428" cy="58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237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584</TotalTime>
  <Words>1395</Words>
  <Application>Microsoft Office PowerPoint</Application>
  <PresentationFormat>Presentación en pantalla (4:3)</PresentationFormat>
  <Paragraphs>129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18</cp:revision>
  <dcterms:created xsi:type="dcterms:W3CDTF">2025-11-10T18:14:12Z</dcterms:created>
  <dcterms:modified xsi:type="dcterms:W3CDTF">2025-11-11T23:39:15Z</dcterms:modified>
</cp:coreProperties>
</file>