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8" r:id="rId4"/>
    <p:sldId id="261" r:id="rId5"/>
    <p:sldId id="264" r:id="rId6"/>
    <p:sldId id="257" r:id="rId7"/>
    <p:sldId id="259" r:id="rId8"/>
    <p:sldId id="262" r:id="rId9"/>
    <p:sldId id="263" r:id="rId10"/>
    <p:sldId id="265" r:id="rId11"/>
    <p:sldId id="266" r:id="rId12"/>
    <p:sldId id="270" r:id="rId13"/>
    <p:sldId id="267" r:id="rId14"/>
    <p:sldId id="268" r:id="rId15"/>
    <p:sldId id="271" r:id="rId16"/>
    <p:sldId id="272" r:id="rId17"/>
    <p:sldId id="273" r:id="rId18"/>
    <p:sldId id="274" r:id="rId19"/>
    <p:sldId id="269" r:id="rId20"/>
    <p:sldId id="275" r:id="rId21"/>
    <p:sldId id="278" r:id="rId22"/>
    <p:sldId id="279" r:id="rId23"/>
    <p:sldId id="281" r:id="rId24"/>
    <p:sldId id="276" r:id="rId25"/>
    <p:sldId id="277" r:id="rId26"/>
    <p:sldId id="280" r:id="rId27"/>
    <p:sldId id="282" r:id="rId28"/>
    <p:sldId id="2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660"/>
  </p:normalViewPr>
  <p:slideViewPr>
    <p:cSldViewPr snapToGrid="0">
      <p:cViewPr varScale="1">
        <p:scale>
          <a:sx n="64" d="100"/>
          <a:sy n="64" d="100"/>
        </p:scale>
        <p:origin x="159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E5591D89-4A26-4F4D-ACB2-1A5D94DF48C8}" type="datetimeFigureOut">
              <a:rPr lang="es-MX" smtClean="0"/>
              <a:t>28/10/2025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9582148-443B-4757-AB53-42645815FD69}" type="slidenum">
              <a:rPr lang="es-MX" smtClean="0"/>
              <a:t>‹Nº›</a:t>
            </a:fld>
            <a:endParaRPr lang="es-MX"/>
          </a:p>
        </p:txBody>
      </p:sp>
    </p:spTree>
    <p:extLst>
      <p:ext uri="{BB962C8B-B14F-4D97-AF65-F5344CB8AC3E}">
        <p14:creationId xmlns:p14="http://schemas.microsoft.com/office/powerpoint/2010/main" val="4251050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E5591D89-4A26-4F4D-ACB2-1A5D94DF48C8}" type="datetimeFigureOut">
              <a:rPr lang="es-MX" smtClean="0"/>
              <a:t>28/10/2025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9582148-443B-4757-AB53-42645815FD69}" type="slidenum">
              <a:rPr lang="es-MX" smtClean="0"/>
              <a:t>‹Nº›</a:t>
            </a:fld>
            <a:endParaRPr lang="es-MX"/>
          </a:p>
        </p:txBody>
      </p:sp>
    </p:spTree>
    <p:extLst>
      <p:ext uri="{BB962C8B-B14F-4D97-AF65-F5344CB8AC3E}">
        <p14:creationId xmlns:p14="http://schemas.microsoft.com/office/powerpoint/2010/main" val="3433911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E5591D89-4A26-4F4D-ACB2-1A5D94DF48C8}" type="datetimeFigureOut">
              <a:rPr lang="es-MX" smtClean="0"/>
              <a:t>28/10/2025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9582148-443B-4757-AB53-42645815FD69}" type="slidenum">
              <a:rPr lang="es-MX" smtClean="0"/>
              <a:t>‹Nº›</a:t>
            </a:fld>
            <a:endParaRPr lang="es-MX"/>
          </a:p>
        </p:txBody>
      </p:sp>
    </p:spTree>
    <p:extLst>
      <p:ext uri="{BB962C8B-B14F-4D97-AF65-F5344CB8AC3E}">
        <p14:creationId xmlns:p14="http://schemas.microsoft.com/office/powerpoint/2010/main" val="1573371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E5591D89-4A26-4F4D-ACB2-1A5D94DF48C8}" type="datetimeFigureOut">
              <a:rPr lang="es-MX" smtClean="0"/>
              <a:t>28/10/2025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9582148-443B-4757-AB53-42645815FD69}" type="slidenum">
              <a:rPr lang="es-MX" smtClean="0"/>
              <a:t>‹Nº›</a:t>
            </a:fld>
            <a:endParaRPr lang="es-MX"/>
          </a:p>
        </p:txBody>
      </p:sp>
    </p:spTree>
    <p:extLst>
      <p:ext uri="{BB962C8B-B14F-4D97-AF65-F5344CB8AC3E}">
        <p14:creationId xmlns:p14="http://schemas.microsoft.com/office/powerpoint/2010/main" val="2047389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E5591D89-4A26-4F4D-ACB2-1A5D94DF48C8}" type="datetimeFigureOut">
              <a:rPr lang="es-MX" smtClean="0"/>
              <a:t>28/10/2025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9582148-443B-4757-AB53-42645815FD69}" type="slidenum">
              <a:rPr lang="es-MX" smtClean="0"/>
              <a:t>‹Nº›</a:t>
            </a:fld>
            <a:endParaRPr lang="es-MX"/>
          </a:p>
        </p:txBody>
      </p:sp>
    </p:spTree>
    <p:extLst>
      <p:ext uri="{BB962C8B-B14F-4D97-AF65-F5344CB8AC3E}">
        <p14:creationId xmlns:p14="http://schemas.microsoft.com/office/powerpoint/2010/main" val="276680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E5591D89-4A26-4F4D-ACB2-1A5D94DF48C8}" type="datetimeFigureOut">
              <a:rPr lang="es-MX" smtClean="0"/>
              <a:t>28/10/2025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9582148-443B-4757-AB53-42645815FD69}" type="slidenum">
              <a:rPr lang="es-MX" smtClean="0"/>
              <a:t>‹Nº›</a:t>
            </a:fld>
            <a:endParaRPr lang="es-MX"/>
          </a:p>
        </p:txBody>
      </p:sp>
    </p:spTree>
    <p:extLst>
      <p:ext uri="{BB962C8B-B14F-4D97-AF65-F5344CB8AC3E}">
        <p14:creationId xmlns:p14="http://schemas.microsoft.com/office/powerpoint/2010/main" val="229994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E5591D89-4A26-4F4D-ACB2-1A5D94DF48C8}" type="datetimeFigureOut">
              <a:rPr lang="es-MX" smtClean="0"/>
              <a:t>28/10/2025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B9582148-443B-4757-AB53-42645815FD69}" type="slidenum">
              <a:rPr lang="es-MX" smtClean="0"/>
              <a:t>‹Nº›</a:t>
            </a:fld>
            <a:endParaRPr lang="es-MX"/>
          </a:p>
        </p:txBody>
      </p:sp>
    </p:spTree>
    <p:extLst>
      <p:ext uri="{BB962C8B-B14F-4D97-AF65-F5344CB8AC3E}">
        <p14:creationId xmlns:p14="http://schemas.microsoft.com/office/powerpoint/2010/main" val="2813659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E5591D89-4A26-4F4D-ACB2-1A5D94DF48C8}" type="datetimeFigureOut">
              <a:rPr lang="es-MX" smtClean="0"/>
              <a:t>28/10/2025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B9582148-443B-4757-AB53-42645815FD69}" type="slidenum">
              <a:rPr lang="es-MX" smtClean="0"/>
              <a:t>‹Nº›</a:t>
            </a:fld>
            <a:endParaRPr lang="es-MX"/>
          </a:p>
        </p:txBody>
      </p:sp>
    </p:spTree>
    <p:extLst>
      <p:ext uri="{BB962C8B-B14F-4D97-AF65-F5344CB8AC3E}">
        <p14:creationId xmlns:p14="http://schemas.microsoft.com/office/powerpoint/2010/main" val="4037631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91D89-4A26-4F4D-ACB2-1A5D94DF48C8}" type="datetimeFigureOut">
              <a:rPr lang="es-MX" smtClean="0"/>
              <a:t>28/10/2025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B9582148-443B-4757-AB53-42645815FD69}" type="slidenum">
              <a:rPr lang="es-MX" smtClean="0"/>
              <a:t>‹Nº›</a:t>
            </a:fld>
            <a:endParaRPr lang="es-MX"/>
          </a:p>
        </p:txBody>
      </p:sp>
    </p:spTree>
    <p:extLst>
      <p:ext uri="{BB962C8B-B14F-4D97-AF65-F5344CB8AC3E}">
        <p14:creationId xmlns:p14="http://schemas.microsoft.com/office/powerpoint/2010/main" val="1600287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E5591D89-4A26-4F4D-ACB2-1A5D94DF48C8}" type="datetimeFigureOut">
              <a:rPr lang="es-MX" smtClean="0"/>
              <a:t>28/10/2025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9582148-443B-4757-AB53-42645815FD69}" type="slidenum">
              <a:rPr lang="es-MX" smtClean="0"/>
              <a:t>‹Nº›</a:t>
            </a:fld>
            <a:endParaRPr lang="es-MX"/>
          </a:p>
        </p:txBody>
      </p:sp>
    </p:spTree>
    <p:extLst>
      <p:ext uri="{BB962C8B-B14F-4D97-AF65-F5344CB8AC3E}">
        <p14:creationId xmlns:p14="http://schemas.microsoft.com/office/powerpoint/2010/main" val="1338264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E5591D89-4A26-4F4D-ACB2-1A5D94DF48C8}" type="datetimeFigureOut">
              <a:rPr lang="es-MX" smtClean="0"/>
              <a:t>28/10/2025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9582148-443B-4757-AB53-42645815FD69}" type="slidenum">
              <a:rPr lang="es-MX" smtClean="0"/>
              <a:t>‹Nº›</a:t>
            </a:fld>
            <a:endParaRPr lang="es-MX"/>
          </a:p>
        </p:txBody>
      </p:sp>
    </p:spTree>
    <p:extLst>
      <p:ext uri="{BB962C8B-B14F-4D97-AF65-F5344CB8AC3E}">
        <p14:creationId xmlns:p14="http://schemas.microsoft.com/office/powerpoint/2010/main" val="25204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91D89-4A26-4F4D-ACB2-1A5D94DF48C8}" type="datetimeFigureOut">
              <a:rPr lang="es-MX" smtClean="0"/>
              <a:t>28/10/2025</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582148-443B-4757-AB53-42645815FD69}" type="slidenum">
              <a:rPr lang="es-MX" smtClean="0"/>
              <a:t>‹Nº›</a:t>
            </a:fld>
            <a:endParaRPr lang="es-MX"/>
          </a:p>
        </p:txBody>
      </p:sp>
    </p:spTree>
    <p:extLst>
      <p:ext uri="{BB962C8B-B14F-4D97-AF65-F5344CB8AC3E}">
        <p14:creationId xmlns:p14="http://schemas.microsoft.com/office/powerpoint/2010/main" val="3535200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D0ABFB0-1F13-1E4F-B882-DCF09AF25C0A}"/>
              </a:ext>
            </a:extLst>
          </p:cNvPr>
          <p:cNvSpPr txBox="1"/>
          <p:nvPr/>
        </p:nvSpPr>
        <p:spPr>
          <a:xfrm>
            <a:off x="0" y="0"/>
            <a:ext cx="9144000" cy="584775"/>
          </a:xfrm>
          <a:prstGeom prst="rect">
            <a:avLst/>
          </a:prstGeom>
          <a:solidFill>
            <a:srgbClr val="FFFF00"/>
          </a:solidFill>
        </p:spPr>
        <p:txBody>
          <a:bodyPr wrap="square">
            <a:spAutoFit/>
          </a:bodyPr>
          <a:lstStyle/>
          <a:p>
            <a:pPr algn="ctr"/>
            <a:r>
              <a:rPr lang="es-MX" sz="3200" b="1" dirty="0">
                <a:latin typeface="Arial Black" panose="020B0A04020102020204" pitchFamily="34" charset="0"/>
              </a:rPr>
              <a:t>“TALENTOS EN ACCIÓN”</a:t>
            </a:r>
          </a:p>
        </p:txBody>
      </p:sp>
      <p:sp>
        <p:nvSpPr>
          <p:cNvPr id="7" name="CuadroTexto 6">
            <a:extLst>
              <a:ext uri="{FF2B5EF4-FFF2-40B4-BE49-F238E27FC236}">
                <a16:creationId xmlns:a16="http://schemas.microsoft.com/office/drawing/2014/main" id="{DE83B630-F9F2-503D-0928-6566420ADF59}"/>
              </a:ext>
            </a:extLst>
          </p:cNvPr>
          <p:cNvSpPr txBox="1"/>
          <p:nvPr/>
        </p:nvSpPr>
        <p:spPr>
          <a:xfrm>
            <a:off x="0" y="584775"/>
            <a:ext cx="9144000" cy="400110"/>
          </a:xfrm>
          <a:prstGeom prst="rect">
            <a:avLst/>
          </a:prstGeom>
          <a:solidFill>
            <a:schemeClr val="accent6">
              <a:lumMod val="40000"/>
              <a:lumOff val="60000"/>
            </a:schemeClr>
          </a:solidFill>
        </p:spPr>
        <p:txBody>
          <a:bodyPr wrap="square">
            <a:spAutoFit/>
          </a:bodyPr>
          <a:lstStyle/>
          <a:p>
            <a:pPr algn="ctr"/>
            <a:r>
              <a:rPr lang="es-MX" sz="2000" b="1" dirty="0">
                <a:latin typeface="Arial Black" panose="020B0A04020102020204" pitchFamily="34" charset="0"/>
              </a:rPr>
              <a:t>MÁS CERCA DE LA COMUNIDAD </a:t>
            </a:r>
          </a:p>
        </p:txBody>
      </p:sp>
      <p:pic>
        <p:nvPicPr>
          <p:cNvPr id="9" name="Imagen 8">
            <a:extLst>
              <a:ext uri="{FF2B5EF4-FFF2-40B4-BE49-F238E27FC236}">
                <a16:creationId xmlns:a16="http://schemas.microsoft.com/office/drawing/2014/main" id="{5B1545DD-F817-44E8-F907-42CA6C478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33" y="5848478"/>
            <a:ext cx="1046875" cy="929819"/>
          </a:xfrm>
          <a:prstGeom prst="rect">
            <a:avLst/>
          </a:prstGeom>
        </p:spPr>
      </p:pic>
      <p:sp>
        <p:nvSpPr>
          <p:cNvPr id="10" name="CuadroTexto 9">
            <a:extLst>
              <a:ext uri="{FF2B5EF4-FFF2-40B4-BE49-F238E27FC236}">
                <a16:creationId xmlns:a16="http://schemas.microsoft.com/office/drawing/2014/main" id="{538F3C8A-13D5-E776-C30C-D2A02E06C3D4}"/>
              </a:ext>
            </a:extLst>
          </p:cNvPr>
          <p:cNvSpPr txBox="1"/>
          <p:nvPr/>
        </p:nvSpPr>
        <p:spPr>
          <a:xfrm>
            <a:off x="1676460" y="5796171"/>
            <a:ext cx="7467540" cy="954107"/>
          </a:xfrm>
          <a:prstGeom prst="rect">
            <a:avLst/>
          </a:prstGeom>
          <a:noFill/>
        </p:spPr>
        <p:txBody>
          <a:bodyPr wrap="square" rtlCol="0">
            <a:spAutoFit/>
          </a:bodyPr>
          <a:lstStyle/>
          <a:p>
            <a:r>
              <a:rPr lang="es-MX" sz="2800" b="1" dirty="0">
                <a:latin typeface="Arial Black" panose="020B0A04020102020204" pitchFamily="34" charset="0"/>
              </a:rPr>
              <a:t>ESCUELA SABÁTICA</a:t>
            </a:r>
          </a:p>
          <a:p>
            <a:r>
              <a:rPr lang="es-MX" sz="2800" b="1" dirty="0">
                <a:latin typeface="Arial Black" panose="020B0A04020102020204" pitchFamily="34" charset="0"/>
              </a:rPr>
              <a:t>IGLESIA ADVENTISTA DEL 7° DÍA</a:t>
            </a:r>
          </a:p>
        </p:txBody>
      </p:sp>
      <p:pic>
        <p:nvPicPr>
          <p:cNvPr id="3" name="Imagen 2">
            <a:extLst>
              <a:ext uri="{FF2B5EF4-FFF2-40B4-BE49-F238E27FC236}">
                <a16:creationId xmlns:a16="http://schemas.microsoft.com/office/drawing/2014/main" id="{74825EE3-1E12-60C3-D6A8-68956B4D917C}"/>
              </a:ext>
            </a:extLst>
          </p:cNvPr>
          <p:cNvPicPr>
            <a:picLocks noChangeAspect="1"/>
          </p:cNvPicPr>
          <p:nvPr/>
        </p:nvPicPr>
        <p:blipFill>
          <a:blip r:embed="rId3"/>
          <a:stretch>
            <a:fillRect/>
          </a:stretch>
        </p:blipFill>
        <p:spPr>
          <a:xfrm>
            <a:off x="-1" y="1086069"/>
            <a:ext cx="9144000" cy="4710102"/>
          </a:xfrm>
          <a:prstGeom prst="rect">
            <a:avLst/>
          </a:prstGeom>
        </p:spPr>
      </p:pic>
    </p:spTree>
    <p:extLst>
      <p:ext uri="{BB962C8B-B14F-4D97-AF65-F5344CB8AC3E}">
        <p14:creationId xmlns:p14="http://schemas.microsoft.com/office/powerpoint/2010/main" val="1310245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282E79-5E3D-2E74-A2E3-9B19911AF1A3}"/>
              </a:ext>
            </a:extLst>
          </p:cNvPr>
          <p:cNvSpPr txBox="1"/>
          <p:nvPr/>
        </p:nvSpPr>
        <p:spPr>
          <a:xfrm>
            <a:off x="0" y="-1"/>
            <a:ext cx="9144000" cy="584775"/>
          </a:xfrm>
          <a:prstGeom prst="rect">
            <a:avLst/>
          </a:prstGeom>
          <a:solidFill>
            <a:schemeClr val="accent1">
              <a:lumMod val="75000"/>
            </a:schemeClr>
          </a:solidFill>
        </p:spPr>
        <p:txBody>
          <a:bodyPr wrap="square" rtlCol="0">
            <a:spAutoFit/>
          </a:bodyPr>
          <a:lstStyle/>
          <a:p>
            <a:pPr algn="ctr"/>
            <a:r>
              <a:rPr lang="es-MX" sz="3200" b="1" dirty="0">
                <a:solidFill>
                  <a:srgbClr val="FFFF00"/>
                </a:solidFill>
                <a:latin typeface="Arial Black" panose="020B0A04020102020204" pitchFamily="34" charset="0"/>
              </a:rPr>
              <a:t>NUEVO</a:t>
            </a:r>
            <a:r>
              <a:rPr lang="es-MX" sz="3200" b="1" dirty="0">
                <a:latin typeface="Arial Black" panose="020B0A04020102020204" pitchFamily="34" charset="0"/>
              </a:rPr>
              <a:t> </a:t>
            </a:r>
            <a:r>
              <a:rPr lang="es-MX" sz="3200" b="1" dirty="0">
                <a:solidFill>
                  <a:srgbClr val="FF0000"/>
                </a:solidFill>
                <a:latin typeface="Arial Black" panose="020B0A04020102020204" pitchFamily="34" charset="0"/>
              </a:rPr>
              <a:t>HORIZONTE</a:t>
            </a:r>
          </a:p>
        </p:txBody>
      </p:sp>
      <p:sp>
        <p:nvSpPr>
          <p:cNvPr id="3" name="CuadroTexto 2">
            <a:extLst>
              <a:ext uri="{FF2B5EF4-FFF2-40B4-BE49-F238E27FC236}">
                <a16:creationId xmlns:a16="http://schemas.microsoft.com/office/drawing/2014/main" id="{7413FA28-BECB-B9E5-8E6F-F9122C13CDCF}"/>
              </a:ext>
            </a:extLst>
          </p:cNvPr>
          <p:cNvSpPr txBox="1"/>
          <p:nvPr/>
        </p:nvSpPr>
        <p:spPr>
          <a:xfrm>
            <a:off x="0" y="584773"/>
            <a:ext cx="9144000" cy="461665"/>
          </a:xfrm>
          <a:prstGeom prst="rect">
            <a:avLst/>
          </a:prstGeom>
          <a:solidFill>
            <a:srgbClr val="FFCCFF"/>
          </a:solidFill>
        </p:spPr>
        <p:txBody>
          <a:bodyPr wrap="square" rtlCol="0">
            <a:spAutoFit/>
          </a:bodyPr>
          <a:lstStyle/>
          <a:p>
            <a:pPr algn="ctr"/>
            <a:r>
              <a:rPr lang="es-MX" sz="2400" b="1" dirty="0">
                <a:latin typeface="Arial Black" panose="020B0A04020102020204" pitchFamily="34" charset="0"/>
              </a:rPr>
              <a:t>EVANGELISMO</a:t>
            </a:r>
          </a:p>
        </p:txBody>
      </p:sp>
      <p:sp>
        <p:nvSpPr>
          <p:cNvPr id="4" name="CuadroTexto 3">
            <a:extLst>
              <a:ext uri="{FF2B5EF4-FFF2-40B4-BE49-F238E27FC236}">
                <a16:creationId xmlns:a16="http://schemas.microsoft.com/office/drawing/2014/main" id="{31E4EAAA-FA3E-7C8E-55A6-FB4A51037D9D}"/>
              </a:ext>
            </a:extLst>
          </p:cNvPr>
          <p:cNvSpPr txBox="1"/>
          <p:nvPr/>
        </p:nvSpPr>
        <p:spPr>
          <a:xfrm>
            <a:off x="0" y="6303206"/>
            <a:ext cx="9144000" cy="523220"/>
          </a:xfrm>
          <a:prstGeom prst="rect">
            <a:avLst/>
          </a:prstGeom>
          <a:solidFill>
            <a:srgbClr val="FFC000"/>
          </a:solidFill>
        </p:spPr>
        <p:txBody>
          <a:bodyPr wrap="square" rtlCol="0">
            <a:spAutoFit/>
          </a:bodyPr>
          <a:lstStyle/>
          <a:p>
            <a:pPr algn="ctr"/>
            <a:r>
              <a:rPr lang="es-MX" sz="2800" b="1" dirty="0">
                <a:latin typeface="Arial Black" panose="020B0A04020102020204" pitchFamily="34" charset="0"/>
              </a:rPr>
              <a:t>LA IMPORTANCIA DEL EVANGELISMO</a:t>
            </a:r>
          </a:p>
        </p:txBody>
      </p:sp>
      <p:pic>
        <p:nvPicPr>
          <p:cNvPr id="5" name="Imagen 4">
            <a:extLst>
              <a:ext uri="{FF2B5EF4-FFF2-40B4-BE49-F238E27FC236}">
                <a16:creationId xmlns:a16="http://schemas.microsoft.com/office/drawing/2014/main" id="{91849CFE-53FA-ECC1-A7D9-DDFCACC22B7B}"/>
              </a:ext>
            </a:extLst>
          </p:cNvPr>
          <p:cNvPicPr>
            <a:picLocks noChangeAspect="1"/>
          </p:cNvPicPr>
          <p:nvPr/>
        </p:nvPicPr>
        <p:blipFill>
          <a:blip r:embed="rId2"/>
          <a:stretch>
            <a:fillRect/>
          </a:stretch>
        </p:blipFill>
        <p:spPr>
          <a:xfrm>
            <a:off x="-1" y="1016458"/>
            <a:ext cx="9143999" cy="5256768"/>
          </a:xfrm>
          <a:prstGeom prst="rect">
            <a:avLst/>
          </a:prstGeom>
        </p:spPr>
      </p:pic>
    </p:spTree>
    <p:extLst>
      <p:ext uri="{BB962C8B-B14F-4D97-AF65-F5344CB8AC3E}">
        <p14:creationId xmlns:p14="http://schemas.microsoft.com/office/powerpoint/2010/main" val="3141268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1D05341-2DDC-46BD-0C91-BD27E3891542}"/>
              </a:ext>
            </a:extLst>
          </p:cNvPr>
          <p:cNvSpPr txBox="1"/>
          <p:nvPr/>
        </p:nvSpPr>
        <p:spPr>
          <a:xfrm>
            <a:off x="0" y="3838520"/>
            <a:ext cx="9144000" cy="2862322"/>
          </a:xfrm>
          <a:prstGeom prst="rect">
            <a:avLst/>
          </a:prstGeom>
          <a:noFill/>
        </p:spPr>
        <p:txBody>
          <a:bodyPr wrap="square">
            <a:spAutoFit/>
          </a:bodyPr>
          <a:lstStyle/>
          <a:p>
            <a:pPr algn="ctr"/>
            <a:r>
              <a:rPr lang="es-MX" sz="2000" b="1" dirty="0">
                <a:latin typeface="Arial Black" panose="020B0A04020102020204" pitchFamily="34" charset="0"/>
              </a:rPr>
              <a:t>Usualmente se tiene la duda ¿Qué diferencia hay entre un don y un talento?  Pues bien, la diferencia </a:t>
            </a:r>
          </a:p>
          <a:p>
            <a:pPr algn="ctr"/>
            <a:r>
              <a:rPr lang="es-MX" sz="2000" b="1" dirty="0">
                <a:latin typeface="Arial Black" panose="020B0A04020102020204" pitchFamily="34" charset="0"/>
              </a:rPr>
              <a:t>radica en su origen y propósito. Un talento es una habilidad natural o adquirida que cada individuo </a:t>
            </a:r>
          </a:p>
          <a:p>
            <a:pPr algn="ctr"/>
            <a:r>
              <a:rPr lang="es-MX" sz="2000" b="1" dirty="0">
                <a:latin typeface="Arial Black" panose="020B0A04020102020204" pitchFamily="34" charset="0"/>
              </a:rPr>
              <a:t>posee, como la capacidad para la música, el liderazgo o la comunicación. En contraste, un don es una </a:t>
            </a:r>
          </a:p>
          <a:p>
            <a:pPr algn="ctr"/>
            <a:r>
              <a:rPr lang="es-MX" sz="2000" b="1" dirty="0">
                <a:latin typeface="Arial Black" panose="020B0A04020102020204" pitchFamily="34" charset="0"/>
              </a:rPr>
              <a:t>manifestación especial del Espíritu Santo que toma ese talento y lo transforma en una herramienta </a:t>
            </a:r>
          </a:p>
          <a:p>
            <a:pPr algn="ctr"/>
            <a:r>
              <a:rPr lang="es-MX" sz="2000" b="1" dirty="0">
                <a:latin typeface="Arial Black" panose="020B0A04020102020204" pitchFamily="34" charset="0"/>
              </a:rPr>
              <a:t>específica para el servicio de Dios y su Iglesia.</a:t>
            </a:r>
          </a:p>
        </p:txBody>
      </p:sp>
      <p:pic>
        <p:nvPicPr>
          <p:cNvPr id="2" name="Imagen 1">
            <a:extLst>
              <a:ext uri="{FF2B5EF4-FFF2-40B4-BE49-F238E27FC236}">
                <a16:creationId xmlns:a16="http://schemas.microsoft.com/office/drawing/2014/main" id="{ECE58772-5C86-7A49-D1C0-11564491FB59}"/>
              </a:ext>
            </a:extLst>
          </p:cNvPr>
          <p:cNvPicPr>
            <a:picLocks noChangeAspect="1"/>
          </p:cNvPicPr>
          <p:nvPr/>
        </p:nvPicPr>
        <p:blipFill>
          <a:blip r:embed="rId2"/>
          <a:stretch>
            <a:fillRect/>
          </a:stretch>
        </p:blipFill>
        <p:spPr>
          <a:xfrm>
            <a:off x="0" y="1"/>
            <a:ext cx="9144000" cy="3838519"/>
          </a:xfrm>
          <a:prstGeom prst="rect">
            <a:avLst/>
          </a:prstGeom>
        </p:spPr>
      </p:pic>
    </p:spTree>
    <p:extLst>
      <p:ext uri="{BB962C8B-B14F-4D97-AF65-F5344CB8AC3E}">
        <p14:creationId xmlns:p14="http://schemas.microsoft.com/office/powerpoint/2010/main" val="3446824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A3F1C2-0647-CA40-3DD4-B35F8FF699B4}"/>
              </a:ext>
            </a:extLst>
          </p:cNvPr>
          <p:cNvSpPr txBox="1"/>
          <p:nvPr/>
        </p:nvSpPr>
        <p:spPr>
          <a:xfrm>
            <a:off x="1" y="4766872"/>
            <a:ext cx="9144000" cy="1938992"/>
          </a:xfrm>
          <a:prstGeom prst="rect">
            <a:avLst/>
          </a:prstGeom>
          <a:noFill/>
        </p:spPr>
        <p:txBody>
          <a:bodyPr wrap="square">
            <a:spAutoFit/>
          </a:bodyPr>
          <a:lstStyle/>
          <a:p>
            <a:pPr algn="ctr"/>
            <a:r>
              <a:rPr lang="es-MX" sz="2400" b="1" dirty="0">
                <a:latin typeface="Arial Black" panose="020B0A04020102020204" pitchFamily="34" charset="0"/>
              </a:rPr>
              <a:t>Mientras que el talento puede ser utilizado en diversos contextos, el don espiritual dirige ese talento hacia el esparcimiento del Reino de Dios, orientando las habilidades personales hacia un propósito divino y trascendental. </a:t>
            </a:r>
          </a:p>
        </p:txBody>
      </p:sp>
      <p:pic>
        <p:nvPicPr>
          <p:cNvPr id="4" name="Imagen 3">
            <a:extLst>
              <a:ext uri="{FF2B5EF4-FFF2-40B4-BE49-F238E27FC236}">
                <a16:creationId xmlns:a16="http://schemas.microsoft.com/office/drawing/2014/main" id="{F5F3E548-7E72-DC48-391F-7C06D3281CA1}"/>
              </a:ext>
            </a:extLst>
          </p:cNvPr>
          <p:cNvPicPr>
            <a:picLocks noChangeAspect="1"/>
          </p:cNvPicPr>
          <p:nvPr/>
        </p:nvPicPr>
        <p:blipFill>
          <a:blip r:embed="rId2"/>
          <a:stretch>
            <a:fillRect/>
          </a:stretch>
        </p:blipFill>
        <p:spPr>
          <a:xfrm>
            <a:off x="0" y="0"/>
            <a:ext cx="9144000" cy="4766872"/>
          </a:xfrm>
          <a:prstGeom prst="rect">
            <a:avLst/>
          </a:prstGeom>
        </p:spPr>
      </p:pic>
    </p:spTree>
    <p:extLst>
      <p:ext uri="{BB962C8B-B14F-4D97-AF65-F5344CB8AC3E}">
        <p14:creationId xmlns:p14="http://schemas.microsoft.com/office/powerpoint/2010/main" val="583122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B8E6A3E-29C4-EC77-82D9-38E1BC7DD9F9}"/>
              </a:ext>
            </a:extLst>
          </p:cNvPr>
          <p:cNvSpPr txBox="1"/>
          <p:nvPr/>
        </p:nvSpPr>
        <p:spPr>
          <a:xfrm>
            <a:off x="0" y="3872567"/>
            <a:ext cx="9144000" cy="2616101"/>
          </a:xfrm>
          <a:prstGeom prst="rect">
            <a:avLst/>
          </a:prstGeom>
          <a:noFill/>
        </p:spPr>
        <p:txBody>
          <a:bodyPr wrap="square">
            <a:spAutoFit/>
          </a:bodyPr>
          <a:lstStyle/>
          <a:p>
            <a:pPr algn="ctr"/>
            <a:endParaRPr lang="es-MX" sz="2400" b="1" dirty="0">
              <a:solidFill>
                <a:srgbClr val="FF0000"/>
              </a:solidFill>
              <a:latin typeface="Arial Black" panose="020B0A04020102020204" pitchFamily="34" charset="0"/>
            </a:endParaRPr>
          </a:p>
          <a:p>
            <a:pPr algn="ctr"/>
            <a:r>
              <a:rPr lang="es-MX" sz="2000" b="1" dirty="0">
                <a:latin typeface="Arial Black" panose="020B0A04020102020204" pitchFamily="34" charset="0"/>
              </a:rPr>
              <a:t>Primero, identifique sus habilidades. Reflexione </a:t>
            </a:r>
          </a:p>
          <a:p>
            <a:pPr algn="ctr"/>
            <a:r>
              <a:rPr lang="es-MX" sz="2000" b="1" dirty="0">
                <a:latin typeface="Arial Black" panose="020B0A04020102020204" pitchFamily="34" charset="0"/>
              </a:rPr>
              <a:t>sobre las habilidades y aptitudes que posee, ya sean naturales o desarrolladas a lo largo de los años. </a:t>
            </a:r>
          </a:p>
          <a:p>
            <a:pPr algn="ctr"/>
            <a:r>
              <a:rPr lang="es-MX" sz="2000" b="1" dirty="0">
                <a:latin typeface="Arial Black" panose="020B0A04020102020204" pitchFamily="34" charset="0"/>
              </a:rPr>
              <a:t>Pregúntese qué actividades disfruta y en cuáles destaca.</a:t>
            </a:r>
          </a:p>
          <a:p>
            <a:pPr algn="ctr"/>
            <a:r>
              <a:rPr lang="es-MX" sz="2000" b="1" dirty="0">
                <a:latin typeface="Arial Black" panose="020B0A04020102020204" pitchFamily="34" charset="0"/>
              </a:rPr>
              <a:t> Hacer una lista de sus talentos puede proporcionarle claridad sobre cómo puede emplearlos en el servicio de Dios y en la comunidad.</a:t>
            </a:r>
          </a:p>
        </p:txBody>
      </p:sp>
      <p:sp>
        <p:nvSpPr>
          <p:cNvPr id="5" name="CuadroTexto 4">
            <a:extLst>
              <a:ext uri="{FF2B5EF4-FFF2-40B4-BE49-F238E27FC236}">
                <a16:creationId xmlns:a16="http://schemas.microsoft.com/office/drawing/2014/main" id="{6359D71D-2207-5993-DC3D-284F85BD2BCB}"/>
              </a:ext>
            </a:extLst>
          </p:cNvPr>
          <p:cNvSpPr txBox="1"/>
          <p:nvPr/>
        </p:nvSpPr>
        <p:spPr>
          <a:xfrm>
            <a:off x="-22484" y="0"/>
            <a:ext cx="9144000" cy="830997"/>
          </a:xfrm>
          <a:prstGeom prst="rect">
            <a:avLst/>
          </a:prstGeom>
          <a:solidFill>
            <a:schemeClr val="accent4">
              <a:lumMod val="60000"/>
              <a:lumOff val="40000"/>
            </a:schemeClr>
          </a:solidFill>
        </p:spPr>
        <p:txBody>
          <a:bodyPr wrap="square">
            <a:spAutoFit/>
          </a:bodyPr>
          <a:lstStyle/>
          <a:p>
            <a:pPr algn="ctr"/>
            <a:r>
              <a:rPr lang="es-MX" sz="2400" b="1" dirty="0">
                <a:latin typeface="Arial Black" panose="020B0A04020102020204" pitchFamily="34" charset="0"/>
              </a:rPr>
              <a:t>¿CÓMO PUEDO USAR MIS TALENTOS AL SERVICIO DE DIOS? </a:t>
            </a:r>
          </a:p>
        </p:txBody>
      </p:sp>
      <p:pic>
        <p:nvPicPr>
          <p:cNvPr id="2" name="Imagen 1">
            <a:extLst>
              <a:ext uri="{FF2B5EF4-FFF2-40B4-BE49-F238E27FC236}">
                <a16:creationId xmlns:a16="http://schemas.microsoft.com/office/drawing/2014/main" id="{2DBD99C5-2429-2F99-17DE-D52EDDFEAACA}"/>
              </a:ext>
            </a:extLst>
          </p:cNvPr>
          <p:cNvPicPr>
            <a:picLocks noChangeAspect="1"/>
          </p:cNvPicPr>
          <p:nvPr/>
        </p:nvPicPr>
        <p:blipFill>
          <a:blip r:embed="rId2"/>
          <a:stretch>
            <a:fillRect/>
          </a:stretch>
        </p:blipFill>
        <p:spPr>
          <a:xfrm>
            <a:off x="0" y="857250"/>
            <a:ext cx="9144000" cy="3325006"/>
          </a:xfrm>
          <a:prstGeom prst="rect">
            <a:avLst/>
          </a:prstGeom>
        </p:spPr>
      </p:pic>
    </p:spTree>
    <p:extLst>
      <p:ext uri="{BB962C8B-B14F-4D97-AF65-F5344CB8AC3E}">
        <p14:creationId xmlns:p14="http://schemas.microsoft.com/office/powerpoint/2010/main" val="172874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6EC11E-0083-2A7B-28DE-0C5CC3682A05}"/>
              </a:ext>
            </a:extLst>
          </p:cNvPr>
          <p:cNvSpPr txBox="1"/>
          <p:nvPr/>
        </p:nvSpPr>
        <p:spPr>
          <a:xfrm>
            <a:off x="0" y="5089241"/>
            <a:ext cx="9144000" cy="1631216"/>
          </a:xfrm>
          <a:prstGeom prst="rect">
            <a:avLst/>
          </a:prstGeom>
          <a:noFill/>
        </p:spPr>
        <p:txBody>
          <a:bodyPr wrap="square">
            <a:spAutoFit/>
          </a:bodyPr>
          <a:lstStyle/>
          <a:p>
            <a:pPr algn="ctr"/>
            <a:r>
              <a:rPr lang="es-MX" sz="2000" b="1" dirty="0">
                <a:latin typeface="Arial Black" panose="020B0A04020102020204" pitchFamily="34" charset="0"/>
              </a:rPr>
              <a:t>Este proceso de autoevaluación es esencial para dirigir sus esfuerzos de manera efectiva y enfocada, </a:t>
            </a:r>
          </a:p>
          <a:p>
            <a:pPr algn="ctr"/>
            <a:r>
              <a:rPr lang="es-MX" sz="2000" b="1" dirty="0">
                <a:latin typeface="Arial Black" panose="020B0A04020102020204" pitchFamily="34" charset="0"/>
              </a:rPr>
              <a:t>asegurando que cada talento sea utilizado de manera que glorifique a Dios y beneficie a quienes le </a:t>
            </a:r>
          </a:p>
          <a:p>
            <a:pPr algn="ctr"/>
            <a:r>
              <a:rPr lang="es-MX" sz="2000" b="1" dirty="0">
                <a:latin typeface="Arial Black" panose="020B0A04020102020204" pitchFamily="34" charset="0"/>
              </a:rPr>
              <a:t>rodean. </a:t>
            </a:r>
          </a:p>
        </p:txBody>
      </p:sp>
      <p:pic>
        <p:nvPicPr>
          <p:cNvPr id="2" name="Imagen 1">
            <a:extLst>
              <a:ext uri="{FF2B5EF4-FFF2-40B4-BE49-F238E27FC236}">
                <a16:creationId xmlns:a16="http://schemas.microsoft.com/office/drawing/2014/main" id="{8B08CC78-4270-2044-BA7A-7C8A82C9CD71}"/>
              </a:ext>
            </a:extLst>
          </p:cNvPr>
          <p:cNvPicPr>
            <a:picLocks noChangeAspect="1"/>
          </p:cNvPicPr>
          <p:nvPr/>
        </p:nvPicPr>
        <p:blipFill>
          <a:blip r:embed="rId2"/>
          <a:stretch>
            <a:fillRect/>
          </a:stretch>
        </p:blipFill>
        <p:spPr>
          <a:xfrm>
            <a:off x="1988070" y="-1"/>
            <a:ext cx="5197839" cy="5089241"/>
          </a:xfrm>
          <a:prstGeom prst="rect">
            <a:avLst/>
          </a:prstGeom>
        </p:spPr>
      </p:pic>
      <p:sp>
        <p:nvSpPr>
          <p:cNvPr id="4" name="CuadroTexto 3">
            <a:extLst>
              <a:ext uri="{FF2B5EF4-FFF2-40B4-BE49-F238E27FC236}">
                <a16:creationId xmlns:a16="http://schemas.microsoft.com/office/drawing/2014/main" id="{A1FAA816-C508-B9E1-E358-A0512827C92C}"/>
              </a:ext>
            </a:extLst>
          </p:cNvPr>
          <p:cNvSpPr txBox="1"/>
          <p:nvPr/>
        </p:nvSpPr>
        <p:spPr>
          <a:xfrm>
            <a:off x="29979" y="-2"/>
            <a:ext cx="1928111" cy="5089241"/>
          </a:xfrm>
          <a:prstGeom prst="rect">
            <a:avLst/>
          </a:prstGeom>
          <a:solidFill>
            <a:srgbClr val="FFC000"/>
          </a:solidFill>
        </p:spPr>
        <p:txBody>
          <a:bodyPr wrap="square" rtlCol="0">
            <a:spAutoFit/>
          </a:bodyPr>
          <a:lstStyle/>
          <a:p>
            <a:endParaRPr lang="es-MX" dirty="0"/>
          </a:p>
        </p:txBody>
      </p:sp>
      <p:sp>
        <p:nvSpPr>
          <p:cNvPr id="5" name="CuadroTexto 4">
            <a:extLst>
              <a:ext uri="{FF2B5EF4-FFF2-40B4-BE49-F238E27FC236}">
                <a16:creationId xmlns:a16="http://schemas.microsoft.com/office/drawing/2014/main" id="{2CE535DB-41AE-8B9C-BA26-2105A8C8A780}"/>
              </a:ext>
            </a:extLst>
          </p:cNvPr>
          <p:cNvSpPr txBox="1"/>
          <p:nvPr/>
        </p:nvSpPr>
        <p:spPr>
          <a:xfrm>
            <a:off x="7215889" y="0"/>
            <a:ext cx="1958090" cy="5089239"/>
          </a:xfrm>
          <a:prstGeom prst="rect">
            <a:avLst/>
          </a:prstGeom>
          <a:solidFill>
            <a:srgbClr val="FFC000"/>
          </a:solidFill>
        </p:spPr>
        <p:txBody>
          <a:bodyPr wrap="square" rtlCol="0">
            <a:spAutoFit/>
          </a:bodyPr>
          <a:lstStyle/>
          <a:p>
            <a:endParaRPr lang="es-MX" dirty="0"/>
          </a:p>
        </p:txBody>
      </p:sp>
    </p:spTree>
    <p:extLst>
      <p:ext uri="{BB962C8B-B14F-4D97-AF65-F5344CB8AC3E}">
        <p14:creationId xmlns:p14="http://schemas.microsoft.com/office/powerpoint/2010/main" val="3293844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2D5B08B-6037-DBA7-B903-1C3C847C751A}"/>
              </a:ext>
            </a:extLst>
          </p:cNvPr>
          <p:cNvSpPr txBox="1"/>
          <p:nvPr/>
        </p:nvSpPr>
        <p:spPr>
          <a:xfrm>
            <a:off x="0" y="-1"/>
            <a:ext cx="9144000" cy="584775"/>
          </a:xfrm>
          <a:prstGeom prst="rect">
            <a:avLst/>
          </a:prstGeom>
          <a:solidFill>
            <a:srgbClr val="FFFF00"/>
          </a:solidFill>
        </p:spPr>
        <p:txBody>
          <a:bodyPr wrap="square" rtlCol="0">
            <a:spAutoFit/>
          </a:bodyPr>
          <a:lstStyle/>
          <a:p>
            <a:pPr algn="ctr"/>
            <a:r>
              <a:rPr lang="es-MX" sz="3200" b="1" dirty="0">
                <a:latin typeface="Arial Black" panose="020B0A04020102020204" pitchFamily="34" charset="0"/>
              </a:rPr>
              <a:t>MISIONERO MUNDIAL</a:t>
            </a:r>
          </a:p>
        </p:txBody>
      </p:sp>
      <p:pic>
        <p:nvPicPr>
          <p:cNvPr id="3" name="Imagen 2">
            <a:extLst>
              <a:ext uri="{FF2B5EF4-FFF2-40B4-BE49-F238E27FC236}">
                <a16:creationId xmlns:a16="http://schemas.microsoft.com/office/drawing/2014/main" id="{AC251F9F-649D-6623-8B1D-C04A449C9A76}"/>
              </a:ext>
            </a:extLst>
          </p:cNvPr>
          <p:cNvPicPr>
            <a:picLocks noChangeAspect="1"/>
          </p:cNvPicPr>
          <p:nvPr/>
        </p:nvPicPr>
        <p:blipFill>
          <a:blip r:embed="rId2"/>
          <a:stretch>
            <a:fillRect/>
          </a:stretch>
        </p:blipFill>
        <p:spPr>
          <a:xfrm>
            <a:off x="0" y="584773"/>
            <a:ext cx="9164070" cy="6273227"/>
          </a:xfrm>
          <a:prstGeom prst="rect">
            <a:avLst/>
          </a:prstGeom>
        </p:spPr>
      </p:pic>
    </p:spTree>
    <p:extLst>
      <p:ext uri="{BB962C8B-B14F-4D97-AF65-F5344CB8AC3E}">
        <p14:creationId xmlns:p14="http://schemas.microsoft.com/office/powerpoint/2010/main" val="1951602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3C1834D-BB46-4F2F-030B-CADF0CA8394F}"/>
              </a:ext>
            </a:extLst>
          </p:cNvPr>
          <p:cNvSpPr txBox="1"/>
          <p:nvPr/>
        </p:nvSpPr>
        <p:spPr>
          <a:xfrm>
            <a:off x="0" y="-1"/>
            <a:ext cx="9144000" cy="461665"/>
          </a:xfrm>
          <a:prstGeom prst="rect">
            <a:avLst/>
          </a:prstGeom>
          <a:solidFill>
            <a:srgbClr val="FFC000"/>
          </a:solidFill>
        </p:spPr>
        <p:txBody>
          <a:bodyPr wrap="square" rtlCol="0">
            <a:spAutoFit/>
          </a:bodyPr>
          <a:lstStyle/>
          <a:p>
            <a:pPr algn="ctr"/>
            <a:r>
              <a:rPr lang="es-MX" sz="2400" b="1" dirty="0">
                <a:latin typeface="Arial Black" panose="020B0A04020102020204" pitchFamily="34" charset="0"/>
              </a:rPr>
              <a:t>DESARROLLE Y MEJORE SUS DONES</a:t>
            </a:r>
          </a:p>
        </p:txBody>
      </p:sp>
      <p:sp>
        <p:nvSpPr>
          <p:cNvPr id="4" name="CuadroTexto 3">
            <a:extLst>
              <a:ext uri="{FF2B5EF4-FFF2-40B4-BE49-F238E27FC236}">
                <a16:creationId xmlns:a16="http://schemas.microsoft.com/office/drawing/2014/main" id="{C99FA292-6F2A-0279-8C3A-51984990E0A0}"/>
              </a:ext>
            </a:extLst>
          </p:cNvPr>
          <p:cNvSpPr txBox="1"/>
          <p:nvPr/>
        </p:nvSpPr>
        <p:spPr>
          <a:xfrm>
            <a:off x="0" y="4800520"/>
            <a:ext cx="9144000" cy="1631216"/>
          </a:xfrm>
          <a:prstGeom prst="rect">
            <a:avLst/>
          </a:prstGeom>
          <a:noFill/>
        </p:spPr>
        <p:txBody>
          <a:bodyPr wrap="square">
            <a:spAutoFit/>
          </a:bodyPr>
          <a:lstStyle/>
          <a:p>
            <a:pPr algn="ctr"/>
            <a:r>
              <a:rPr lang="es-MX" sz="2000" b="1" dirty="0">
                <a:latin typeface="Arial Black" panose="020B0A04020102020204" pitchFamily="34" charset="0"/>
              </a:rPr>
              <a:t>Una vez que haya identificado sus talentos, es importante invertir tiempo y esfuerzo en desarrollarlos y perfeccionarlos. Esto puede implicar la toma de cursos, </a:t>
            </a:r>
          </a:p>
          <a:p>
            <a:pPr algn="ctr"/>
            <a:r>
              <a:rPr lang="es-MX" sz="2000" b="1" dirty="0">
                <a:latin typeface="Arial Black" panose="020B0A04020102020204" pitchFamily="34" charset="0"/>
              </a:rPr>
              <a:t>la práctica constante o la búsqueda de mentoría en su área de habilidad.</a:t>
            </a:r>
          </a:p>
        </p:txBody>
      </p:sp>
      <p:pic>
        <p:nvPicPr>
          <p:cNvPr id="3" name="Imagen 2">
            <a:extLst>
              <a:ext uri="{FF2B5EF4-FFF2-40B4-BE49-F238E27FC236}">
                <a16:creationId xmlns:a16="http://schemas.microsoft.com/office/drawing/2014/main" id="{94A0A318-5FB6-5657-536B-89A7C0F09303}"/>
              </a:ext>
            </a:extLst>
          </p:cNvPr>
          <p:cNvPicPr>
            <a:picLocks noChangeAspect="1"/>
          </p:cNvPicPr>
          <p:nvPr/>
        </p:nvPicPr>
        <p:blipFill>
          <a:blip r:embed="rId2"/>
          <a:stretch>
            <a:fillRect/>
          </a:stretch>
        </p:blipFill>
        <p:spPr>
          <a:xfrm>
            <a:off x="0" y="461664"/>
            <a:ext cx="9144000" cy="4338856"/>
          </a:xfrm>
          <a:prstGeom prst="rect">
            <a:avLst/>
          </a:prstGeom>
        </p:spPr>
      </p:pic>
    </p:spTree>
    <p:extLst>
      <p:ext uri="{BB962C8B-B14F-4D97-AF65-F5344CB8AC3E}">
        <p14:creationId xmlns:p14="http://schemas.microsoft.com/office/powerpoint/2010/main" val="2395996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A0AA270-3AC6-D2D8-ED8F-78C7E20728CA}"/>
              </a:ext>
            </a:extLst>
          </p:cNvPr>
          <p:cNvSpPr txBox="1"/>
          <p:nvPr/>
        </p:nvSpPr>
        <p:spPr>
          <a:xfrm>
            <a:off x="0" y="4501037"/>
            <a:ext cx="9144000" cy="2246769"/>
          </a:xfrm>
          <a:prstGeom prst="rect">
            <a:avLst/>
          </a:prstGeom>
          <a:noFill/>
        </p:spPr>
        <p:txBody>
          <a:bodyPr wrap="square">
            <a:spAutoFit/>
          </a:bodyPr>
          <a:lstStyle/>
          <a:p>
            <a:pPr algn="ctr"/>
            <a:r>
              <a:rPr lang="es-MX" sz="2000" b="1" dirty="0">
                <a:latin typeface="Arial Black" panose="020B0A04020102020204" pitchFamily="34" charset="0"/>
              </a:rPr>
              <a:t> Al mejorar sus talentos, no solo </a:t>
            </a:r>
          </a:p>
          <a:p>
            <a:pPr algn="ctr"/>
            <a:r>
              <a:rPr lang="es-MX" sz="2000" b="1" dirty="0">
                <a:latin typeface="Arial Black" panose="020B0A04020102020204" pitchFamily="34" charset="0"/>
              </a:rPr>
              <a:t>aumenta su competencia en esa área, sino que también está mejor preparado para utilizarlos en el </a:t>
            </a:r>
          </a:p>
          <a:p>
            <a:pPr algn="ctr"/>
            <a:r>
              <a:rPr lang="es-MX" sz="2000" b="1" dirty="0">
                <a:latin typeface="Arial Black" panose="020B0A04020102020204" pitchFamily="34" charset="0"/>
              </a:rPr>
              <a:t>servicio a Dios y a los demás. Desarrollar sus dones asegura que pueda ofrecer lo mejor de sí mismo </a:t>
            </a:r>
          </a:p>
          <a:p>
            <a:pPr algn="ctr"/>
            <a:r>
              <a:rPr lang="es-MX" sz="2000" b="1" dirty="0">
                <a:latin typeface="Arial Black" panose="020B0A04020102020204" pitchFamily="34" charset="0"/>
              </a:rPr>
              <a:t>y que su contribución sea significativa y efectiva en la obra del Señor. </a:t>
            </a:r>
          </a:p>
        </p:txBody>
      </p:sp>
      <p:pic>
        <p:nvPicPr>
          <p:cNvPr id="2" name="Imagen 1">
            <a:extLst>
              <a:ext uri="{FF2B5EF4-FFF2-40B4-BE49-F238E27FC236}">
                <a16:creationId xmlns:a16="http://schemas.microsoft.com/office/drawing/2014/main" id="{89B1C3A4-4C2C-386D-0BE1-4D8905A3CAF9}"/>
              </a:ext>
            </a:extLst>
          </p:cNvPr>
          <p:cNvPicPr>
            <a:picLocks noChangeAspect="1"/>
          </p:cNvPicPr>
          <p:nvPr/>
        </p:nvPicPr>
        <p:blipFill>
          <a:blip r:embed="rId2"/>
          <a:stretch>
            <a:fillRect/>
          </a:stretch>
        </p:blipFill>
        <p:spPr>
          <a:xfrm>
            <a:off x="0" y="0"/>
            <a:ext cx="9144000" cy="4501037"/>
          </a:xfrm>
          <a:prstGeom prst="rect">
            <a:avLst/>
          </a:prstGeom>
        </p:spPr>
      </p:pic>
      <p:sp>
        <p:nvSpPr>
          <p:cNvPr id="4" name="CuadroTexto 3">
            <a:extLst>
              <a:ext uri="{FF2B5EF4-FFF2-40B4-BE49-F238E27FC236}">
                <a16:creationId xmlns:a16="http://schemas.microsoft.com/office/drawing/2014/main" id="{2A036E40-3E46-FCBC-EF46-9A8B4EA341A3}"/>
              </a:ext>
            </a:extLst>
          </p:cNvPr>
          <p:cNvSpPr txBox="1"/>
          <p:nvPr/>
        </p:nvSpPr>
        <p:spPr>
          <a:xfrm>
            <a:off x="5801193" y="3882451"/>
            <a:ext cx="3342807" cy="618585"/>
          </a:xfrm>
          <a:prstGeom prst="rect">
            <a:avLst/>
          </a:prstGeom>
          <a:solidFill>
            <a:schemeClr val="tx1"/>
          </a:solidFill>
        </p:spPr>
        <p:txBody>
          <a:bodyPr wrap="square" rtlCol="0">
            <a:spAutoFit/>
          </a:bodyPr>
          <a:lstStyle/>
          <a:p>
            <a:endParaRPr lang="es-MX" dirty="0"/>
          </a:p>
        </p:txBody>
      </p:sp>
    </p:spTree>
    <p:extLst>
      <p:ext uri="{BB962C8B-B14F-4D97-AF65-F5344CB8AC3E}">
        <p14:creationId xmlns:p14="http://schemas.microsoft.com/office/powerpoint/2010/main" val="3189061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D8E7B29-86D8-EB6E-DD1A-9D42C3650BCB}"/>
              </a:ext>
            </a:extLst>
          </p:cNvPr>
          <p:cNvPicPr>
            <a:picLocks noChangeAspect="1"/>
          </p:cNvPicPr>
          <p:nvPr/>
        </p:nvPicPr>
        <p:blipFill>
          <a:blip r:embed="rId2"/>
          <a:stretch>
            <a:fillRect/>
          </a:stretch>
        </p:blipFill>
        <p:spPr>
          <a:xfrm>
            <a:off x="0" y="0"/>
            <a:ext cx="9144000" cy="6857999"/>
          </a:xfrm>
          <a:prstGeom prst="rect">
            <a:avLst/>
          </a:prstGeom>
        </p:spPr>
      </p:pic>
      <p:sp>
        <p:nvSpPr>
          <p:cNvPr id="3" name="CuadroTexto 2">
            <a:extLst>
              <a:ext uri="{FF2B5EF4-FFF2-40B4-BE49-F238E27FC236}">
                <a16:creationId xmlns:a16="http://schemas.microsoft.com/office/drawing/2014/main" id="{658DA4FD-9077-D473-7ED5-FF38AB67F203}"/>
              </a:ext>
            </a:extLst>
          </p:cNvPr>
          <p:cNvSpPr txBox="1"/>
          <p:nvPr/>
        </p:nvSpPr>
        <p:spPr>
          <a:xfrm>
            <a:off x="588474" y="1528997"/>
            <a:ext cx="3372462" cy="1077218"/>
          </a:xfrm>
          <a:prstGeom prst="rect">
            <a:avLst/>
          </a:prstGeom>
          <a:solidFill>
            <a:schemeClr val="accent1">
              <a:lumMod val="75000"/>
            </a:schemeClr>
          </a:solidFill>
        </p:spPr>
        <p:txBody>
          <a:bodyPr wrap="none" rtlCol="0">
            <a:spAutoFit/>
          </a:bodyPr>
          <a:lstStyle/>
          <a:p>
            <a:pPr algn="ctr"/>
            <a:r>
              <a:rPr lang="es-MX" sz="3200" b="1" dirty="0">
                <a:solidFill>
                  <a:schemeClr val="bg1"/>
                </a:solidFill>
                <a:latin typeface="Arial Black" panose="020B0A04020102020204" pitchFamily="34" charset="0"/>
              </a:rPr>
              <a:t>INFORME </a:t>
            </a:r>
          </a:p>
          <a:p>
            <a:pPr algn="ctr"/>
            <a:r>
              <a:rPr lang="es-MX" sz="3200" b="1" dirty="0">
                <a:solidFill>
                  <a:schemeClr val="bg1"/>
                </a:solidFill>
                <a:latin typeface="Arial Black" panose="020B0A04020102020204" pitchFamily="34" charset="0"/>
              </a:rPr>
              <a:t>SECRETARIAL</a:t>
            </a:r>
          </a:p>
        </p:txBody>
      </p:sp>
    </p:spTree>
    <p:extLst>
      <p:ext uri="{BB962C8B-B14F-4D97-AF65-F5344CB8AC3E}">
        <p14:creationId xmlns:p14="http://schemas.microsoft.com/office/powerpoint/2010/main" val="2373092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E9FDD87-17A9-9E38-6A0B-96019E476A49}"/>
              </a:ext>
            </a:extLst>
          </p:cNvPr>
          <p:cNvSpPr txBox="1"/>
          <p:nvPr/>
        </p:nvSpPr>
        <p:spPr>
          <a:xfrm>
            <a:off x="0" y="0"/>
            <a:ext cx="9144000" cy="523220"/>
          </a:xfrm>
          <a:prstGeom prst="rect">
            <a:avLst/>
          </a:prstGeom>
          <a:solidFill>
            <a:srgbClr val="FFC000"/>
          </a:solidFill>
        </p:spPr>
        <p:txBody>
          <a:bodyPr wrap="square" rtlCol="0">
            <a:spAutoFit/>
          </a:bodyPr>
          <a:lstStyle/>
          <a:p>
            <a:pPr algn="ctr"/>
            <a:r>
              <a:rPr lang="es-MX" sz="2800" b="1" dirty="0">
                <a:latin typeface="Arial Black" panose="020B0A04020102020204" pitchFamily="34" charset="0"/>
              </a:rPr>
              <a:t>BUSQUE OPORTUNIDADES DE SERVICIO</a:t>
            </a:r>
          </a:p>
        </p:txBody>
      </p:sp>
      <p:sp>
        <p:nvSpPr>
          <p:cNvPr id="5" name="CuadroTexto 4">
            <a:extLst>
              <a:ext uri="{FF2B5EF4-FFF2-40B4-BE49-F238E27FC236}">
                <a16:creationId xmlns:a16="http://schemas.microsoft.com/office/drawing/2014/main" id="{7DB56B65-D201-86DB-DA75-C4256CD45174}"/>
              </a:ext>
            </a:extLst>
          </p:cNvPr>
          <p:cNvSpPr txBox="1"/>
          <p:nvPr/>
        </p:nvSpPr>
        <p:spPr>
          <a:xfrm>
            <a:off x="0" y="4228505"/>
            <a:ext cx="9144000" cy="2554545"/>
          </a:xfrm>
          <a:prstGeom prst="rect">
            <a:avLst/>
          </a:prstGeom>
          <a:noFill/>
        </p:spPr>
        <p:txBody>
          <a:bodyPr wrap="square">
            <a:spAutoFit/>
          </a:bodyPr>
          <a:lstStyle/>
          <a:p>
            <a:pPr algn="ctr"/>
            <a:r>
              <a:rPr lang="es-MX" sz="2000" b="1" dirty="0">
                <a:latin typeface="Arial Black" panose="020B0A04020102020204" pitchFamily="34" charset="0"/>
              </a:rPr>
              <a:t> El siguiente paso es buscar activamente oportunidades donde </a:t>
            </a:r>
          </a:p>
          <a:p>
            <a:pPr algn="ctr"/>
            <a:r>
              <a:rPr lang="es-MX" sz="2000" b="1" dirty="0">
                <a:latin typeface="Arial Black" panose="020B0A04020102020204" pitchFamily="34" charset="0"/>
              </a:rPr>
              <a:t>pueda utilizar sus talentos. Esto puede incluir participar en ministerios de la iglesia, colaborar en </a:t>
            </a:r>
          </a:p>
          <a:p>
            <a:pPr algn="ctr"/>
            <a:r>
              <a:rPr lang="es-MX" sz="2000" b="1" dirty="0">
                <a:latin typeface="Arial Black" panose="020B0A04020102020204" pitchFamily="34" charset="0"/>
              </a:rPr>
              <a:t>proyectos comunitarios, o contribuir en actividades que necesiten sus habilidades específicas. </a:t>
            </a:r>
          </a:p>
          <a:p>
            <a:pPr algn="ctr"/>
            <a:r>
              <a:rPr lang="es-MX" sz="2000" b="1" dirty="0">
                <a:latin typeface="Arial Black" panose="020B0A04020102020204" pitchFamily="34" charset="0"/>
              </a:rPr>
              <a:t>Al involucrarse en estas oportunidades, no solo pone en práctica sus dones, sino que también ayuda a </a:t>
            </a:r>
          </a:p>
          <a:p>
            <a:pPr algn="ctr"/>
            <a:r>
              <a:rPr lang="es-MX" sz="2000" b="1" dirty="0">
                <a:latin typeface="Arial Black" panose="020B0A04020102020204" pitchFamily="34" charset="0"/>
              </a:rPr>
              <a:t>cubrir necesidades y aportar valor a la comunidad.</a:t>
            </a:r>
          </a:p>
        </p:txBody>
      </p:sp>
      <p:pic>
        <p:nvPicPr>
          <p:cNvPr id="3" name="Imagen 2">
            <a:extLst>
              <a:ext uri="{FF2B5EF4-FFF2-40B4-BE49-F238E27FC236}">
                <a16:creationId xmlns:a16="http://schemas.microsoft.com/office/drawing/2014/main" id="{0BF80DBE-C2A3-2F69-275D-335C55C2A22A}"/>
              </a:ext>
            </a:extLst>
          </p:cNvPr>
          <p:cNvPicPr>
            <a:picLocks noChangeAspect="1"/>
          </p:cNvPicPr>
          <p:nvPr/>
        </p:nvPicPr>
        <p:blipFill>
          <a:blip r:embed="rId2"/>
          <a:stretch>
            <a:fillRect/>
          </a:stretch>
        </p:blipFill>
        <p:spPr>
          <a:xfrm>
            <a:off x="0" y="519472"/>
            <a:ext cx="9144000" cy="3709033"/>
          </a:xfrm>
          <a:prstGeom prst="rect">
            <a:avLst/>
          </a:prstGeom>
        </p:spPr>
      </p:pic>
    </p:spTree>
    <p:extLst>
      <p:ext uri="{BB962C8B-B14F-4D97-AF65-F5344CB8AC3E}">
        <p14:creationId xmlns:p14="http://schemas.microsoft.com/office/powerpoint/2010/main" val="2486918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24231ED-99FD-3869-23F0-5B7D8AD848EC}"/>
              </a:ext>
            </a:extLst>
          </p:cNvPr>
          <p:cNvSpPr txBox="1"/>
          <p:nvPr/>
        </p:nvSpPr>
        <p:spPr>
          <a:xfrm>
            <a:off x="-17131" y="5042118"/>
            <a:ext cx="9144000" cy="1815882"/>
          </a:xfrm>
          <a:prstGeom prst="rect">
            <a:avLst/>
          </a:prstGeom>
          <a:noFill/>
        </p:spPr>
        <p:txBody>
          <a:bodyPr wrap="square">
            <a:spAutoFit/>
          </a:bodyPr>
          <a:lstStyle/>
          <a:p>
            <a:pPr algn="ctr"/>
            <a:r>
              <a:rPr lang="es-MX" sz="2800" b="1" dirty="0">
                <a:latin typeface="Arial Black" panose="020B0A04020102020204" pitchFamily="34" charset="0"/>
              </a:rPr>
              <a:t>¡Saludos a todos! </a:t>
            </a:r>
          </a:p>
          <a:p>
            <a:pPr algn="ctr"/>
            <a:r>
              <a:rPr lang="es-MX" sz="2800" b="1" dirty="0">
                <a:latin typeface="Arial Black" panose="020B0A04020102020204" pitchFamily="34" charset="0"/>
              </a:rPr>
              <a:t>Hoy es un día para descubrir y activar el potencial que Dios ha depositado en cada </a:t>
            </a:r>
          </a:p>
          <a:p>
            <a:pPr algn="ctr"/>
            <a:r>
              <a:rPr lang="es-MX" sz="2800" b="1" dirty="0">
                <a:latin typeface="Arial Black" panose="020B0A04020102020204" pitchFamily="34" charset="0"/>
              </a:rPr>
              <a:t>uno de nosotros.</a:t>
            </a:r>
          </a:p>
        </p:txBody>
      </p:sp>
      <p:pic>
        <p:nvPicPr>
          <p:cNvPr id="3" name="Imagen 2">
            <a:extLst>
              <a:ext uri="{FF2B5EF4-FFF2-40B4-BE49-F238E27FC236}">
                <a16:creationId xmlns:a16="http://schemas.microsoft.com/office/drawing/2014/main" id="{E96C151B-5109-8471-E9E9-43F63D8E0225}"/>
              </a:ext>
            </a:extLst>
          </p:cNvPr>
          <p:cNvPicPr>
            <a:picLocks noChangeAspect="1"/>
          </p:cNvPicPr>
          <p:nvPr/>
        </p:nvPicPr>
        <p:blipFill>
          <a:blip r:embed="rId2"/>
          <a:stretch>
            <a:fillRect/>
          </a:stretch>
        </p:blipFill>
        <p:spPr>
          <a:xfrm>
            <a:off x="-17131" y="0"/>
            <a:ext cx="9161131" cy="4092315"/>
          </a:xfrm>
          <a:prstGeom prst="rect">
            <a:avLst/>
          </a:prstGeom>
        </p:spPr>
      </p:pic>
      <p:sp>
        <p:nvSpPr>
          <p:cNvPr id="5" name="CuadroTexto 4">
            <a:extLst>
              <a:ext uri="{FF2B5EF4-FFF2-40B4-BE49-F238E27FC236}">
                <a16:creationId xmlns:a16="http://schemas.microsoft.com/office/drawing/2014/main" id="{C0B74D30-DD6F-EE29-70EB-AFC474F28F9F}"/>
              </a:ext>
            </a:extLst>
          </p:cNvPr>
          <p:cNvSpPr txBox="1"/>
          <p:nvPr/>
        </p:nvSpPr>
        <p:spPr>
          <a:xfrm>
            <a:off x="-17131" y="4105551"/>
            <a:ext cx="9143999" cy="923330"/>
          </a:xfrm>
          <a:prstGeom prst="rect">
            <a:avLst/>
          </a:prstGeom>
          <a:noFill/>
        </p:spPr>
        <p:txBody>
          <a:bodyPr wrap="square" rtlCol="0">
            <a:spAutoFit/>
          </a:bodyPr>
          <a:lstStyle/>
          <a:p>
            <a:pPr algn="ctr"/>
            <a:r>
              <a:rPr lang="es-MX" sz="5400" b="1" dirty="0">
                <a:latin typeface="Algerian" panose="04020705040A02060702" pitchFamily="82" charset="0"/>
              </a:rPr>
              <a:t>BIENVENIDOS</a:t>
            </a:r>
          </a:p>
        </p:txBody>
      </p:sp>
    </p:spTree>
    <p:extLst>
      <p:ext uri="{BB962C8B-B14F-4D97-AF65-F5344CB8AC3E}">
        <p14:creationId xmlns:p14="http://schemas.microsoft.com/office/powerpoint/2010/main" val="4184322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E50069-20D3-9D6C-94EC-21547F37D025}"/>
              </a:ext>
            </a:extLst>
          </p:cNvPr>
          <p:cNvSpPr txBox="1"/>
          <p:nvPr/>
        </p:nvSpPr>
        <p:spPr>
          <a:xfrm>
            <a:off x="0" y="5093469"/>
            <a:ext cx="9144000" cy="1569660"/>
          </a:xfrm>
          <a:prstGeom prst="rect">
            <a:avLst/>
          </a:prstGeom>
          <a:noFill/>
        </p:spPr>
        <p:txBody>
          <a:bodyPr wrap="square">
            <a:spAutoFit/>
          </a:bodyPr>
          <a:lstStyle/>
          <a:p>
            <a:pPr algn="ctr"/>
            <a:r>
              <a:rPr lang="es-MX" sz="2400" b="1" dirty="0">
                <a:latin typeface="Arial Black" panose="020B0A04020102020204" pitchFamily="34" charset="0"/>
              </a:rPr>
              <a:t> Estar atento a las áreas donde sus talentos pueden </a:t>
            </a:r>
          </a:p>
          <a:p>
            <a:pPr algn="ctr"/>
            <a:r>
              <a:rPr lang="es-MX" sz="2400" b="1" dirty="0">
                <a:latin typeface="Arial Black" panose="020B0A04020102020204" pitchFamily="34" charset="0"/>
              </a:rPr>
              <a:t>ser útiles le permitirá servir de manera más eficaz y significativa, alineando sus habilidades con las </a:t>
            </a:r>
          </a:p>
          <a:p>
            <a:pPr algn="ctr"/>
            <a:r>
              <a:rPr lang="es-MX" sz="2400" b="1" dirty="0">
                <a:latin typeface="Arial Black" panose="020B0A04020102020204" pitchFamily="34" charset="0"/>
              </a:rPr>
              <a:t>necesidades del entorno.</a:t>
            </a:r>
          </a:p>
        </p:txBody>
      </p:sp>
      <p:pic>
        <p:nvPicPr>
          <p:cNvPr id="2" name="Imagen 1">
            <a:extLst>
              <a:ext uri="{FF2B5EF4-FFF2-40B4-BE49-F238E27FC236}">
                <a16:creationId xmlns:a16="http://schemas.microsoft.com/office/drawing/2014/main" id="{3EC15341-F6EC-3315-1DB4-43B8DD6CC888}"/>
              </a:ext>
            </a:extLst>
          </p:cNvPr>
          <p:cNvPicPr>
            <a:picLocks noChangeAspect="1"/>
          </p:cNvPicPr>
          <p:nvPr/>
        </p:nvPicPr>
        <p:blipFill>
          <a:blip r:embed="rId2"/>
          <a:stretch>
            <a:fillRect/>
          </a:stretch>
        </p:blipFill>
        <p:spPr>
          <a:xfrm>
            <a:off x="0" y="-1"/>
            <a:ext cx="9144000" cy="5093469"/>
          </a:xfrm>
          <a:prstGeom prst="rect">
            <a:avLst/>
          </a:prstGeom>
        </p:spPr>
      </p:pic>
    </p:spTree>
    <p:extLst>
      <p:ext uri="{BB962C8B-B14F-4D97-AF65-F5344CB8AC3E}">
        <p14:creationId xmlns:p14="http://schemas.microsoft.com/office/powerpoint/2010/main" val="3531702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7B94120-6750-EFEA-27D0-A84625F64945}"/>
              </a:ext>
            </a:extLst>
          </p:cNvPr>
          <p:cNvSpPr txBox="1"/>
          <p:nvPr/>
        </p:nvSpPr>
        <p:spPr>
          <a:xfrm>
            <a:off x="0" y="-1"/>
            <a:ext cx="9144000" cy="523220"/>
          </a:xfrm>
          <a:prstGeom prst="rect">
            <a:avLst/>
          </a:prstGeom>
          <a:solidFill>
            <a:srgbClr val="FFC000"/>
          </a:solidFill>
        </p:spPr>
        <p:txBody>
          <a:bodyPr wrap="square" rtlCol="0">
            <a:spAutoFit/>
          </a:bodyPr>
          <a:lstStyle/>
          <a:p>
            <a:pPr algn="ctr"/>
            <a:r>
              <a:rPr lang="es-MX" sz="2800" b="1" dirty="0">
                <a:latin typeface="Arial Black" panose="020B0A04020102020204" pitchFamily="34" charset="0"/>
              </a:rPr>
              <a:t>COLABORE CON OTROS</a:t>
            </a:r>
          </a:p>
        </p:txBody>
      </p:sp>
      <p:sp>
        <p:nvSpPr>
          <p:cNvPr id="4" name="CuadroTexto 3">
            <a:extLst>
              <a:ext uri="{FF2B5EF4-FFF2-40B4-BE49-F238E27FC236}">
                <a16:creationId xmlns:a16="http://schemas.microsoft.com/office/drawing/2014/main" id="{9092B07E-76E4-BD80-98D1-8A1D66224557}"/>
              </a:ext>
            </a:extLst>
          </p:cNvPr>
          <p:cNvSpPr txBox="1"/>
          <p:nvPr/>
        </p:nvSpPr>
        <p:spPr>
          <a:xfrm>
            <a:off x="0" y="4874038"/>
            <a:ext cx="9144000" cy="1938992"/>
          </a:xfrm>
          <a:prstGeom prst="rect">
            <a:avLst/>
          </a:prstGeom>
          <a:noFill/>
        </p:spPr>
        <p:txBody>
          <a:bodyPr wrap="square">
            <a:spAutoFit/>
          </a:bodyPr>
          <a:lstStyle/>
          <a:p>
            <a:pPr algn="ctr"/>
            <a:r>
              <a:rPr lang="es-MX" sz="2000" b="1" dirty="0">
                <a:latin typeface="Arial Black" panose="020B0A04020102020204" pitchFamily="34" charset="0"/>
              </a:rPr>
              <a:t>El trabajo en equipo puede potenciar el impacto de sus talentos. Colaborar con otros le permite combinar sus habilidades con las de los demás, generando sinergias que pueden llevar a resultados más grandes y eficaces. Busque oportunidades para trabajar en proyectos grupales y esté </a:t>
            </a:r>
          </a:p>
          <a:p>
            <a:pPr algn="ctr"/>
            <a:r>
              <a:rPr lang="es-MX" sz="2000" b="1" dirty="0">
                <a:latin typeface="Arial Black" panose="020B0A04020102020204" pitchFamily="34" charset="0"/>
              </a:rPr>
              <a:t>abierto a compartir ideas y recursos. </a:t>
            </a:r>
          </a:p>
        </p:txBody>
      </p:sp>
      <p:pic>
        <p:nvPicPr>
          <p:cNvPr id="3" name="Imagen 2">
            <a:extLst>
              <a:ext uri="{FF2B5EF4-FFF2-40B4-BE49-F238E27FC236}">
                <a16:creationId xmlns:a16="http://schemas.microsoft.com/office/drawing/2014/main" id="{44822E0D-45D6-F7AC-04A4-CBA55E7C6A06}"/>
              </a:ext>
            </a:extLst>
          </p:cNvPr>
          <p:cNvPicPr>
            <a:picLocks noChangeAspect="1"/>
          </p:cNvPicPr>
          <p:nvPr/>
        </p:nvPicPr>
        <p:blipFill>
          <a:blip r:embed="rId2"/>
          <a:stretch>
            <a:fillRect/>
          </a:stretch>
        </p:blipFill>
        <p:spPr>
          <a:xfrm>
            <a:off x="0" y="523219"/>
            <a:ext cx="9144000" cy="4350819"/>
          </a:xfrm>
          <a:prstGeom prst="rect">
            <a:avLst/>
          </a:prstGeom>
        </p:spPr>
      </p:pic>
    </p:spTree>
    <p:extLst>
      <p:ext uri="{BB962C8B-B14F-4D97-AF65-F5344CB8AC3E}">
        <p14:creationId xmlns:p14="http://schemas.microsoft.com/office/powerpoint/2010/main" val="1234840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586CBF-82BF-AC73-E990-705C1C111C6D}"/>
              </a:ext>
            </a:extLst>
          </p:cNvPr>
          <p:cNvSpPr txBox="1"/>
          <p:nvPr/>
        </p:nvSpPr>
        <p:spPr>
          <a:xfrm>
            <a:off x="0" y="4800840"/>
            <a:ext cx="9144000" cy="1938992"/>
          </a:xfrm>
          <a:prstGeom prst="rect">
            <a:avLst/>
          </a:prstGeom>
          <a:noFill/>
        </p:spPr>
        <p:txBody>
          <a:bodyPr wrap="square">
            <a:spAutoFit/>
          </a:bodyPr>
          <a:lstStyle/>
          <a:p>
            <a:pPr algn="ctr"/>
            <a:r>
              <a:rPr lang="es-MX" sz="2000" b="1" dirty="0">
                <a:latin typeface="Arial Black" panose="020B0A04020102020204" pitchFamily="34" charset="0"/>
              </a:rPr>
              <a:t>La colaboración no solo mejora los resultados, sino que también fomenta un ambiente de apoyo y crecimiento mutuo. Esto a su vez, es un llamado a no buscar el </a:t>
            </a:r>
          </a:p>
          <a:p>
            <a:pPr algn="ctr"/>
            <a:r>
              <a:rPr lang="es-MX" sz="2000" b="1" dirty="0">
                <a:latin typeface="Arial Black" panose="020B0A04020102020204" pitchFamily="34" charset="0"/>
              </a:rPr>
              <a:t>protagonismo personal, recuerde que la obra no está dirigida para exaltar a ningún ser humano, sino </a:t>
            </a:r>
          </a:p>
          <a:p>
            <a:pPr algn="ctr"/>
            <a:r>
              <a:rPr lang="es-MX" sz="2000" b="1" dirty="0">
                <a:latin typeface="Arial Black" panose="020B0A04020102020204" pitchFamily="34" charset="0"/>
              </a:rPr>
              <a:t>solamente a Dios. </a:t>
            </a:r>
          </a:p>
        </p:txBody>
      </p:sp>
      <p:pic>
        <p:nvPicPr>
          <p:cNvPr id="2" name="Imagen 1">
            <a:extLst>
              <a:ext uri="{FF2B5EF4-FFF2-40B4-BE49-F238E27FC236}">
                <a16:creationId xmlns:a16="http://schemas.microsoft.com/office/drawing/2014/main" id="{6D2AAD42-6BAF-6D82-0EFC-BB8D834587D1}"/>
              </a:ext>
            </a:extLst>
          </p:cNvPr>
          <p:cNvPicPr>
            <a:picLocks noChangeAspect="1"/>
          </p:cNvPicPr>
          <p:nvPr/>
        </p:nvPicPr>
        <p:blipFill>
          <a:blip r:embed="rId2"/>
          <a:stretch>
            <a:fillRect/>
          </a:stretch>
        </p:blipFill>
        <p:spPr>
          <a:xfrm>
            <a:off x="0" y="-1"/>
            <a:ext cx="9144000" cy="4830603"/>
          </a:xfrm>
          <a:prstGeom prst="rect">
            <a:avLst/>
          </a:prstGeom>
        </p:spPr>
      </p:pic>
    </p:spTree>
    <p:extLst>
      <p:ext uri="{BB962C8B-B14F-4D97-AF65-F5344CB8AC3E}">
        <p14:creationId xmlns:p14="http://schemas.microsoft.com/office/powerpoint/2010/main" val="227707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982E27-9602-384A-B47B-59D516D6A039}"/>
              </a:ext>
            </a:extLst>
          </p:cNvPr>
          <p:cNvSpPr txBox="1"/>
          <p:nvPr/>
        </p:nvSpPr>
        <p:spPr>
          <a:xfrm>
            <a:off x="0" y="0"/>
            <a:ext cx="9144000" cy="523220"/>
          </a:xfrm>
          <a:prstGeom prst="rect">
            <a:avLst/>
          </a:prstGeom>
          <a:solidFill>
            <a:srgbClr val="FFFF00"/>
          </a:solidFill>
        </p:spPr>
        <p:txBody>
          <a:bodyPr wrap="square" rtlCol="0">
            <a:spAutoFit/>
          </a:bodyPr>
          <a:lstStyle/>
          <a:p>
            <a:pPr algn="ctr"/>
            <a:r>
              <a:rPr lang="es-MX" sz="2800" b="1" dirty="0">
                <a:latin typeface="Arial Black" panose="020B0A04020102020204" pitchFamily="34" charset="0"/>
              </a:rPr>
              <a:t>CONCLUSIÓN</a:t>
            </a:r>
          </a:p>
        </p:txBody>
      </p:sp>
      <p:sp>
        <p:nvSpPr>
          <p:cNvPr id="4" name="CuadroTexto 3">
            <a:extLst>
              <a:ext uri="{FF2B5EF4-FFF2-40B4-BE49-F238E27FC236}">
                <a16:creationId xmlns:a16="http://schemas.microsoft.com/office/drawing/2014/main" id="{8B2C4F80-8E79-5C59-0BF5-DC5DC6284799}"/>
              </a:ext>
            </a:extLst>
          </p:cNvPr>
          <p:cNvSpPr txBox="1"/>
          <p:nvPr/>
        </p:nvSpPr>
        <p:spPr>
          <a:xfrm>
            <a:off x="0" y="4491311"/>
            <a:ext cx="9144000" cy="2246769"/>
          </a:xfrm>
          <a:prstGeom prst="rect">
            <a:avLst/>
          </a:prstGeom>
          <a:noFill/>
        </p:spPr>
        <p:txBody>
          <a:bodyPr wrap="square">
            <a:spAutoFit/>
          </a:bodyPr>
          <a:lstStyle/>
          <a:p>
            <a:pPr algn="ctr"/>
            <a:r>
              <a:rPr lang="es-MX" sz="2000" b="1" dirty="0">
                <a:latin typeface="Arial Black" panose="020B0A04020102020204" pitchFamily="34" charset="0"/>
              </a:rPr>
              <a:t>Los talentos que Dios nos ha dado son herramientas valiosas para expandir su Reino y servir a los </a:t>
            </a:r>
          </a:p>
          <a:p>
            <a:pPr algn="ctr"/>
            <a:r>
              <a:rPr lang="es-MX" sz="2000" b="1" dirty="0">
                <a:latin typeface="Arial Black" panose="020B0A04020102020204" pitchFamily="34" charset="0"/>
              </a:rPr>
              <a:t>demás. Al reconocer y desarrollar estos dones, cada uno contribuye al propósito divino y glorifica a </a:t>
            </a:r>
          </a:p>
          <a:p>
            <a:pPr algn="ctr"/>
            <a:r>
              <a:rPr lang="es-MX" sz="2000" b="1" dirty="0">
                <a:latin typeface="Arial Black" panose="020B0A04020102020204" pitchFamily="34" charset="0"/>
              </a:rPr>
              <a:t>Dios. Salgan inspirados a usar los talentos con fidelidad y pasión, multiplicando los recursos que Dios </a:t>
            </a:r>
          </a:p>
          <a:p>
            <a:pPr algn="ctr"/>
            <a:r>
              <a:rPr lang="es-MX" sz="2000" b="1" dirty="0">
                <a:latin typeface="Arial Black" panose="020B0A04020102020204" pitchFamily="34" charset="0"/>
              </a:rPr>
              <a:t>ha puesto en sus manos para el bien de su obra. </a:t>
            </a:r>
          </a:p>
        </p:txBody>
      </p:sp>
      <p:pic>
        <p:nvPicPr>
          <p:cNvPr id="3" name="Imagen 2">
            <a:extLst>
              <a:ext uri="{FF2B5EF4-FFF2-40B4-BE49-F238E27FC236}">
                <a16:creationId xmlns:a16="http://schemas.microsoft.com/office/drawing/2014/main" id="{F9D2C03D-7638-B6C8-BB70-D2F065A48E03}"/>
              </a:ext>
            </a:extLst>
          </p:cNvPr>
          <p:cNvPicPr>
            <a:picLocks noChangeAspect="1"/>
          </p:cNvPicPr>
          <p:nvPr/>
        </p:nvPicPr>
        <p:blipFill>
          <a:blip r:embed="rId2"/>
          <a:stretch>
            <a:fillRect/>
          </a:stretch>
        </p:blipFill>
        <p:spPr>
          <a:xfrm>
            <a:off x="0" y="523220"/>
            <a:ext cx="9143999" cy="3968091"/>
          </a:xfrm>
          <a:prstGeom prst="rect">
            <a:avLst/>
          </a:prstGeom>
        </p:spPr>
      </p:pic>
      <p:sp>
        <p:nvSpPr>
          <p:cNvPr id="7" name="CuadroTexto 6">
            <a:extLst>
              <a:ext uri="{FF2B5EF4-FFF2-40B4-BE49-F238E27FC236}">
                <a16:creationId xmlns:a16="http://schemas.microsoft.com/office/drawing/2014/main" id="{7123C7A0-6CAD-8296-D89F-8A041CD39FEB}"/>
              </a:ext>
            </a:extLst>
          </p:cNvPr>
          <p:cNvSpPr txBox="1"/>
          <p:nvPr/>
        </p:nvSpPr>
        <p:spPr>
          <a:xfrm>
            <a:off x="-1" y="3965298"/>
            <a:ext cx="9144001" cy="523219"/>
          </a:xfrm>
          <a:prstGeom prst="rect">
            <a:avLst/>
          </a:prstGeom>
          <a:solidFill>
            <a:schemeClr val="bg2">
              <a:lumMod val="50000"/>
            </a:schemeClr>
          </a:solidFill>
        </p:spPr>
        <p:txBody>
          <a:bodyPr wrap="square" rtlCol="0">
            <a:spAutoFit/>
          </a:bodyPr>
          <a:lstStyle/>
          <a:p>
            <a:endParaRPr lang="es-MX" dirty="0"/>
          </a:p>
        </p:txBody>
      </p:sp>
    </p:spTree>
    <p:extLst>
      <p:ext uri="{BB962C8B-B14F-4D97-AF65-F5344CB8AC3E}">
        <p14:creationId xmlns:p14="http://schemas.microsoft.com/office/powerpoint/2010/main" val="3401491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212FF94-9F3F-8CE8-BDD5-FF9E7304908D}"/>
              </a:ext>
            </a:extLst>
          </p:cNvPr>
          <p:cNvSpPr txBox="1"/>
          <p:nvPr/>
        </p:nvSpPr>
        <p:spPr>
          <a:xfrm>
            <a:off x="0" y="-1"/>
            <a:ext cx="9144000" cy="584775"/>
          </a:xfrm>
          <a:prstGeom prst="rect">
            <a:avLst/>
          </a:prstGeom>
          <a:solidFill>
            <a:schemeClr val="accent5">
              <a:lumMod val="60000"/>
              <a:lumOff val="40000"/>
            </a:schemeClr>
          </a:solidFill>
        </p:spPr>
        <p:txBody>
          <a:bodyPr wrap="square" rtlCol="0">
            <a:spAutoFit/>
          </a:bodyPr>
          <a:lstStyle/>
          <a:p>
            <a:pPr algn="ctr"/>
            <a:r>
              <a:rPr lang="es-MX" sz="3200" b="1" dirty="0">
                <a:latin typeface="Arial Black" panose="020B0A04020102020204" pitchFamily="34" charset="0"/>
              </a:rPr>
              <a:t>VERSÍCULO PARA MEMORIZAR</a:t>
            </a:r>
          </a:p>
        </p:txBody>
      </p:sp>
      <p:pic>
        <p:nvPicPr>
          <p:cNvPr id="3" name="Imagen 2">
            <a:extLst>
              <a:ext uri="{FF2B5EF4-FFF2-40B4-BE49-F238E27FC236}">
                <a16:creationId xmlns:a16="http://schemas.microsoft.com/office/drawing/2014/main" id="{E79BFC14-1C55-E4A4-6D1D-5798695E1705}"/>
              </a:ext>
            </a:extLst>
          </p:cNvPr>
          <p:cNvPicPr>
            <a:picLocks noChangeAspect="1"/>
          </p:cNvPicPr>
          <p:nvPr/>
        </p:nvPicPr>
        <p:blipFill>
          <a:blip r:embed="rId2"/>
          <a:stretch>
            <a:fillRect/>
          </a:stretch>
        </p:blipFill>
        <p:spPr>
          <a:xfrm>
            <a:off x="0" y="584774"/>
            <a:ext cx="9144000" cy="6273226"/>
          </a:xfrm>
          <a:prstGeom prst="rect">
            <a:avLst/>
          </a:prstGeom>
        </p:spPr>
      </p:pic>
    </p:spTree>
    <p:extLst>
      <p:ext uri="{BB962C8B-B14F-4D97-AF65-F5344CB8AC3E}">
        <p14:creationId xmlns:p14="http://schemas.microsoft.com/office/powerpoint/2010/main" val="2376104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54E3F45-C96F-60A3-E8E0-C3EABC4856E4}"/>
              </a:ext>
            </a:extLst>
          </p:cNvPr>
          <p:cNvSpPr txBox="1"/>
          <p:nvPr/>
        </p:nvSpPr>
        <p:spPr>
          <a:xfrm>
            <a:off x="0" y="0"/>
            <a:ext cx="9144000" cy="646331"/>
          </a:xfrm>
          <a:prstGeom prst="rect">
            <a:avLst/>
          </a:prstGeom>
          <a:solidFill>
            <a:schemeClr val="accent4">
              <a:lumMod val="40000"/>
              <a:lumOff val="60000"/>
            </a:schemeClr>
          </a:solidFill>
        </p:spPr>
        <p:txBody>
          <a:bodyPr wrap="square" rtlCol="0">
            <a:spAutoFit/>
          </a:bodyPr>
          <a:lstStyle/>
          <a:p>
            <a:pPr algn="ctr"/>
            <a:r>
              <a:rPr lang="es-MX" sz="3600" b="1" dirty="0">
                <a:latin typeface="Arial Black" panose="020B0A04020102020204" pitchFamily="34" charset="0"/>
              </a:rPr>
              <a:t>REPASO DE LA LECCIÓN # 5</a:t>
            </a:r>
          </a:p>
        </p:txBody>
      </p:sp>
      <p:pic>
        <p:nvPicPr>
          <p:cNvPr id="3" name="Imagen 2">
            <a:extLst>
              <a:ext uri="{FF2B5EF4-FFF2-40B4-BE49-F238E27FC236}">
                <a16:creationId xmlns:a16="http://schemas.microsoft.com/office/drawing/2014/main" id="{865C849A-A695-853B-9ED1-64BFC8559BAD}"/>
              </a:ext>
            </a:extLst>
          </p:cNvPr>
          <p:cNvPicPr>
            <a:picLocks noChangeAspect="1"/>
          </p:cNvPicPr>
          <p:nvPr/>
        </p:nvPicPr>
        <p:blipFill>
          <a:blip r:embed="rId2"/>
          <a:stretch>
            <a:fillRect/>
          </a:stretch>
        </p:blipFill>
        <p:spPr>
          <a:xfrm>
            <a:off x="0" y="646331"/>
            <a:ext cx="4907705" cy="6212362"/>
          </a:xfrm>
          <a:prstGeom prst="rect">
            <a:avLst/>
          </a:prstGeom>
        </p:spPr>
      </p:pic>
      <p:sp>
        <p:nvSpPr>
          <p:cNvPr id="4" name="CuadroTexto 3">
            <a:extLst>
              <a:ext uri="{FF2B5EF4-FFF2-40B4-BE49-F238E27FC236}">
                <a16:creationId xmlns:a16="http://schemas.microsoft.com/office/drawing/2014/main" id="{3AC57EE7-9A85-05D2-368C-306EC5A86D9C}"/>
              </a:ext>
            </a:extLst>
          </p:cNvPr>
          <p:cNvSpPr txBox="1"/>
          <p:nvPr/>
        </p:nvSpPr>
        <p:spPr>
          <a:xfrm>
            <a:off x="4907705" y="646331"/>
            <a:ext cx="4236295" cy="3477875"/>
          </a:xfrm>
          <a:prstGeom prst="rect">
            <a:avLst/>
          </a:prstGeom>
          <a:solidFill>
            <a:schemeClr val="accent1">
              <a:lumMod val="40000"/>
              <a:lumOff val="60000"/>
            </a:schemeClr>
          </a:solidFill>
        </p:spPr>
        <p:txBody>
          <a:bodyPr wrap="square" rtlCol="0">
            <a:spAutoFit/>
          </a:bodyPr>
          <a:lstStyle/>
          <a:p>
            <a:pPr algn="ctr"/>
            <a:endParaRPr lang="es-MX" sz="4400" b="1" dirty="0">
              <a:latin typeface="Arial Black" panose="020B0A04020102020204" pitchFamily="34" charset="0"/>
            </a:endParaRPr>
          </a:p>
          <a:p>
            <a:pPr algn="ctr"/>
            <a:r>
              <a:rPr lang="es-MX" sz="4400" b="1" dirty="0">
                <a:latin typeface="Arial Black" panose="020B0A04020102020204" pitchFamily="34" charset="0"/>
              </a:rPr>
              <a:t>DIOS PELEA POR USTEDES</a:t>
            </a:r>
          </a:p>
          <a:p>
            <a:pPr algn="ctr"/>
            <a:endParaRPr lang="es-MX" sz="4400" b="1" dirty="0">
              <a:latin typeface="Arial Black" panose="020B0A04020102020204" pitchFamily="34" charset="0"/>
            </a:endParaRPr>
          </a:p>
        </p:txBody>
      </p:sp>
      <p:pic>
        <p:nvPicPr>
          <p:cNvPr id="5" name="Imagen 4">
            <a:extLst>
              <a:ext uri="{FF2B5EF4-FFF2-40B4-BE49-F238E27FC236}">
                <a16:creationId xmlns:a16="http://schemas.microsoft.com/office/drawing/2014/main" id="{FA078214-7E3C-0C00-2706-4FD3F274A1FF}"/>
              </a:ext>
            </a:extLst>
          </p:cNvPr>
          <p:cNvPicPr>
            <a:picLocks noChangeAspect="1"/>
          </p:cNvPicPr>
          <p:nvPr/>
        </p:nvPicPr>
        <p:blipFill>
          <a:blip r:embed="rId3"/>
          <a:stretch>
            <a:fillRect/>
          </a:stretch>
        </p:blipFill>
        <p:spPr>
          <a:xfrm>
            <a:off x="4907704" y="4124206"/>
            <a:ext cx="4236295" cy="2733794"/>
          </a:xfrm>
          <a:prstGeom prst="rect">
            <a:avLst/>
          </a:prstGeom>
        </p:spPr>
      </p:pic>
    </p:spTree>
    <p:extLst>
      <p:ext uri="{BB962C8B-B14F-4D97-AF65-F5344CB8AC3E}">
        <p14:creationId xmlns:p14="http://schemas.microsoft.com/office/powerpoint/2010/main" val="442260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A0BC566-13B8-F8DD-14B3-BD0CDD7340BD}"/>
              </a:ext>
            </a:extLst>
          </p:cNvPr>
          <p:cNvSpPr txBox="1"/>
          <p:nvPr/>
        </p:nvSpPr>
        <p:spPr>
          <a:xfrm>
            <a:off x="0" y="0"/>
            <a:ext cx="9144000" cy="584775"/>
          </a:xfrm>
          <a:prstGeom prst="rect">
            <a:avLst/>
          </a:prstGeom>
          <a:solidFill>
            <a:schemeClr val="accent2">
              <a:lumMod val="40000"/>
              <a:lumOff val="60000"/>
            </a:schemeClr>
          </a:solidFill>
        </p:spPr>
        <p:txBody>
          <a:bodyPr wrap="square" rtlCol="0">
            <a:spAutoFit/>
          </a:bodyPr>
          <a:lstStyle/>
          <a:p>
            <a:pPr algn="ctr"/>
            <a:r>
              <a:rPr lang="es-MX" sz="3200" b="1" dirty="0">
                <a:latin typeface="Arial Black" panose="020B0A04020102020204" pitchFamily="34" charset="0"/>
              </a:rPr>
              <a:t>HIMNO FINAL</a:t>
            </a:r>
          </a:p>
        </p:txBody>
      </p:sp>
      <p:sp>
        <p:nvSpPr>
          <p:cNvPr id="4" name="CuadroTexto 3">
            <a:extLst>
              <a:ext uri="{FF2B5EF4-FFF2-40B4-BE49-F238E27FC236}">
                <a16:creationId xmlns:a16="http://schemas.microsoft.com/office/drawing/2014/main" id="{013301D8-E929-035D-4D4A-18E63C20182A}"/>
              </a:ext>
            </a:extLst>
          </p:cNvPr>
          <p:cNvSpPr txBox="1"/>
          <p:nvPr/>
        </p:nvSpPr>
        <p:spPr>
          <a:xfrm>
            <a:off x="-1" y="584774"/>
            <a:ext cx="9143999" cy="461665"/>
          </a:xfrm>
          <a:prstGeom prst="rect">
            <a:avLst/>
          </a:prstGeom>
          <a:solidFill>
            <a:srgbClr val="FFFF00"/>
          </a:solidFill>
        </p:spPr>
        <p:txBody>
          <a:bodyPr wrap="square">
            <a:spAutoFit/>
          </a:bodyPr>
          <a:lstStyle/>
          <a:p>
            <a:pPr algn="ctr"/>
            <a:r>
              <a:rPr lang="es-MX" sz="2400" b="1" dirty="0">
                <a:latin typeface="Arial Black" panose="020B0A04020102020204" pitchFamily="34" charset="0"/>
              </a:rPr>
              <a:t>#562 “ESPARCID LA LUZ DE CRISTO” </a:t>
            </a:r>
          </a:p>
        </p:txBody>
      </p:sp>
      <p:pic>
        <p:nvPicPr>
          <p:cNvPr id="5" name="Imagen 4">
            <a:extLst>
              <a:ext uri="{FF2B5EF4-FFF2-40B4-BE49-F238E27FC236}">
                <a16:creationId xmlns:a16="http://schemas.microsoft.com/office/drawing/2014/main" id="{488E8AF6-C41D-2396-169C-022026DA0F08}"/>
              </a:ext>
            </a:extLst>
          </p:cNvPr>
          <p:cNvPicPr>
            <a:picLocks noChangeAspect="1"/>
          </p:cNvPicPr>
          <p:nvPr/>
        </p:nvPicPr>
        <p:blipFill>
          <a:blip r:embed="rId2"/>
          <a:stretch>
            <a:fillRect/>
          </a:stretch>
        </p:blipFill>
        <p:spPr>
          <a:xfrm>
            <a:off x="-1" y="1046438"/>
            <a:ext cx="9143999" cy="5811561"/>
          </a:xfrm>
          <a:prstGeom prst="rect">
            <a:avLst/>
          </a:prstGeom>
        </p:spPr>
      </p:pic>
    </p:spTree>
    <p:extLst>
      <p:ext uri="{BB962C8B-B14F-4D97-AF65-F5344CB8AC3E}">
        <p14:creationId xmlns:p14="http://schemas.microsoft.com/office/powerpoint/2010/main" val="2919573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B7F2139-65B0-B70D-E39A-1B92891FE204}"/>
              </a:ext>
            </a:extLst>
          </p:cNvPr>
          <p:cNvSpPr txBox="1"/>
          <p:nvPr/>
        </p:nvSpPr>
        <p:spPr>
          <a:xfrm>
            <a:off x="0" y="0"/>
            <a:ext cx="9144000" cy="584775"/>
          </a:xfrm>
          <a:prstGeom prst="rect">
            <a:avLst/>
          </a:prstGeom>
          <a:solidFill>
            <a:schemeClr val="accent1">
              <a:lumMod val="20000"/>
              <a:lumOff val="80000"/>
            </a:schemeClr>
          </a:solidFill>
        </p:spPr>
        <p:txBody>
          <a:bodyPr wrap="square" rtlCol="0">
            <a:spAutoFit/>
          </a:bodyPr>
          <a:lstStyle/>
          <a:p>
            <a:pPr algn="ctr"/>
            <a:r>
              <a:rPr lang="es-MX" sz="3200" b="1" dirty="0">
                <a:latin typeface="Arial Black" panose="020B0A04020102020204" pitchFamily="34" charset="0"/>
              </a:rPr>
              <a:t>ORACIÓN FINAL</a:t>
            </a:r>
          </a:p>
        </p:txBody>
      </p:sp>
      <p:pic>
        <p:nvPicPr>
          <p:cNvPr id="3" name="Imagen 2">
            <a:extLst>
              <a:ext uri="{FF2B5EF4-FFF2-40B4-BE49-F238E27FC236}">
                <a16:creationId xmlns:a16="http://schemas.microsoft.com/office/drawing/2014/main" id="{55282F16-5DDF-A76B-45A6-3EDF8CEC7E39}"/>
              </a:ext>
            </a:extLst>
          </p:cNvPr>
          <p:cNvPicPr>
            <a:picLocks noChangeAspect="1"/>
          </p:cNvPicPr>
          <p:nvPr/>
        </p:nvPicPr>
        <p:blipFill>
          <a:blip r:embed="rId2"/>
          <a:stretch>
            <a:fillRect/>
          </a:stretch>
        </p:blipFill>
        <p:spPr>
          <a:xfrm>
            <a:off x="-1" y="584774"/>
            <a:ext cx="9143999" cy="6273225"/>
          </a:xfrm>
          <a:prstGeom prst="rect">
            <a:avLst/>
          </a:prstGeom>
        </p:spPr>
      </p:pic>
    </p:spTree>
    <p:extLst>
      <p:ext uri="{BB962C8B-B14F-4D97-AF65-F5344CB8AC3E}">
        <p14:creationId xmlns:p14="http://schemas.microsoft.com/office/powerpoint/2010/main" val="3107257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5FCD9A5-568A-7991-0BF6-9458CE0942B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33805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D387F0B-2437-F09B-5527-81F6B5A9FC35}"/>
              </a:ext>
            </a:extLst>
          </p:cNvPr>
          <p:cNvSpPr txBox="1"/>
          <p:nvPr/>
        </p:nvSpPr>
        <p:spPr>
          <a:xfrm>
            <a:off x="0" y="0"/>
            <a:ext cx="9144000" cy="523220"/>
          </a:xfrm>
          <a:prstGeom prst="rect">
            <a:avLst/>
          </a:prstGeom>
          <a:solidFill>
            <a:schemeClr val="accent2">
              <a:lumMod val="60000"/>
              <a:lumOff val="40000"/>
            </a:schemeClr>
          </a:solidFill>
        </p:spPr>
        <p:txBody>
          <a:bodyPr wrap="square" rtlCol="0">
            <a:spAutoFit/>
          </a:bodyPr>
          <a:lstStyle/>
          <a:p>
            <a:pPr algn="ctr"/>
            <a:r>
              <a:rPr lang="es-MX" sz="2800" b="1" dirty="0">
                <a:latin typeface="Arial Black" panose="020B0A04020102020204" pitchFamily="34" charset="0"/>
              </a:rPr>
              <a:t>SERVICIO DE CANTO</a:t>
            </a:r>
          </a:p>
        </p:txBody>
      </p:sp>
      <p:sp>
        <p:nvSpPr>
          <p:cNvPr id="6" name="CuadroTexto 5">
            <a:extLst>
              <a:ext uri="{FF2B5EF4-FFF2-40B4-BE49-F238E27FC236}">
                <a16:creationId xmlns:a16="http://schemas.microsoft.com/office/drawing/2014/main" id="{A7CB4A88-BE5B-9731-316C-625AABEEE9CA}"/>
              </a:ext>
            </a:extLst>
          </p:cNvPr>
          <p:cNvSpPr txBox="1"/>
          <p:nvPr/>
        </p:nvSpPr>
        <p:spPr>
          <a:xfrm>
            <a:off x="-1" y="523220"/>
            <a:ext cx="9143999" cy="400110"/>
          </a:xfrm>
          <a:prstGeom prst="rect">
            <a:avLst/>
          </a:prstGeom>
          <a:solidFill>
            <a:srgbClr val="FFCCFF"/>
          </a:solidFill>
        </p:spPr>
        <p:txBody>
          <a:bodyPr wrap="square">
            <a:spAutoFit/>
          </a:bodyPr>
          <a:lstStyle/>
          <a:p>
            <a:pPr algn="ctr"/>
            <a:r>
              <a:rPr lang="es-MX" sz="2000" b="1" dirty="0">
                <a:latin typeface="Arial Black" panose="020B0A04020102020204" pitchFamily="34" charset="0"/>
              </a:rPr>
              <a:t> #492 “¡TRABAJAD! ¡TRABAJAD!”,</a:t>
            </a:r>
          </a:p>
        </p:txBody>
      </p:sp>
      <p:pic>
        <p:nvPicPr>
          <p:cNvPr id="7" name="Imagen 6">
            <a:extLst>
              <a:ext uri="{FF2B5EF4-FFF2-40B4-BE49-F238E27FC236}">
                <a16:creationId xmlns:a16="http://schemas.microsoft.com/office/drawing/2014/main" id="{B0E71D26-7DD7-0CE1-A1B3-98DDB5BB936B}"/>
              </a:ext>
            </a:extLst>
          </p:cNvPr>
          <p:cNvPicPr>
            <a:picLocks noChangeAspect="1"/>
          </p:cNvPicPr>
          <p:nvPr/>
        </p:nvPicPr>
        <p:blipFill>
          <a:blip r:embed="rId2"/>
          <a:stretch>
            <a:fillRect/>
          </a:stretch>
        </p:blipFill>
        <p:spPr>
          <a:xfrm>
            <a:off x="0" y="923329"/>
            <a:ext cx="9144000" cy="5934671"/>
          </a:xfrm>
          <a:prstGeom prst="rect">
            <a:avLst/>
          </a:prstGeom>
        </p:spPr>
      </p:pic>
    </p:spTree>
    <p:extLst>
      <p:ext uri="{BB962C8B-B14F-4D97-AF65-F5344CB8AC3E}">
        <p14:creationId xmlns:p14="http://schemas.microsoft.com/office/powerpoint/2010/main" val="2662500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6B14566-9DC1-410D-5390-590965A70FA8}"/>
              </a:ext>
            </a:extLst>
          </p:cNvPr>
          <p:cNvSpPr txBox="1"/>
          <p:nvPr/>
        </p:nvSpPr>
        <p:spPr>
          <a:xfrm>
            <a:off x="0" y="5508328"/>
            <a:ext cx="9144000" cy="1200329"/>
          </a:xfrm>
          <a:prstGeom prst="rect">
            <a:avLst/>
          </a:prstGeom>
          <a:noFill/>
        </p:spPr>
        <p:txBody>
          <a:bodyPr wrap="square">
            <a:spAutoFit/>
          </a:bodyPr>
          <a:lstStyle/>
          <a:p>
            <a:pPr algn="ctr"/>
            <a:r>
              <a:rPr lang="es-MX" sz="2400" b="1" dirty="0">
                <a:latin typeface="Arial Black" panose="020B0A04020102020204" pitchFamily="34" charset="0"/>
              </a:rPr>
              <a:t>1 Pedro 4:10 "Cada uno, según el don que haya recibido, minístrelo a los otros, como buenos </a:t>
            </a:r>
          </a:p>
          <a:p>
            <a:pPr algn="ctr"/>
            <a:r>
              <a:rPr lang="es-MX" sz="2400" b="1" dirty="0">
                <a:latin typeface="Arial Black" panose="020B0A04020102020204" pitchFamily="34" charset="0"/>
              </a:rPr>
              <a:t>administradores de la multiforme gracia de Dios".</a:t>
            </a:r>
          </a:p>
        </p:txBody>
      </p:sp>
      <p:sp>
        <p:nvSpPr>
          <p:cNvPr id="4" name="CuadroTexto 3">
            <a:extLst>
              <a:ext uri="{FF2B5EF4-FFF2-40B4-BE49-F238E27FC236}">
                <a16:creationId xmlns:a16="http://schemas.microsoft.com/office/drawing/2014/main" id="{528C151E-0DDD-0636-1D75-8A54541D2F12}"/>
              </a:ext>
            </a:extLst>
          </p:cNvPr>
          <p:cNvSpPr txBox="1"/>
          <p:nvPr/>
        </p:nvSpPr>
        <p:spPr>
          <a:xfrm>
            <a:off x="0" y="-1"/>
            <a:ext cx="9144000" cy="523220"/>
          </a:xfrm>
          <a:prstGeom prst="rect">
            <a:avLst/>
          </a:prstGeom>
          <a:solidFill>
            <a:schemeClr val="accent1">
              <a:lumMod val="20000"/>
              <a:lumOff val="80000"/>
            </a:schemeClr>
          </a:solidFill>
        </p:spPr>
        <p:txBody>
          <a:bodyPr wrap="square" rtlCol="0">
            <a:spAutoFit/>
          </a:bodyPr>
          <a:lstStyle/>
          <a:p>
            <a:pPr algn="ctr"/>
            <a:r>
              <a:rPr lang="es-MX" sz="2800" b="1" dirty="0">
                <a:latin typeface="Arial Black" panose="020B0A04020102020204" pitchFamily="34" charset="0"/>
              </a:rPr>
              <a:t>LECTURA BÍBLICA</a:t>
            </a:r>
          </a:p>
        </p:txBody>
      </p:sp>
      <p:pic>
        <p:nvPicPr>
          <p:cNvPr id="5" name="Imagen 4">
            <a:extLst>
              <a:ext uri="{FF2B5EF4-FFF2-40B4-BE49-F238E27FC236}">
                <a16:creationId xmlns:a16="http://schemas.microsoft.com/office/drawing/2014/main" id="{943E95F0-2D94-034E-7736-0C7B9FBAEE8B}"/>
              </a:ext>
            </a:extLst>
          </p:cNvPr>
          <p:cNvPicPr>
            <a:picLocks noChangeAspect="1"/>
          </p:cNvPicPr>
          <p:nvPr/>
        </p:nvPicPr>
        <p:blipFill>
          <a:blip r:embed="rId2"/>
          <a:stretch>
            <a:fillRect/>
          </a:stretch>
        </p:blipFill>
        <p:spPr>
          <a:xfrm>
            <a:off x="0" y="523219"/>
            <a:ext cx="9144000" cy="4843260"/>
          </a:xfrm>
          <a:prstGeom prst="rect">
            <a:avLst/>
          </a:prstGeom>
          <a:solidFill>
            <a:schemeClr val="accent2">
              <a:lumMod val="40000"/>
              <a:lumOff val="60000"/>
            </a:schemeClr>
          </a:solidFill>
        </p:spPr>
      </p:pic>
    </p:spTree>
    <p:extLst>
      <p:ext uri="{BB962C8B-B14F-4D97-AF65-F5344CB8AC3E}">
        <p14:creationId xmlns:p14="http://schemas.microsoft.com/office/powerpoint/2010/main" val="3561958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3B17993-F747-2760-45DE-B7C0B10BD75D}"/>
              </a:ext>
            </a:extLst>
          </p:cNvPr>
          <p:cNvSpPr txBox="1"/>
          <p:nvPr/>
        </p:nvSpPr>
        <p:spPr>
          <a:xfrm>
            <a:off x="0" y="5362012"/>
            <a:ext cx="9144000" cy="1384995"/>
          </a:xfrm>
          <a:prstGeom prst="rect">
            <a:avLst/>
          </a:prstGeom>
          <a:noFill/>
        </p:spPr>
        <p:txBody>
          <a:bodyPr wrap="square">
            <a:spAutoFit/>
          </a:bodyPr>
          <a:lstStyle/>
          <a:p>
            <a:pPr algn="ctr"/>
            <a:r>
              <a:rPr lang="es-MX" sz="2800" b="1" dirty="0">
                <a:latin typeface="Arial Black" panose="020B0A04020102020204" pitchFamily="34" charset="0"/>
              </a:rPr>
              <a:t>Que la oración incluya el deseo de desarrollar los talentos y dones de su iglesia al servicio de Dios.</a:t>
            </a:r>
          </a:p>
        </p:txBody>
      </p:sp>
      <p:sp>
        <p:nvSpPr>
          <p:cNvPr id="6" name="CuadroTexto 5">
            <a:extLst>
              <a:ext uri="{FF2B5EF4-FFF2-40B4-BE49-F238E27FC236}">
                <a16:creationId xmlns:a16="http://schemas.microsoft.com/office/drawing/2014/main" id="{2706226A-F502-772A-B6D8-470BF8B80242}"/>
              </a:ext>
            </a:extLst>
          </p:cNvPr>
          <p:cNvSpPr txBox="1"/>
          <p:nvPr/>
        </p:nvSpPr>
        <p:spPr>
          <a:xfrm>
            <a:off x="0" y="0"/>
            <a:ext cx="9144000" cy="584775"/>
          </a:xfrm>
          <a:prstGeom prst="rect">
            <a:avLst/>
          </a:prstGeom>
          <a:solidFill>
            <a:schemeClr val="tx2">
              <a:lumMod val="40000"/>
              <a:lumOff val="60000"/>
            </a:schemeClr>
          </a:solidFill>
        </p:spPr>
        <p:txBody>
          <a:bodyPr wrap="square" rtlCol="0">
            <a:spAutoFit/>
          </a:bodyPr>
          <a:lstStyle/>
          <a:p>
            <a:pPr algn="ctr"/>
            <a:r>
              <a:rPr lang="es-MX" sz="3200" b="1" dirty="0">
                <a:latin typeface="Arial Black" panose="020B0A04020102020204" pitchFamily="34" charset="0"/>
              </a:rPr>
              <a:t>ORACIÓN DE RODILLAS</a:t>
            </a:r>
          </a:p>
        </p:txBody>
      </p:sp>
      <p:pic>
        <p:nvPicPr>
          <p:cNvPr id="7" name="Imagen 6">
            <a:extLst>
              <a:ext uri="{FF2B5EF4-FFF2-40B4-BE49-F238E27FC236}">
                <a16:creationId xmlns:a16="http://schemas.microsoft.com/office/drawing/2014/main" id="{8D01663A-FE93-E131-435B-02331E06E1AA}"/>
              </a:ext>
            </a:extLst>
          </p:cNvPr>
          <p:cNvPicPr>
            <a:picLocks noChangeAspect="1"/>
          </p:cNvPicPr>
          <p:nvPr/>
        </p:nvPicPr>
        <p:blipFill>
          <a:blip r:embed="rId2"/>
          <a:stretch>
            <a:fillRect/>
          </a:stretch>
        </p:blipFill>
        <p:spPr>
          <a:xfrm>
            <a:off x="0" y="584775"/>
            <a:ext cx="9144000" cy="4533983"/>
          </a:xfrm>
          <a:prstGeom prst="rect">
            <a:avLst/>
          </a:prstGeom>
        </p:spPr>
      </p:pic>
    </p:spTree>
    <p:extLst>
      <p:ext uri="{BB962C8B-B14F-4D97-AF65-F5344CB8AC3E}">
        <p14:creationId xmlns:p14="http://schemas.microsoft.com/office/powerpoint/2010/main" val="2726174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394725F-02F5-6BF9-BC45-FEA755E522D5}"/>
              </a:ext>
            </a:extLst>
          </p:cNvPr>
          <p:cNvSpPr txBox="1"/>
          <p:nvPr/>
        </p:nvSpPr>
        <p:spPr>
          <a:xfrm>
            <a:off x="0" y="0"/>
            <a:ext cx="9144000" cy="461665"/>
          </a:xfrm>
          <a:prstGeom prst="rect">
            <a:avLst/>
          </a:prstGeom>
          <a:solidFill>
            <a:srgbClr val="FFC000"/>
          </a:solidFill>
        </p:spPr>
        <p:txBody>
          <a:bodyPr wrap="square" rtlCol="0">
            <a:spAutoFit/>
          </a:bodyPr>
          <a:lstStyle/>
          <a:p>
            <a:pPr algn="ctr"/>
            <a:r>
              <a:rPr lang="es-MX" sz="2400" b="1" dirty="0">
                <a:latin typeface="Arial Black" panose="020B0A04020102020204" pitchFamily="34" charset="0"/>
              </a:rPr>
              <a:t>PROPÓSITO</a:t>
            </a:r>
          </a:p>
        </p:txBody>
      </p:sp>
      <p:sp>
        <p:nvSpPr>
          <p:cNvPr id="4" name="CuadroTexto 3">
            <a:extLst>
              <a:ext uri="{FF2B5EF4-FFF2-40B4-BE49-F238E27FC236}">
                <a16:creationId xmlns:a16="http://schemas.microsoft.com/office/drawing/2014/main" id="{F4618563-B8B5-D8B7-5737-BFEAFCAA5B8B}"/>
              </a:ext>
            </a:extLst>
          </p:cNvPr>
          <p:cNvSpPr txBox="1"/>
          <p:nvPr/>
        </p:nvSpPr>
        <p:spPr>
          <a:xfrm>
            <a:off x="0" y="4919008"/>
            <a:ext cx="9144000" cy="1938992"/>
          </a:xfrm>
          <a:prstGeom prst="rect">
            <a:avLst/>
          </a:prstGeom>
          <a:noFill/>
        </p:spPr>
        <p:txBody>
          <a:bodyPr wrap="square">
            <a:spAutoFit/>
          </a:bodyPr>
          <a:lstStyle/>
          <a:p>
            <a:pPr algn="ctr"/>
            <a:r>
              <a:rPr lang="es-MX" sz="2400" b="1" dirty="0">
                <a:latin typeface="Arial Black" panose="020B0A04020102020204" pitchFamily="34" charset="0"/>
              </a:rPr>
              <a:t>Motivar a los participantes a emplear sus dones para el servicio en la iglesia y en la </a:t>
            </a:r>
          </a:p>
          <a:p>
            <a:pPr algn="ctr"/>
            <a:r>
              <a:rPr lang="es-MX" sz="2400" b="1" dirty="0">
                <a:latin typeface="Arial Black" panose="020B0A04020102020204" pitchFamily="34" charset="0"/>
              </a:rPr>
              <a:t>comunidad, entendiendo que cada talento es una herramienta para glorificar a Dios y la culminación </a:t>
            </a:r>
          </a:p>
          <a:p>
            <a:pPr algn="ctr"/>
            <a:r>
              <a:rPr lang="es-MX" sz="2400" b="1" dirty="0">
                <a:latin typeface="Arial Black" panose="020B0A04020102020204" pitchFamily="34" charset="0"/>
              </a:rPr>
              <a:t>de su obra.</a:t>
            </a:r>
          </a:p>
        </p:txBody>
      </p:sp>
      <p:pic>
        <p:nvPicPr>
          <p:cNvPr id="3" name="Imagen 2">
            <a:extLst>
              <a:ext uri="{FF2B5EF4-FFF2-40B4-BE49-F238E27FC236}">
                <a16:creationId xmlns:a16="http://schemas.microsoft.com/office/drawing/2014/main" id="{7BE277BE-0264-E71C-7E68-5C210C90CC62}"/>
              </a:ext>
            </a:extLst>
          </p:cNvPr>
          <p:cNvPicPr>
            <a:picLocks noChangeAspect="1"/>
          </p:cNvPicPr>
          <p:nvPr/>
        </p:nvPicPr>
        <p:blipFill>
          <a:blip r:embed="rId2"/>
          <a:stretch>
            <a:fillRect/>
          </a:stretch>
        </p:blipFill>
        <p:spPr>
          <a:xfrm>
            <a:off x="-1" y="461664"/>
            <a:ext cx="9143999" cy="4457343"/>
          </a:xfrm>
          <a:prstGeom prst="rect">
            <a:avLst/>
          </a:prstGeom>
        </p:spPr>
      </p:pic>
    </p:spTree>
    <p:extLst>
      <p:ext uri="{BB962C8B-B14F-4D97-AF65-F5344CB8AC3E}">
        <p14:creationId xmlns:p14="http://schemas.microsoft.com/office/powerpoint/2010/main" val="3702964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2720DD6-47BD-08CB-218F-9F508CA03AEA}"/>
              </a:ext>
            </a:extLst>
          </p:cNvPr>
          <p:cNvSpPr txBox="1"/>
          <p:nvPr/>
        </p:nvSpPr>
        <p:spPr>
          <a:xfrm>
            <a:off x="2" y="3976940"/>
            <a:ext cx="9143998" cy="2862322"/>
          </a:xfrm>
          <a:prstGeom prst="rect">
            <a:avLst/>
          </a:prstGeom>
          <a:noFill/>
        </p:spPr>
        <p:txBody>
          <a:bodyPr wrap="square">
            <a:spAutoFit/>
          </a:bodyPr>
          <a:lstStyle/>
          <a:p>
            <a:pPr algn="ctr"/>
            <a:r>
              <a:rPr lang="es-MX" b="1" dirty="0">
                <a:latin typeface="Arial Black" panose="020B0A04020102020204" pitchFamily="34" charset="0"/>
              </a:rPr>
              <a:t>Cada uno de nosotros ha recibido talentos únicos de Dios, y estos dones no están destinados a </a:t>
            </a:r>
          </a:p>
          <a:p>
            <a:pPr algn="ctr"/>
            <a:r>
              <a:rPr lang="es-MX" b="1" dirty="0">
                <a:latin typeface="Arial Black" panose="020B0A04020102020204" pitchFamily="34" charset="0"/>
              </a:rPr>
              <a:t>permanecer ocultos.</a:t>
            </a:r>
          </a:p>
          <a:p>
            <a:pPr algn="ctr"/>
            <a:r>
              <a:rPr lang="es-MX" b="1" dirty="0">
                <a:latin typeface="Arial Black" panose="020B0A04020102020204" pitchFamily="34" charset="0"/>
              </a:rPr>
              <a:t> Hoy, al explorar cómo podemos activar y utilizar estos talentos, recordemos que cada habilidad es una oportunidad para servir y glorificar a nuestro Creador. </a:t>
            </a:r>
          </a:p>
          <a:p>
            <a:pPr algn="ctr"/>
            <a:r>
              <a:rPr lang="es-MX" b="1" dirty="0">
                <a:latin typeface="Arial Black" panose="020B0A04020102020204" pitchFamily="34" charset="0"/>
              </a:rPr>
              <a:t>Al despertar y poner en </a:t>
            </a:r>
          </a:p>
          <a:p>
            <a:pPr algn="ctr"/>
            <a:r>
              <a:rPr lang="es-MX" b="1" dirty="0">
                <a:latin typeface="Arial Black" panose="020B0A04020102020204" pitchFamily="34" charset="0"/>
              </a:rPr>
              <a:t>acción nuestros dones, no solo enriquecemos nuestras vidas, sino que también contribuimos al cumplimento de la obra de Dios, cada uno puede ser un instrumento valioso en el plan divino. </a:t>
            </a:r>
          </a:p>
        </p:txBody>
      </p:sp>
      <p:sp>
        <p:nvSpPr>
          <p:cNvPr id="6" name="CuadroTexto 5">
            <a:extLst>
              <a:ext uri="{FF2B5EF4-FFF2-40B4-BE49-F238E27FC236}">
                <a16:creationId xmlns:a16="http://schemas.microsoft.com/office/drawing/2014/main" id="{D66A4BC2-DFA8-7CD3-51F4-98369B1EC2B5}"/>
              </a:ext>
            </a:extLst>
          </p:cNvPr>
          <p:cNvSpPr txBox="1"/>
          <p:nvPr/>
        </p:nvSpPr>
        <p:spPr>
          <a:xfrm>
            <a:off x="0" y="74951"/>
            <a:ext cx="9143999" cy="461665"/>
          </a:xfrm>
          <a:prstGeom prst="rect">
            <a:avLst/>
          </a:prstGeom>
          <a:noFill/>
        </p:spPr>
        <p:txBody>
          <a:bodyPr wrap="square" rtlCol="0">
            <a:spAutoFit/>
          </a:bodyPr>
          <a:lstStyle/>
          <a:p>
            <a:pPr algn="ctr"/>
            <a:r>
              <a:rPr lang="es-MX" sz="2400" b="1" dirty="0">
                <a:solidFill>
                  <a:srgbClr val="FF0000"/>
                </a:solidFill>
                <a:latin typeface="Arial Black" panose="020B0A04020102020204" pitchFamily="34" charset="0"/>
              </a:rPr>
              <a:t>INTRODUCCIÓN</a:t>
            </a:r>
          </a:p>
        </p:txBody>
      </p:sp>
      <p:pic>
        <p:nvPicPr>
          <p:cNvPr id="2" name="Imagen 1">
            <a:extLst>
              <a:ext uri="{FF2B5EF4-FFF2-40B4-BE49-F238E27FC236}">
                <a16:creationId xmlns:a16="http://schemas.microsoft.com/office/drawing/2014/main" id="{5AEF0102-A14E-6D93-618E-0C6E0F320C47}"/>
              </a:ext>
            </a:extLst>
          </p:cNvPr>
          <p:cNvPicPr>
            <a:picLocks noChangeAspect="1"/>
          </p:cNvPicPr>
          <p:nvPr/>
        </p:nvPicPr>
        <p:blipFill>
          <a:blip r:embed="rId2"/>
          <a:stretch>
            <a:fillRect/>
          </a:stretch>
        </p:blipFill>
        <p:spPr>
          <a:xfrm>
            <a:off x="0" y="502888"/>
            <a:ext cx="9144000" cy="3474051"/>
          </a:xfrm>
          <a:prstGeom prst="rect">
            <a:avLst/>
          </a:prstGeom>
        </p:spPr>
      </p:pic>
    </p:spTree>
    <p:extLst>
      <p:ext uri="{BB962C8B-B14F-4D97-AF65-F5344CB8AC3E}">
        <p14:creationId xmlns:p14="http://schemas.microsoft.com/office/powerpoint/2010/main" val="3177674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D12EB47-DD9E-63A7-D7FA-6DF59D327B94}"/>
              </a:ext>
            </a:extLst>
          </p:cNvPr>
          <p:cNvSpPr txBox="1"/>
          <p:nvPr/>
        </p:nvSpPr>
        <p:spPr>
          <a:xfrm>
            <a:off x="0" y="4889028"/>
            <a:ext cx="9144000" cy="1938992"/>
          </a:xfrm>
          <a:prstGeom prst="rect">
            <a:avLst/>
          </a:prstGeom>
          <a:noFill/>
        </p:spPr>
        <p:txBody>
          <a:bodyPr wrap="square">
            <a:spAutoFit/>
          </a:bodyPr>
          <a:lstStyle/>
          <a:p>
            <a:pPr algn="ctr"/>
            <a:r>
              <a:rPr lang="es-MX" sz="2000" b="1" dirty="0">
                <a:latin typeface="Arial Black" panose="020B0A04020102020204" pitchFamily="34" charset="0"/>
              </a:rPr>
              <a:t>En este tiempo juntos, vamos a explorar cómo nuestros talentos pueden ser utilizados </a:t>
            </a:r>
          </a:p>
          <a:p>
            <a:pPr algn="ctr"/>
            <a:r>
              <a:rPr lang="es-MX" sz="2000" b="1" dirty="0">
                <a:latin typeface="Arial Black" panose="020B0A04020102020204" pitchFamily="34" charset="0"/>
              </a:rPr>
              <a:t>de manera poderosa para cumplir su propósito. Prepárese para identificar sus habilidades, inspirarse </a:t>
            </a:r>
          </a:p>
          <a:p>
            <a:pPr algn="ctr"/>
            <a:r>
              <a:rPr lang="es-MX" sz="2000" b="1" dirty="0">
                <a:latin typeface="Arial Black" panose="020B0A04020102020204" pitchFamily="34" charset="0"/>
              </a:rPr>
              <a:t>en nuevas ideas y comprometerse a poner en acción lo que han recibido. </a:t>
            </a:r>
          </a:p>
        </p:txBody>
      </p:sp>
      <p:pic>
        <p:nvPicPr>
          <p:cNvPr id="2" name="Imagen 1">
            <a:extLst>
              <a:ext uri="{FF2B5EF4-FFF2-40B4-BE49-F238E27FC236}">
                <a16:creationId xmlns:a16="http://schemas.microsoft.com/office/drawing/2014/main" id="{FDFE66FA-B1A6-03E6-53D5-39D807B493B6}"/>
              </a:ext>
            </a:extLst>
          </p:cNvPr>
          <p:cNvPicPr>
            <a:picLocks noChangeAspect="1"/>
          </p:cNvPicPr>
          <p:nvPr/>
        </p:nvPicPr>
        <p:blipFill>
          <a:blip r:embed="rId2"/>
          <a:stretch>
            <a:fillRect/>
          </a:stretch>
        </p:blipFill>
        <p:spPr>
          <a:xfrm>
            <a:off x="-1" y="0"/>
            <a:ext cx="9143999" cy="4695825"/>
          </a:xfrm>
          <a:prstGeom prst="rect">
            <a:avLst/>
          </a:prstGeom>
        </p:spPr>
      </p:pic>
    </p:spTree>
    <p:extLst>
      <p:ext uri="{BB962C8B-B14F-4D97-AF65-F5344CB8AC3E}">
        <p14:creationId xmlns:p14="http://schemas.microsoft.com/office/powerpoint/2010/main" val="1963938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1731E2-3D26-0DBB-C15D-784E3BAEAD2D}"/>
              </a:ext>
            </a:extLst>
          </p:cNvPr>
          <p:cNvSpPr txBox="1"/>
          <p:nvPr/>
        </p:nvSpPr>
        <p:spPr>
          <a:xfrm>
            <a:off x="0" y="523220"/>
            <a:ext cx="9144000" cy="400110"/>
          </a:xfrm>
          <a:prstGeom prst="rect">
            <a:avLst/>
          </a:prstGeom>
          <a:solidFill>
            <a:schemeClr val="accent4">
              <a:lumMod val="40000"/>
              <a:lumOff val="60000"/>
            </a:schemeClr>
          </a:solidFill>
        </p:spPr>
        <p:txBody>
          <a:bodyPr wrap="square">
            <a:spAutoFit/>
          </a:bodyPr>
          <a:lstStyle/>
          <a:p>
            <a:pPr algn="ctr"/>
            <a:r>
              <a:rPr lang="es-MX" sz="2000" b="1" dirty="0">
                <a:latin typeface="Arial Black" panose="020B0A04020102020204" pitchFamily="34" charset="0"/>
              </a:rPr>
              <a:t>#557 “¿QUÉ ESTÁS HACIENDO POR CRISTO?”</a:t>
            </a:r>
          </a:p>
        </p:txBody>
      </p:sp>
      <p:sp>
        <p:nvSpPr>
          <p:cNvPr id="4" name="CuadroTexto 3">
            <a:extLst>
              <a:ext uri="{FF2B5EF4-FFF2-40B4-BE49-F238E27FC236}">
                <a16:creationId xmlns:a16="http://schemas.microsoft.com/office/drawing/2014/main" id="{B9441C58-714D-04A0-34F2-D1EF2EE2C514}"/>
              </a:ext>
            </a:extLst>
          </p:cNvPr>
          <p:cNvSpPr txBox="1"/>
          <p:nvPr/>
        </p:nvSpPr>
        <p:spPr>
          <a:xfrm>
            <a:off x="0" y="0"/>
            <a:ext cx="9144000" cy="523220"/>
          </a:xfrm>
          <a:prstGeom prst="rect">
            <a:avLst/>
          </a:prstGeom>
          <a:solidFill>
            <a:schemeClr val="accent6">
              <a:lumMod val="40000"/>
              <a:lumOff val="60000"/>
            </a:schemeClr>
          </a:solidFill>
        </p:spPr>
        <p:txBody>
          <a:bodyPr wrap="square" rtlCol="0">
            <a:spAutoFit/>
          </a:bodyPr>
          <a:lstStyle/>
          <a:p>
            <a:pPr algn="ctr"/>
            <a:r>
              <a:rPr lang="es-MX" sz="2800" b="1" dirty="0">
                <a:latin typeface="Arial Black" panose="020B0A04020102020204" pitchFamily="34" charset="0"/>
              </a:rPr>
              <a:t>HIMNO DE ALABANZA</a:t>
            </a:r>
          </a:p>
        </p:txBody>
      </p:sp>
      <p:pic>
        <p:nvPicPr>
          <p:cNvPr id="5" name="Imagen 4">
            <a:extLst>
              <a:ext uri="{FF2B5EF4-FFF2-40B4-BE49-F238E27FC236}">
                <a16:creationId xmlns:a16="http://schemas.microsoft.com/office/drawing/2014/main" id="{635F3D51-0AEC-6AE5-00F3-A75EE07C3530}"/>
              </a:ext>
            </a:extLst>
          </p:cNvPr>
          <p:cNvPicPr>
            <a:picLocks noChangeAspect="1"/>
          </p:cNvPicPr>
          <p:nvPr/>
        </p:nvPicPr>
        <p:blipFill>
          <a:blip r:embed="rId2"/>
          <a:stretch>
            <a:fillRect/>
          </a:stretch>
        </p:blipFill>
        <p:spPr>
          <a:xfrm>
            <a:off x="0" y="923330"/>
            <a:ext cx="9144000" cy="5931334"/>
          </a:xfrm>
          <a:prstGeom prst="rect">
            <a:avLst/>
          </a:prstGeom>
        </p:spPr>
      </p:pic>
    </p:spTree>
    <p:extLst>
      <p:ext uri="{BB962C8B-B14F-4D97-AF65-F5344CB8AC3E}">
        <p14:creationId xmlns:p14="http://schemas.microsoft.com/office/powerpoint/2010/main" val="1312878338"/>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351</TotalTime>
  <Words>942</Words>
  <Application>Microsoft Office PowerPoint</Application>
  <PresentationFormat>Presentación en pantalla (4:3)</PresentationFormat>
  <Paragraphs>85</Paragraphs>
  <Slides>28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Algerian</vt: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21</cp:revision>
  <dcterms:created xsi:type="dcterms:W3CDTF">2025-10-27T22:16:40Z</dcterms:created>
  <dcterms:modified xsi:type="dcterms:W3CDTF">2025-10-28T23:09:20Z</dcterms:modified>
</cp:coreProperties>
</file>