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8" r:id="rId5"/>
    <p:sldId id="269" r:id="rId6"/>
    <p:sldId id="257" r:id="rId7"/>
    <p:sldId id="259" r:id="rId8"/>
    <p:sldId id="260" r:id="rId9"/>
    <p:sldId id="262" r:id="rId10"/>
    <p:sldId id="263" r:id="rId11"/>
    <p:sldId id="265" r:id="rId12"/>
    <p:sldId id="266" r:id="rId13"/>
    <p:sldId id="267" r:id="rId14"/>
    <p:sldId id="264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3" r:id="rId26"/>
    <p:sldId id="284" r:id="rId27"/>
    <p:sldId id="285" r:id="rId28"/>
    <p:sldId id="286" r:id="rId29"/>
    <p:sldId id="280" r:id="rId30"/>
    <p:sldId id="281" r:id="rId31"/>
    <p:sldId id="282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99FFCC"/>
    <a:srgbClr val="CCCC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600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808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335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228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006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50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208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1531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783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894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35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F981-1B6E-492E-BAEA-68A2656DA4E0}" type="datetimeFigureOut">
              <a:rPr lang="es-MX" smtClean="0"/>
              <a:t>13/08/2025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E867A-025E-406D-9367-C7451C95CA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963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“SÁBADO DE DELICIA”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5" y="5704129"/>
            <a:ext cx="1184041" cy="105322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83545" y="5753686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6440"/>
            <a:ext cx="9144000" cy="45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7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#538 “HOY ES DÍA DE REPOSO”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8"/>
            <a:ext cx="9144000" cy="5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9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12130" y="788017"/>
            <a:ext cx="353187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primer principio guiador para la correcta observancia del sábado se describe a continuación.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“Muchos necesitan instrucción en cuanto a cómo deben presentarse en la asamblea para adorar </a:t>
            </a:r>
            <a:r>
              <a:rPr lang="es-MX" sz="2000" b="1" dirty="0" smtClean="0">
                <a:latin typeface="Arial Black" panose="020B0A04020102020204" pitchFamily="34" charset="0"/>
              </a:rPr>
              <a:t>en sábado</a:t>
            </a:r>
            <a:r>
              <a:rPr lang="es-MX" sz="2000" b="1" dirty="0">
                <a:latin typeface="Arial Black" panose="020B0A04020102020204" pitchFamily="34" charset="0"/>
              </a:rPr>
              <a:t>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>
                <a:latin typeface="Arial Black" panose="020B0A04020102020204" pitchFamily="34" charset="0"/>
              </a:rPr>
              <a:t>han de entrar en la presencia de Dios con las ropas que llevan comúnmente durante </a:t>
            </a:r>
            <a:r>
              <a:rPr lang="es-MX" sz="2000" b="1" dirty="0" smtClean="0">
                <a:latin typeface="Arial Black" panose="020B0A04020102020204" pitchFamily="34" charset="0"/>
              </a:rPr>
              <a:t>la semana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12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31216" y="1308295"/>
            <a:ext cx="52127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Todos deben tener un traje especial para el sábado, para llevarlo cuando asistan al culto </a:t>
            </a:r>
            <a:r>
              <a:rPr lang="es-MX" sz="2400" b="1" dirty="0" smtClean="0">
                <a:latin typeface="Arial Black" panose="020B0A04020102020204" pitchFamily="34" charset="0"/>
              </a:rPr>
              <a:t>en la </a:t>
            </a:r>
            <a:r>
              <a:rPr lang="es-MX" sz="2400" b="1" dirty="0">
                <a:latin typeface="Arial Black" panose="020B0A04020102020204" pitchFamily="34" charset="0"/>
              </a:rPr>
              <a:t>casa de Dios.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Aunque </a:t>
            </a:r>
            <a:r>
              <a:rPr lang="es-MX" sz="2400" b="1" dirty="0">
                <a:latin typeface="Arial Black" panose="020B0A04020102020204" pitchFamily="34" charset="0"/>
              </a:rPr>
              <a:t>no debemos conformarnos a las modas mundanales,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</a:t>
            </a:r>
            <a:r>
              <a:rPr lang="es-MX" sz="2400" b="1" dirty="0">
                <a:latin typeface="Arial Black" panose="020B0A04020102020204" pitchFamily="34" charset="0"/>
              </a:rPr>
              <a:t>debemos </a:t>
            </a:r>
            <a:r>
              <a:rPr lang="es-MX" sz="2400" b="1" dirty="0" smtClean="0">
                <a:latin typeface="Arial Black" panose="020B0A04020102020204" pitchFamily="34" charset="0"/>
              </a:rPr>
              <a:t>ser indiferentes </a:t>
            </a:r>
            <a:r>
              <a:rPr lang="es-MX" sz="2400" b="1" dirty="0">
                <a:latin typeface="Arial Black" panose="020B0A04020102020204" pitchFamily="34" charset="0"/>
              </a:rPr>
              <a:t>acerca de nuestra apariencia exterior. […]. Los hijos de Dios deben ser limpios en su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interior y exterior.” Joyas de los Testimonios 3 21.4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014"/>
            <a:ext cx="3931216" cy="664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1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979964" y="627908"/>
            <a:ext cx="41147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casa de Dios es profanada y el sábado es violado por los niños de los creyentes. Corren por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edificio, juegan, hablan y manifiestan su mal temperamento en las propias reuniones en que los santos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han reunido para glorificar a Dios y adorarlo en la hermosura de la santidad. […].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7908"/>
            <a:ext cx="4930728" cy="62300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2" y="0"/>
            <a:ext cx="4930727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SEGUNDO PRINCIPIO SE MUESTRA DESCRITO EN LA SIGUIENTE GEMA:</a:t>
            </a:r>
          </a:p>
        </p:txBody>
      </p:sp>
    </p:spTree>
    <p:extLst>
      <p:ext uri="{BB962C8B-B14F-4D97-AF65-F5344CB8AC3E}">
        <p14:creationId xmlns:p14="http://schemas.microsoft.com/office/powerpoint/2010/main" val="204967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33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 es suficiente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hacer que Dios esté ausente de nuestras asambleas y para que su ira se encienda; suficiente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a él no le agrade marchar con los ejércitos de Israel a la batalla contra nuestros enemigos.”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Mensajes Selectos Tomo 3 293.2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7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475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“Termínense el viernes los preparativos para el sábado.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Cuidad </a:t>
            </a:r>
            <a:r>
              <a:rPr lang="es-MX" sz="2000" b="1" dirty="0">
                <a:latin typeface="Arial Black" panose="020B0A04020102020204" pitchFamily="34" charset="0"/>
              </a:rPr>
              <a:t>de que toda la ropa esté lista y que se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haya cocinado todo lo que debe cocinarse, que se hayan lustrado los zapatos y tomado los baños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Es posible </a:t>
            </a:r>
            <a:r>
              <a:rPr lang="es-MX" sz="2000" b="1" dirty="0">
                <a:latin typeface="Arial Black" panose="020B0A04020102020204" pitchFamily="34" charset="0"/>
              </a:rPr>
              <a:t>lograr esto. Si lo establecéis como regla, podéis hacerlo.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7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0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75607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sábado no debe destinarse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reparar ropas, a cocinar alimentos, a los placeres, o a otra ocupación mundanal. Antes de que se ponga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sol, debe ponerse a un lado todo trabajo secular, y guardarse fuera de la vista todos los periódicos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ese carácter.” Joyas de los Testimonios 3 22.1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37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PROMESAS Y BENDICIONES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Oración a la Virgen María para pedir por la salvació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4883"/>
            <a:ext cx="9144001" cy="528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2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“Queremos recomendar a todos que no laven los platos el sábado, si es posible que esto se evite.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 es </a:t>
            </a:r>
            <a:r>
              <a:rPr lang="es-MX" sz="2000" b="1" dirty="0">
                <a:latin typeface="Arial Black" panose="020B0A04020102020204" pitchFamily="34" charset="0"/>
              </a:rPr>
              <a:t>deshonrado por todo trabajo innecesario hecho en su día santo. No es inconsecuente, sino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apropiado, que los platos se dejen sin lavar hasta el fin del sábado, si esto puede hacerse.”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Mensajes Selectos Tomo 3 295.1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5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Continuamos con el tercer principio, el cual es necesario para poder observar correctamente el día </a:t>
            </a:r>
            <a:r>
              <a:rPr lang="es-MX" sz="2000" b="1" dirty="0" smtClean="0">
                <a:latin typeface="Arial Black" panose="020B0A04020102020204" pitchFamily="34" charset="0"/>
              </a:rPr>
              <a:t>del Señor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2542" y="410650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“Todo milagro que Cristo obró era esencial, y tenía el propósito de revelar al mundo que había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gran obra que hacer en día sábado para el alivio de la humanidad sufriente, pero que el trabajo común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debía hacerse. La búsqueda del placer, jugar a la pelota, nadar, no eran una necesidad, sino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constituía un descuido pecaminoso del día sagrado santificado por Jehová.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317" y="707886"/>
            <a:ext cx="5886450" cy="339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001"/>
            <a:ext cx="9144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#64 “Yo canto el poder de Dios”, #68 “Todo lo que ha creado Dios”, #14 “Engrandecido </a:t>
            </a:r>
            <a:r>
              <a:rPr lang="es-MX" sz="2400" b="1" dirty="0" smtClean="0">
                <a:latin typeface="Arial Black" panose="020B0A04020102020204" pitchFamily="34" charset="0"/>
              </a:rPr>
              <a:t>sea Dios</a:t>
            </a:r>
            <a:r>
              <a:rPr lang="es-MX" sz="2400" b="1" dirty="0">
                <a:latin typeface="Arial Black" panose="020B0A04020102020204" pitchFamily="34" charset="0"/>
              </a:rPr>
              <a:t>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3712"/>
            <a:ext cx="9144000" cy="548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88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 no hizo milagros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sencillamente para desplegar su poder, sino para hacer frente a Satanás, que angustiaba a </a:t>
            </a:r>
            <a:r>
              <a:rPr lang="es-MX" sz="2000" b="1" dirty="0" smtClean="0">
                <a:latin typeface="Arial Black" panose="020B0A04020102020204" pitchFamily="34" charset="0"/>
              </a:rPr>
              <a:t>la humanidad </a:t>
            </a:r>
            <a:r>
              <a:rPr lang="es-MX" sz="2000" b="1" dirty="0">
                <a:latin typeface="Arial Black" panose="020B0A04020102020204" pitchFamily="34" charset="0"/>
              </a:rPr>
              <a:t>que sufría.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Cristo </a:t>
            </a:r>
            <a:r>
              <a:rPr lang="es-MX" sz="2000" b="1" dirty="0">
                <a:latin typeface="Arial Black" panose="020B0A04020102020204" pitchFamily="34" charset="0"/>
              </a:rPr>
              <a:t>vino a nuestro mundo para resolver las necesidades de los que </a:t>
            </a:r>
            <a:r>
              <a:rPr lang="es-MX" sz="2000" b="1" dirty="0" smtClean="0">
                <a:latin typeface="Arial Black" panose="020B0A04020102020204" pitchFamily="34" charset="0"/>
              </a:rPr>
              <a:t>padecían, a </a:t>
            </a:r>
            <a:r>
              <a:rPr lang="es-MX" sz="2000" b="1" dirty="0">
                <a:latin typeface="Arial Black" panose="020B0A04020102020204" pitchFamily="34" charset="0"/>
              </a:rPr>
              <a:t>quienes Satanás estaba torturando.” Mensajes Selectos Tomo 3 294.4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8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5"/>
            <a:ext cx="91440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#547 “SÁBADO ES”.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330"/>
            <a:ext cx="9242475" cy="59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076804" cy="62116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2220139" cy="19280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81489" y="2869809"/>
            <a:ext cx="407963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NAMIBIA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3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572418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mensajera de Dios hace mención del siguiente principio.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“</a:t>
            </a:r>
            <a:r>
              <a:rPr lang="es-MX" b="1" dirty="0">
                <a:latin typeface="Arial Black" panose="020B0A04020102020204" pitchFamily="34" charset="0"/>
              </a:rPr>
              <a:t>Antes que empiece el sábado, tanto la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mente como el cuerpo deben retraerse de los negocios mundanales. Dios puso el sábado al fin de los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seis días de trabajo para que los hombres se detengan y consideren lo que han ganado en la semana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 su preparación para el reino puro que no admitirá transgresor. Debemos hacer cada sábado un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examen de nuestras almas para ver si la semana fenecida trajo ganancia o pérdida espiritual.” Joyas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los Testimonios 3 22.4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787" y="0"/>
            <a:ext cx="4102638" cy="357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9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3422" y="1209822"/>
            <a:ext cx="4168577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040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Hay personas que están observando a este pueblo para ver cuál es la influencia que la verdad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ejerce sobre sus miembros. “Los hijos de este mundo son más sagaces en su generación </a:t>
            </a:r>
            <a:r>
              <a:rPr lang="es-MX" sz="2000" b="1" dirty="0" smtClean="0">
                <a:latin typeface="Arial Black" panose="020B0A04020102020204" pitchFamily="34" charset="0"/>
              </a:rPr>
              <a:t>que los </a:t>
            </a:r>
            <a:r>
              <a:rPr lang="es-MX" sz="2000" b="1" dirty="0">
                <a:latin typeface="Arial Black" panose="020B0A04020102020204" pitchFamily="34" charset="0"/>
              </a:rPr>
              <a:t>hijos de la luz”. Cuando se colocan delante de ellos las exigencias del cuarto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mandamiento, vigilan para ver cómo lo observan los que dicen que lo obedecen.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5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4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Estudian </a:t>
            </a:r>
            <a:r>
              <a:rPr lang="es-MX" sz="2000" b="1" dirty="0" smtClean="0">
                <a:latin typeface="Arial Black" panose="020B0A04020102020204" pitchFamily="34" charset="0"/>
              </a:rPr>
              <a:t>la vida </a:t>
            </a:r>
            <a:r>
              <a:rPr lang="es-MX" sz="2000" b="1" dirty="0">
                <a:latin typeface="Arial Black" panose="020B0A04020102020204" pitchFamily="34" charset="0"/>
              </a:rPr>
              <a:t>y el carácter de sus defensores para descubrir si están en armonía con su profesión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fe; y debido a las opiniones que así se forman, muchos son influidos mayormente o para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aceptación o para el rechazo de la verdad. Si este pueblo conformara su vida con la norma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Biblia, sería por cierto una luz en el mundo, una ciudad asentada sobre un monte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Mensajes Selectos </a:t>
            </a:r>
            <a:r>
              <a:rPr lang="es-MX" sz="2000" b="1" dirty="0">
                <a:latin typeface="Arial Black" panose="020B0A04020102020204" pitchFamily="34" charset="0"/>
              </a:rPr>
              <a:t>Tomo 3 297.1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0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3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019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Señor del sábado nos invita a seguir su ejemplo.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</a:t>
            </a:r>
            <a:r>
              <a:rPr lang="es-MX" sz="2000" b="1" dirty="0">
                <a:latin typeface="Arial Black" panose="020B0A04020102020204" pitchFamily="34" charset="0"/>
              </a:rPr>
              <a:t>que escuchan su voz y aceptan su llamado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experimentan el sábado como una delicia y una fiesta espiritual, un anticipo del cielo. Descubren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sábado fue designado por Dios para evitar el desánimo espiritual.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CONCLUSIÓN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4001" cy="428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9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33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séptimo día conforta nuestra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conciencia, asegurándonos que, a pesar de nuestros caracteres sin terminar de perfeccionar, 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hallamos completos en Cristo. Lo que Él logro en la Cruz del calvario constituye nuestra expiación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entramos en su reposo.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3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4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 LA LECCIÓN # 7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5218" y="646331"/>
            <a:ext cx="7535954" cy="64562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53354" y="646331"/>
            <a:ext cx="4290646" cy="2554545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EL PAN Y EL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AGUA DE VIDA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354" y="3200876"/>
            <a:ext cx="4290646" cy="365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87" y="584774"/>
            <a:ext cx="6273226" cy="62732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039188" y="646329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# 69</a:t>
            </a:r>
            <a:endParaRPr lang="es-MX" sz="2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" y="584774"/>
            <a:ext cx="1435386" cy="62732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708613" y="584774"/>
            <a:ext cx="1449455" cy="61624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926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886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Agradecemos a Dios por el día de reposo y por la comunicación que podemos tener con Él, por medio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culto, la oración, el canto, el estudio de la Palabra y la meditación en ella y por el acto de compartir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evangelio con otros. El sábado es nuestra oportunidad para experimentar la presencia de Dios.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88" y="561519"/>
            <a:ext cx="5284763" cy="41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00417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192"/>
            <a:ext cx="1616097" cy="14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¿A quién le gustaría agradar a Dios cada día? Oremos postrados de rodillas, pidiendo sabiduría 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inteligencia a Dios para lograr agradarle correctamente en su día de reposo.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659"/>
            <a:ext cx="9144000" cy="50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72460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Habacuc 2:20 “Mas Jehová está en su santo templo; </a:t>
            </a:r>
            <a:r>
              <a:rPr lang="es-MX" sz="2800" b="1" dirty="0" smtClean="0">
                <a:latin typeface="Arial Black" panose="020B0A04020102020204" pitchFamily="34" charset="0"/>
              </a:rPr>
              <a:t>calle delante </a:t>
            </a:r>
            <a:r>
              <a:rPr lang="es-MX" sz="2800" b="1" dirty="0">
                <a:latin typeface="Arial Black" panose="020B0A04020102020204" pitchFamily="34" charset="0"/>
              </a:rPr>
              <a:t>de él toda la tierra.”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526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0169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Recordar los principios guiadores para la correcta observancia del sábado. Respetando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soberanía de nuestro Creador.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97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smtClean="0">
                <a:latin typeface="Arial Black" panose="020B0A04020102020204" pitchFamily="34" charset="0"/>
              </a:rPr>
              <a:t>INTRODUCCIÓN</a:t>
            </a:r>
            <a:endParaRPr lang="es-MX" sz="2800" b="1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14506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sábado es un día de agradable comunión con Dios y con nuestros hermanos. Es un símbolo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redención en Cristo, una señal de nuestra santificación, una demostración de nuestra lealtad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una anticipación de nuestro futuro en el reino de los cielos.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agradable observancia de este tiempo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sagrado de una tarde a la otra tarde, es el recordatorio de la obra creadora y redentora de Dios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05046" y="823914"/>
            <a:ext cx="38264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analizaremos algunos principios guiadores para la correcta observancia del sábado.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1. La reverencia en el sábado.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2. La vestimenta en el día sábado.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3. La alimentación en el día sábado.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4. La consagración en el día sábado.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205047" cy="74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0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26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“Recordemos todos que en cada asamblea de los santos realizada en la tierra, hay ángeles de Dios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escuchando los testimonios, himnos y oraciones.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Recordemos </a:t>
            </a:r>
            <a:r>
              <a:rPr lang="es-MX" sz="2000" b="1" dirty="0">
                <a:latin typeface="Arial Black" panose="020B0A04020102020204" pitchFamily="34" charset="0"/>
              </a:rPr>
              <a:t>que nuestras alabanzas quedan suplidas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los coros de las huestes angélicas en lo alto”.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Joyas </a:t>
            </a:r>
            <a:r>
              <a:rPr lang="es-MX" sz="2000" b="1" dirty="0">
                <a:latin typeface="Arial Black" panose="020B0A04020102020204" pitchFamily="34" charset="0"/>
              </a:rPr>
              <a:t>de los Testimonios 3 32.1).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2136" cy="45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624</TotalTime>
  <Words>1300</Words>
  <Application>Microsoft Office PowerPoint</Application>
  <PresentationFormat>Presentación en pantalla (4:3)</PresentationFormat>
  <Paragraphs>111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2025-08-12T18:48:07Z</dcterms:created>
  <dcterms:modified xsi:type="dcterms:W3CDTF">2025-08-14T01:18:41Z</dcterms:modified>
</cp:coreProperties>
</file>