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1" r:id="rId4"/>
    <p:sldId id="258" r:id="rId5"/>
    <p:sldId id="266" r:id="rId6"/>
    <p:sldId id="265" r:id="rId7"/>
    <p:sldId id="260" r:id="rId8"/>
    <p:sldId id="264" r:id="rId9"/>
    <p:sldId id="262" r:id="rId10"/>
    <p:sldId id="263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7" r:id="rId20"/>
    <p:sldId id="280" r:id="rId21"/>
    <p:sldId id="281" r:id="rId22"/>
    <p:sldId id="282" r:id="rId23"/>
    <p:sldId id="275" r:id="rId24"/>
    <p:sldId id="276" r:id="rId25"/>
    <p:sldId id="278" r:id="rId26"/>
    <p:sldId id="283" r:id="rId27"/>
    <p:sldId id="279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34BB8-BD95-4D4E-9DEC-EF6C0F12CD9A}" type="datetimeFigureOut">
              <a:rPr lang="es-MX" smtClean="0"/>
              <a:t>20/05/2025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C0F2-53DB-4C4A-8E41-BFF501678E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506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34BB8-BD95-4D4E-9DEC-EF6C0F12CD9A}" type="datetimeFigureOut">
              <a:rPr lang="es-MX" smtClean="0"/>
              <a:t>20/05/2025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C0F2-53DB-4C4A-8E41-BFF501678E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6415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34BB8-BD95-4D4E-9DEC-EF6C0F12CD9A}" type="datetimeFigureOut">
              <a:rPr lang="es-MX" smtClean="0"/>
              <a:t>20/05/2025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C0F2-53DB-4C4A-8E41-BFF501678E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3413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34BB8-BD95-4D4E-9DEC-EF6C0F12CD9A}" type="datetimeFigureOut">
              <a:rPr lang="es-MX" smtClean="0"/>
              <a:t>20/05/2025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C0F2-53DB-4C4A-8E41-BFF501678E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8917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34BB8-BD95-4D4E-9DEC-EF6C0F12CD9A}" type="datetimeFigureOut">
              <a:rPr lang="es-MX" smtClean="0"/>
              <a:t>20/05/2025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C0F2-53DB-4C4A-8E41-BFF501678E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3181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34BB8-BD95-4D4E-9DEC-EF6C0F12CD9A}" type="datetimeFigureOut">
              <a:rPr lang="es-MX" smtClean="0"/>
              <a:t>20/05/2025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C0F2-53DB-4C4A-8E41-BFF501678E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6939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34BB8-BD95-4D4E-9DEC-EF6C0F12CD9A}" type="datetimeFigureOut">
              <a:rPr lang="es-MX" smtClean="0"/>
              <a:t>20/05/2025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C0F2-53DB-4C4A-8E41-BFF501678E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27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34BB8-BD95-4D4E-9DEC-EF6C0F12CD9A}" type="datetimeFigureOut">
              <a:rPr lang="es-MX" smtClean="0"/>
              <a:t>20/05/2025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C0F2-53DB-4C4A-8E41-BFF501678E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52574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34BB8-BD95-4D4E-9DEC-EF6C0F12CD9A}" type="datetimeFigureOut">
              <a:rPr lang="es-MX" smtClean="0"/>
              <a:t>20/05/2025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C0F2-53DB-4C4A-8E41-BFF501678E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8261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34BB8-BD95-4D4E-9DEC-EF6C0F12CD9A}" type="datetimeFigureOut">
              <a:rPr lang="es-MX" smtClean="0"/>
              <a:t>20/05/2025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C0F2-53DB-4C4A-8E41-BFF501678E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0270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34BB8-BD95-4D4E-9DEC-EF6C0F12CD9A}" type="datetimeFigureOut">
              <a:rPr lang="es-MX" smtClean="0"/>
              <a:t>20/05/2025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C0F2-53DB-4C4A-8E41-BFF501678E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79448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34BB8-BD95-4D4E-9DEC-EF6C0F12CD9A}" type="datetimeFigureOut">
              <a:rPr lang="es-MX" smtClean="0"/>
              <a:t>20/05/2025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FC0F2-53DB-4C4A-8E41-BFF501678E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066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“SOY LLAMADO A SER MISIONERO”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646330"/>
            <a:ext cx="9144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LA COMUNIDAD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0"/>
            <a:ext cx="9144000" cy="6887738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064369" y="4628270"/>
            <a:ext cx="3263705" cy="689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07963" y="1420836"/>
            <a:ext cx="829994" cy="970671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96" y="5963896"/>
            <a:ext cx="1005161" cy="894104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470752" y="5963896"/>
            <a:ext cx="76732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49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10951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ángel no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fue enviado a relatar a Cornelio la historia de la cruz. Un hombre sujeto como el centurión mismo, 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las flaquezas y tentaciones humanas, había de ser quien le hablara del Salvador crucificado y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resucitado. (HA, p. 103).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41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4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MEJORAMIENTO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 rot="10800000" flipV="1">
            <a:off x="0" y="6306644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LA EVANGELIZACIÓN  Y LA OBRA MÉDICA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48"/>
            <a:ext cx="9144000" cy="51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8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204981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Fue el propósito del Salvador que después de ascender al cielo para convertirse en intercesor del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hombre, sus seguidores </a:t>
            </a:r>
            <a:r>
              <a:rPr lang="es-MX" sz="2000" b="1" dirty="0" smtClean="0">
                <a:latin typeface="Arial Black" panose="020B0A04020102020204" pitchFamily="34" charset="0"/>
              </a:rPr>
              <a:t>continuarán </a:t>
            </a:r>
            <a:r>
              <a:rPr lang="es-MX" sz="2000" b="1" dirty="0">
                <a:latin typeface="Arial Black" panose="020B0A04020102020204" pitchFamily="34" charset="0"/>
              </a:rPr>
              <a:t>con la obra que Él había comenzado. Si no estamos dispuestos 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hacer sacrificios especiales para salvar a las almas que están a punto de perecer, ¿cómo podremos ser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considerados dignos de entrar en la ciudad de Dios?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(</a:t>
            </a:r>
            <a:r>
              <a:rPr lang="es-MX" sz="2000" b="1" dirty="0">
                <a:latin typeface="Arial Black" panose="020B0A04020102020204" pitchFamily="34" charset="0"/>
              </a:rPr>
              <a:t>TI, t. 9, p. 84).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20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3742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3716837"/>
            <a:ext cx="9144000" cy="28623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su sabiduría, el Señor pone a los que buscan la verdad en relación con sus semejantes que conocen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verdad. Es un plan del cielo que los que han recibido la luz,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impartan a los que están todavía en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tinieblas. Los seres humanos al recibir fuerzas de la gran fuente de la sabiduría, se convierten en un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instrumento, agente activo, por medio del cual el evangelio ejerce su poder transformador sobre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mente y el corazón. (HA, p. 103)</a:t>
            </a:r>
          </a:p>
        </p:txBody>
      </p:sp>
    </p:spTree>
    <p:extLst>
      <p:ext uri="{BB962C8B-B14F-4D97-AF65-F5344CB8AC3E}">
        <p14:creationId xmlns:p14="http://schemas.microsoft.com/office/powerpoint/2010/main" val="145874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ALABANZA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4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#500 “HAZME TU SIERVO”.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46438"/>
            <a:ext cx="9143727" cy="581156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113" y="5809956"/>
            <a:ext cx="848550" cy="87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4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07884"/>
            <a:ext cx="9217419" cy="615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85643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 podría haber logrado su propósito de salvar a los pecadores, sin nuestra ayuda; pero a fin de que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podamos desarrollar un carácter como el de Cristo, hemos de participar en su obra. A fin de entrar en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 gozo, el gozo de ver almas redimidas por su sacrificio, debemos participar de sus labores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redentoras. (DTG, p. 120)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8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5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83" y="-297"/>
            <a:ext cx="9193565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893138" y="1069144"/>
            <a:ext cx="3769686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SECRETARIAL</a:t>
            </a:r>
            <a:endParaRPr lang="es-MX" sz="36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06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03414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 un deseo fuerte, casi impaciente, los ángeles esperan nuestra cooperación; porque el hombre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debe ser el medio de comunicación con el hombre. Cuando nos entregamos a Cristo en una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consagración de todo corazón, los ángeles se regocijan al hablar por nuestras voces para revelar el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amor de Dios. (DTG, p. 268).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0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9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61863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Hemos de colaborar con Dios, pues él no terminará su obra sin los instrumentos humanos. (RH, 1 </a:t>
            </a:r>
            <a:r>
              <a:rPr lang="es-MX" sz="2000" b="1" dirty="0" smtClean="0">
                <a:latin typeface="Arial Black" panose="020B0A04020102020204" pitchFamily="34" charset="0"/>
              </a:rPr>
              <a:t>de marzo </a:t>
            </a:r>
            <a:r>
              <a:rPr lang="es-MX" sz="2000" b="1" dirty="0">
                <a:latin typeface="Arial Black" panose="020B0A04020102020204" pitchFamily="34" charset="0"/>
              </a:rPr>
              <a:t>de 1887).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 </a:t>
            </a:r>
            <a:r>
              <a:rPr lang="es-MX" sz="2000" b="1" dirty="0">
                <a:latin typeface="Arial Black" panose="020B0A04020102020204" pitchFamily="34" charset="0"/>
              </a:rPr>
              <a:t>cada cristiano se le asigna una obra particular.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(</a:t>
            </a:r>
            <a:r>
              <a:rPr lang="es-MX" sz="2000" b="1" dirty="0" err="1">
                <a:latin typeface="Arial Black" panose="020B0A04020102020204" pitchFamily="34" charset="0"/>
              </a:rPr>
              <a:t>Southern</a:t>
            </a:r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000" b="1" dirty="0" err="1">
                <a:latin typeface="Arial Black" panose="020B0A04020102020204" pitchFamily="34" charset="0"/>
              </a:rPr>
              <a:t>Watchman</a:t>
            </a:r>
            <a:r>
              <a:rPr lang="es-MX" sz="2000" b="1" dirty="0">
                <a:latin typeface="Arial Black" panose="020B0A04020102020204" pitchFamily="34" charset="0"/>
              </a:rPr>
              <a:t>, 2 de </a:t>
            </a:r>
            <a:r>
              <a:rPr lang="es-MX" sz="2000" b="1" dirty="0" smtClean="0">
                <a:latin typeface="Arial Black" panose="020B0A04020102020204" pitchFamily="34" charset="0"/>
              </a:rPr>
              <a:t>agosto de </a:t>
            </a:r>
            <a:r>
              <a:rPr lang="es-MX" sz="2000" b="1" dirty="0">
                <a:latin typeface="Arial Black" panose="020B0A04020102020204" pitchFamily="34" charset="0"/>
              </a:rPr>
              <a:t>1904). El </a:t>
            </a:r>
            <a:r>
              <a:rPr lang="es-MX" sz="2000" b="1" dirty="0" smtClean="0">
                <a:latin typeface="Arial Black" panose="020B0A04020102020204" pitchFamily="34" charset="0"/>
              </a:rPr>
              <a:t>Señor exige </a:t>
            </a:r>
            <a:r>
              <a:rPr lang="es-MX" sz="2000" b="1" dirty="0">
                <a:latin typeface="Arial Black" panose="020B0A04020102020204" pitchFamily="34" charset="0"/>
              </a:rPr>
              <a:t>que cada uno sea un obrero en su viña. Usted debe asumir la tarea que le </a:t>
            </a:r>
            <a:r>
              <a:rPr lang="es-MX" sz="2000" b="1" dirty="0" smtClean="0">
                <a:latin typeface="Arial Black" panose="020B0A04020102020204" pitchFamily="34" charset="0"/>
              </a:rPr>
              <a:t>ha sido </a:t>
            </a:r>
            <a:r>
              <a:rPr lang="es-MX" sz="2000" b="1" dirty="0">
                <a:latin typeface="Arial Black" panose="020B0A04020102020204" pitchFamily="34" charset="0"/>
              </a:rPr>
              <a:t>encomendada y realizarla fielmente.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(</a:t>
            </a:r>
            <a:r>
              <a:rPr lang="es-MX" sz="2000" b="1" dirty="0" err="1">
                <a:latin typeface="Arial Black" panose="020B0A04020102020204" pitchFamily="34" charset="0"/>
              </a:rPr>
              <a:t>Bible</a:t>
            </a:r>
            <a:r>
              <a:rPr lang="es-MX" sz="2000" b="1" dirty="0">
                <a:latin typeface="Arial Black" panose="020B0A04020102020204" pitchFamily="34" charset="0"/>
              </a:rPr>
              <a:t> Echo, 10 de junio de 1901).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46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3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#496 “SUS MANOS SOMOS”,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#610 “ESCUCHAMOS TU LLAMADA”.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104"/>
            <a:ext cx="9121684" cy="562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2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863485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Cada verdadero discípulo nace en el reino de Dios como un misionero. El que bebe del agua viva,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llega a ser una fuente de vida. El que recibe, llega a ser un dador. (DTG, p. 171). Dios espera un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servicio personal de aquellos a quienes ha confiado el conocimiento de la verdad para este tiempo.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todos pueden ir como misioneros a países lejanos,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pero </a:t>
            </a:r>
            <a:r>
              <a:rPr lang="es-MX" sz="2000" b="1" dirty="0">
                <a:latin typeface="Arial Black" panose="020B0A04020102020204" pitchFamily="34" charset="0"/>
              </a:rPr>
              <a:t>todos pueden ser misioneros en su propio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ambiente para sus familias y vecindario. (TI, t. 9, p. 25).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4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71576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Ganar almas debe ser la obra de vida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todos los que profesan a Cristo. Somos deudores ante el mundo por la gracia que Dios nos concedió,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la luz que ha brillado sobre nosotros, y por la hermosura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</a:t>
            </a:r>
            <a:r>
              <a:rPr lang="es-MX" sz="2000" b="1" dirty="0">
                <a:latin typeface="Arial Black" panose="020B0A04020102020204" pitchFamily="34" charset="0"/>
              </a:rPr>
              <a:t>el poder que hemos descubierto en </a:t>
            </a:r>
            <a:r>
              <a:rPr lang="es-MX" sz="2000" b="1" dirty="0" smtClean="0">
                <a:latin typeface="Arial Black" panose="020B0A04020102020204" pitchFamily="34" charset="0"/>
              </a:rPr>
              <a:t>la verdad</a:t>
            </a:r>
            <a:r>
              <a:rPr lang="es-MX" sz="2000" b="1" dirty="0">
                <a:latin typeface="Arial Black" panose="020B0A04020102020204" pitchFamily="34" charset="0"/>
              </a:rPr>
              <a:t>. (TI, t. 4, p. 56). A cada uno le ha sido asignada una obra, y nadie puede sustituirlo.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6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5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544283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Cada uno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tiene una misión muy importante, que no se puede descuidar o ignorar, pues su cumplimiento implica,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bienestar de algún alma, y su descuido, el infortunio de alguien por quien Cristo murió. (RH, 12 </a:t>
            </a:r>
            <a:r>
              <a:rPr lang="es-MX" sz="2000" b="1" dirty="0" smtClean="0">
                <a:latin typeface="Arial Black" panose="020B0A04020102020204" pitchFamily="34" charset="0"/>
              </a:rPr>
              <a:t>de diciembre </a:t>
            </a:r>
            <a:r>
              <a:rPr lang="es-MX" sz="2000" b="1" dirty="0">
                <a:latin typeface="Arial Black" panose="020B0A04020102020204" pitchFamily="34" charset="0"/>
              </a:rPr>
              <a:t>de 1893). Todos debemos ser obreros juntamente con Dios. Ningún ocioso es </a:t>
            </a:r>
            <a:r>
              <a:rPr lang="es-MX" sz="2000" b="1" dirty="0" smtClean="0">
                <a:latin typeface="Arial Black" panose="020B0A04020102020204" pitchFamily="34" charset="0"/>
              </a:rPr>
              <a:t>reconocido como </a:t>
            </a:r>
            <a:r>
              <a:rPr lang="es-MX" sz="2000" b="1" dirty="0">
                <a:latin typeface="Arial Black" panose="020B0A04020102020204" pitchFamily="34" charset="0"/>
              </a:rPr>
              <a:t>siervo suyo. Los miembros de la iglesia tienen que sentir individualmente que la vida y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prosperidad de la iglesia resultan afectadas por su conducta. (RH, 15 de febrero de 1887).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54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4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4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8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5"/>
            <a:ext cx="5108891" cy="615749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108890" y="707884"/>
            <a:ext cx="4035109" cy="25545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EN </a:t>
            </a:r>
            <a:r>
              <a:rPr lang="es-MX" sz="4000" b="1" dirty="0">
                <a:latin typeface="Arial Black" panose="020B0A04020102020204" pitchFamily="34" charset="0"/>
              </a:rPr>
              <a:t>LOS SALMOS - PRIMERA </a:t>
            </a:r>
            <a:r>
              <a:rPr lang="es-MX" sz="4000" b="1" dirty="0" smtClean="0">
                <a:latin typeface="Arial Black" panose="020B0A04020102020204" pitchFamily="34" charset="0"/>
              </a:rPr>
              <a:t>PARTE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939" y="3262429"/>
            <a:ext cx="5416060" cy="359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9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31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 574 “TESTIMONIO”.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180317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Si cada uno de ustedes fuera un misionero activo, el mensaje para este tiempo sería rápidamente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proclamado en todos los países, a toda nación, tribu y lengua. (TI, t. 6, p. 437).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2"/>
            <a:ext cx="9144000" cy="413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3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27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91777" y="1490008"/>
            <a:ext cx="418787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60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60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FINAL</a:t>
            </a:r>
            <a:endParaRPr lang="es-MX" sz="6000" b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22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205" y="0"/>
            <a:ext cx="5491865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" y="0"/>
            <a:ext cx="1913204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4" name="CuadroTexto 3"/>
          <p:cNvSpPr txBox="1"/>
          <p:nvPr/>
        </p:nvSpPr>
        <p:spPr>
          <a:xfrm>
            <a:off x="7405070" y="0"/>
            <a:ext cx="1738929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8661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125" y="0"/>
            <a:ext cx="4321749" cy="445945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411125" y="140676"/>
            <a:ext cx="4321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BIENVENIDOS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25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5491865" cy="621166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PROPÓSITO</a:t>
            </a:r>
            <a:endParaRPr lang="es-MX" sz="36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491865" y="2055113"/>
            <a:ext cx="365213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cada miembro bautizado, tenga una vida espiritual sólida y responda como un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misionero en su comunidad o en un nuevo territorio.</a:t>
            </a:r>
          </a:p>
        </p:txBody>
      </p:sp>
    </p:spTree>
    <p:extLst>
      <p:ext uri="{BB962C8B-B14F-4D97-AF65-F5344CB8AC3E}">
        <p14:creationId xmlns:p14="http://schemas.microsoft.com/office/powerpoint/2010/main" val="262415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473753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Hechos 8:26: "En cuanto a Felipe, un ángel del Señor le dijo: «Ve al sur por el camino del desierto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va de Jerusalén a Gaza»." El ángel enviado a Felipe podría haber efectuado por sí mismo la obra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favor del etíope; pero Dios no actúa de esa manera. Su plan es que los hombres trabajen en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beneficio de sus prójimos. (HA, p. 85).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875" y="584775"/>
            <a:ext cx="5865344" cy="388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2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498687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Juan 4:34-35: "Entonces Jesús explicó: —Mi alimento consiste en hacer la voluntad de Dios, quien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 envió, y en terminar su obra. Ustedes conocen el dicho: “Hay cuatro meses entre la siembra y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cosecha”, pero yo les digo: despierten y miren a su alrededor, los campos ya están listos para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cosecha." NTV,10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391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9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025599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no escoge para que sean sus representantes en el mundo a los ángeles, sino a seres humanos, 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hombres semejantes a las de aquellos a quienes trata de salvar. A los hombres y mujeres ha sido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confiado el sagrado cometido de dar a conocer las inescrutables riquezas de Cristo. (Efesios 3:8</a:t>
            </a:r>
            <a:r>
              <a:rPr lang="es-MX" sz="2400" b="1" dirty="0" smtClean="0">
                <a:latin typeface="Arial Black" panose="020B0A04020102020204" pitchFamily="34" charset="0"/>
              </a:rPr>
              <a:t>)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(</a:t>
            </a:r>
            <a:r>
              <a:rPr lang="es-MX" sz="2400" b="1" dirty="0" smtClean="0">
                <a:latin typeface="Arial Black" panose="020B0A04020102020204" pitchFamily="34" charset="0"/>
              </a:rPr>
              <a:t>HA, p</a:t>
            </a:r>
            <a:r>
              <a:rPr lang="es-MX" sz="2400" b="1" dirty="0">
                <a:latin typeface="Arial Black" panose="020B0A04020102020204" pitchFamily="34" charset="0"/>
              </a:rPr>
              <a:t>. 103).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INTRODUCCIÓN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356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6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12910"/>
            <a:ext cx="9144000" cy="461665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#501 “MI VIDA AL SERVICIO DE DIOS”.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28135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4574"/>
            <a:ext cx="9193742" cy="578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2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835805"/>
            <a:ext cx="4267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Hechos 10:32: "Ahora, envía mensajeros a Jope y manda llamar a un hombre llamado Simón Pedro.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Está hospedado en la casa de Simón, un curtidor que vive cerca de la orilla del mar”." Con esta orden,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demostró su consideración por el ministerio evangélico y por su iglesia organizada.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0"/>
            <a:ext cx="487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8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413</TotalTime>
  <Words>1146</Words>
  <Application>Microsoft Office PowerPoint</Application>
  <PresentationFormat>Presentación en pantalla (4:3)</PresentationFormat>
  <Paragraphs>89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32</cp:revision>
  <dcterms:created xsi:type="dcterms:W3CDTF">2025-05-19T22:36:42Z</dcterms:created>
  <dcterms:modified xsi:type="dcterms:W3CDTF">2025-05-20T20:34:09Z</dcterms:modified>
</cp:coreProperties>
</file>