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4" r:id="rId5"/>
    <p:sldId id="265" r:id="rId6"/>
    <p:sldId id="257" r:id="rId7"/>
    <p:sldId id="259" r:id="rId8"/>
    <p:sldId id="260" r:id="rId9"/>
    <p:sldId id="262" r:id="rId10"/>
    <p:sldId id="263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80" r:id="rId22"/>
    <p:sldId id="276" r:id="rId23"/>
    <p:sldId id="277" r:id="rId24"/>
    <p:sldId id="278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404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545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5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559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471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893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790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566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124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764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315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2418A-A749-4253-A06F-EF894F6581CC}" type="datetimeFigureOut">
              <a:rPr lang="es-MX" smtClean="0"/>
              <a:t>17/06/2025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C7513-35F2-4294-A7B3-CA885B540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137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“NUESTRO LEGADO DE FE”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33" y="5651482"/>
            <a:ext cx="1194941" cy="106291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16259" y="5651482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2086"/>
            <a:ext cx="9144000" cy="44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479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#65 “El mundo es de mi Dios”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19259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44"/>
            <a:ext cx="9144000" cy="58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4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SOY INVERSIONISTA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44000" cy="51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2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PROVISIÓN PARA EL FUTURO ESPIRITUAL</a:t>
            </a:r>
            <a:r>
              <a:rPr lang="es-MX" sz="2000" b="1" dirty="0" smtClean="0">
                <a:latin typeface="Arial Black" panose="020B0A04020102020204" pitchFamily="34" charset="0"/>
              </a:rPr>
              <a:t>: </a:t>
            </a:r>
            <a:r>
              <a:rPr lang="es-MX" sz="2000" b="1" dirty="0">
                <a:latin typeface="Arial Black" panose="020B0A04020102020204" pitchFamily="34" charset="0"/>
              </a:rPr>
              <a:t>Los testamentos permiten que los miembros de la iglesia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planifiquen cómo sus bienes apoyarán la obra de Dios en el futuro. Esta planificación asegura que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trabajo </a:t>
            </a:r>
            <a:r>
              <a:rPr lang="es-MX" sz="2000" b="1" dirty="0" err="1">
                <a:latin typeface="Arial Black" panose="020B0A04020102020204" pitchFamily="34" charset="0"/>
              </a:rPr>
              <a:t>evangelístico</a:t>
            </a:r>
            <a:r>
              <a:rPr lang="es-MX" sz="2000" b="1" dirty="0">
                <a:latin typeface="Arial Black" panose="020B0A04020102020204" pitchFamily="34" charset="0"/>
              </a:rPr>
              <a:t>, la asistencia a los necesitados y otros ministerios sigan siendo financiados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sostenidos, contribuyendo al crecimiento espiritual de la comunidad. Dios nos ayude a regresar parte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amor que se nos ha dado.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4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CANTO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98741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El rey David dejó un legado significativo para la obra de Dios al planificar la construcción del Templo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Jerusalén. Aunque David no dejó un testamento en el sentido moderno, sus acciones reflejan un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profundo compromiso con la causa divina.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6"/>
            <a:ext cx="9144000" cy="461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4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89304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David reunió y dedicó generosamente recursos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materiales para el Templo, asegurando que su hijo Salomón pudiera completar la obra. En 1 Crónicas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29:2, David describe cómo reunió los tesoros de su reino para la construcción, y en 1 Crónicas 29:14,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expresa que todo lo que dio era en realidad de Dios. Este acto de previsión y dedicación </a:t>
            </a:r>
            <a:r>
              <a:rPr lang="es-MX" sz="2000" b="1" dirty="0" smtClean="0">
                <a:latin typeface="Arial Black" panose="020B0A04020102020204" pitchFamily="34" charset="0"/>
              </a:rPr>
              <a:t>muestra cómo</a:t>
            </a:r>
            <a:r>
              <a:rPr lang="es-MX" sz="2000" b="1" dirty="0">
                <a:latin typeface="Arial Black" panose="020B0A04020102020204" pitchFamily="34" charset="0"/>
              </a:rPr>
              <a:t>, al planificar y dejar recursos para la obra de Dios, se puede asegurar un legado espiritual </a:t>
            </a:r>
            <a:r>
              <a:rPr lang="es-MX" sz="2000" b="1" dirty="0" smtClean="0">
                <a:latin typeface="Arial Black" panose="020B0A04020102020204" pitchFamily="34" charset="0"/>
              </a:rPr>
              <a:t>que trasciende </a:t>
            </a:r>
            <a:r>
              <a:rPr lang="es-MX" sz="2000" b="1" dirty="0">
                <a:latin typeface="Arial Black" panose="020B0A04020102020204" pitchFamily="34" charset="0"/>
              </a:rPr>
              <a:t>generaciones y continúa glorificando a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6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188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BENDICIÓN CONTINUA PARA LA CONGREGACIÓN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Los recursos destinados a la iglesia a través de un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testamento pueden ser utilizados para diferentes propósitos, desde la construcción de infraestructuras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hasta el apoyo a programas comunitarios. Esta bendición continua tiene un impacto positivo duradero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vida de la congregación y en la expansión del evangelio.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0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735895" y="1195755"/>
            <a:ext cx="4168577" cy="1323439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072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José de </a:t>
            </a:r>
            <a:r>
              <a:rPr lang="es-MX" sz="2000" b="1" dirty="0" err="1">
                <a:latin typeface="Arial Black" panose="020B0A04020102020204" pitchFamily="34" charset="0"/>
              </a:rPr>
              <a:t>Arimatea</a:t>
            </a:r>
            <a:r>
              <a:rPr lang="es-MX" sz="2000" b="1" dirty="0">
                <a:latin typeface="Arial Black" panose="020B0A04020102020204" pitchFamily="34" charset="0"/>
              </a:rPr>
              <a:t>, un miembro respetado del concilio judío dejó un legado de generosidad y devoción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ofrecer su tumba nueva para el entierro de Jesús. Aunque no dejó un testamento formal, su acto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proporcionar un lugar digno para el sepulcro de Cristo refleja una obra noble para con el Señor.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7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3982" y="79751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 En Mateo 27:57-60 y Juan 19:38-41, se narra cómo José, </a:t>
            </a:r>
            <a:r>
              <a:rPr lang="es-MX" sz="2400" b="1" dirty="0" smtClean="0">
                <a:latin typeface="Arial Black" panose="020B0A04020102020204" pitchFamily="34" charset="0"/>
              </a:rPr>
              <a:t>dio </a:t>
            </a:r>
            <a:r>
              <a:rPr lang="es-MX" sz="2400" b="1" dirty="0">
                <a:latin typeface="Arial Black" panose="020B0A04020102020204" pitchFamily="34" charset="0"/>
              </a:rPr>
              <a:t>parte de su propiedad para honrar a </a:t>
            </a:r>
            <a:r>
              <a:rPr lang="es-MX" sz="2400" b="1" dirty="0" smtClean="0">
                <a:latin typeface="Arial Black" panose="020B0A04020102020204" pitchFamily="34" charset="0"/>
              </a:rPr>
              <a:t>Jesús en </a:t>
            </a:r>
            <a:r>
              <a:rPr lang="es-MX" sz="2400" b="1" dirty="0">
                <a:latin typeface="Arial Black" panose="020B0A04020102020204" pitchFamily="34" charset="0"/>
              </a:rPr>
              <a:t>un momento crucial. Este acto de generosidad no solo cumplió las Escrituras, sino que también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dejó un ejemplo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r>
              <a:rPr lang="es-MX" sz="2400" b="1" dirty="0" smtClean="0">
                <a:latin typeface="Arial Black" panose="020B0A04020102020204" pitchFamily="34" charset="0"/>
              </a:rPr>
              <a:t>duradero </a:t>
            </a:r>
            <a:r>
              <a:rPr lang="es-MX" sz="2400" b="1" dirty="0">
                <a:latin typeface="Arial Black" panose="020B0A04020102020204" pitchFamily="34" charset="0"/>
              </a:rPr>
              <a:t>de cómo nuestros bienes pueden ser utilizados para avanzar la obra divina. </a:t>
            </a:r>
          </a:p>
        </p:txBody>
      </p:sp>
    </p:spTree>
    <p:extLst>
      <p:ext uri="{BB962C8B-B14F-4D97-AF65-F5344CB8AC3E}">
        <p14:creationId xmlns:p14="http://schemas.microsoft.com/office/powerpoint/2010/main" val="21643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#326 “Un día yo he de faltar</a:t>
            </a:r>
            <a:r>
              <a:rPr lang="es-MX" sz="2400" b="1" dirty="0" smtClean="0">
                <a:latin typeface="Arial Black" panose="020B0A04020102020204" pitchFamily="34" charset="0"/>
              </a:rPr>
              <a:t>”,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#321 “Allá sobre montes”.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54217"/>
            <a:ext cx="9144001" cy="55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PLANIFICACIÓN PARA LA ETERNIDAD</a:t>
            </a:r>
            <a:r>
              <a:rPr lang="es-MX" sz="2400" b="1" dirty="0" smtClean="0">
                <a:latin typeface="Arial Black" panose="020B0A04020102020204" pitchFamily="34" charset="0"/>
              </a:rPr>
              <a:t>: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Dejar </a:t>
            </a:r>
            <a:r>
              <a:rPr lang="es-MX" sz="2400" b="1" dirty="0">
                <a:latin typeface="Arial Black" panose="020B0A04020102020204" pitchFamily="34" charset="0"/>
              </a:rPr>
              <a:t>un testamento para la iglesia es una forma de invertir en </a:t>
            </a:r>
            <a:r>
              <a:rPr lang="es-MX" sz="2400" b="1" dirty="0" smtClean="0">
                <a:latin typeface="Arial Black" panose="020B0A04020102020204" pitchFamily="34" charset="0"/>
              </a:rPr>
              <a:t>la eternidad</a:t>
            </a:r>
            <a:r>
              <a:rPr lang="es-MX" sz="2400" b="1" dirty="0">
                <a:latin typeface="Arial Black" panose="020B0A04020102020204" pitchFamily="34" charset="0"/>
              </a:rPr>
              <a:t>. Tal como se nos enseña en la Escritura, nuestros actos de generosidad y compromiso </a:t>
            </a:r>
            <a:r>
              <a:rPr lang="es-MX" sz="2400" b="1" dirty="0" smtClean="0">
                <a:latin typeface="Arial Black" panose="020B0A04020102020204" pitchFamily="34" charset="0"/>
              </a:rPr>
              <a:t>con la </a:t>
            </a:r>
            <a:r>
              <a:rPr lang="es-MX" sz="2400" b="1" dirty="0">
                <a:latin typeface="Arial Black" panose="020B0A04020102020204" pitchFamily="34" charset="0"/>
              </a:rPr>
              <a:t>obra de Dios tienen recompensas eternas.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903784" y="233981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 Black" panose="020B0A04020102020204" pitchFamily="34" charset="0"/>
              </a:rPr>
              <a:t>Dejar un testamento para la iglesia es un acto de devoción que trasciende la vida terrenal. Es una</a:t>
            </a:r>
          </a:p>
          <a:p>
            <a:pPr algn="ctr"/>
            <a:r>
              <a:rPr lang="es-MX" b="1" dirty="0">
                <a:solidFill>
                  <a:schemeClr val="bg1"/>
                </a:solidFill>
                <a:latin typeface="Arial Black" panose="020B0A04020102020204" pitchFamily="34" charset="0"/>
              </a:rPr>
              <a:t>manifestación de nuestro compromiso con la obra de Dios y un testimonio de nuestra fe. </a:t>
            </a:r>
            <a:endParaRPr lang="es-MX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Al </a:t>
            </a:r>
            <a:r>
              <a:rPr lang="es-MX" b="1" dirty="0">
                <a:solidFill>
                  <a:schemeClr val="bg1"/>
                </a:solidFill>
                <a:latin typeface="Arial Black" panose="020B0A04020102020204" pitchFamily="34" charset="0"/>
              </a:rPr>
              <a:t>hacer</a:t>
            </a:r>
          </a:p>
          <a:p>
            <a:pPr algn="ctr"/>
            <a:r>
              <a:rPr lang="es-MX" b="1" dirty="0">
                <a:solidFill>
                  <a:schemeClr val="bg1"/>
                </a:solidFill>
                <a:latin typeface="Arial Black" panose="020B0A04020102020204" pitchFamily="34" charset="0"/>
              </a:rPr>
              <a:t>estas provisiones, no solo proveemos para el futuro de la iglesia, sino que también dejamos un legado</a:t>
            </a:r>
          </a:p>
          <a:p>
            <a:pPr algn="ctr"/>
            <a:r>
              <a:rPr lang="es-MX" b="1" dirty="0">
                <a:solidFill>
                  <a:schemeClr val="bg1"/>
                </a:solidFill>
                <a:latin typeface="Arial Black" panose="020B0A04020102020204" pitchFamily="34" charset="0"/>
              </a:rPr>
              <a:t>eterno que continuará bendiciendo a la comunidad y al cumplimiento de la misión mundial.</a:t>
            </a:r>
          </a:p>
        </p:txBody>
      </p:sp>
    </p:spTree>
    <p:extLst>
      <p:ext uri="{BB962C8B-B14F-4D97-AF65-F5344CB8AC3E}">
        <p14:creationId xmlns:p14="http://schemas.microsoft.com/office/powerpoint/2010/main" val="113747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>
                <a:latin typeface="Arial Black" panose="020B0A04020102020204" pitchFamily="34" charset="0"/>
              </a:rPr>
              <a:t>VERSÍCULO  PARA MEMORIZAR</a:t>
            </a:r>
            <a:endParaRPr lang="es-MX" sz="36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1"/>
            <a:ext cx="9129761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12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114987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14987" y="646331"/>
            <a:ext cx="4029012" cy="2554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PRECURSORES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86" y="3200876"/>
            <a:ext cx="4029014" cy="365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29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latin typeface="Arial Black" panose="020B0A04020102020204" pitchFamily="34" charset="0"/>
              </a:rPr>
              <a:t>#422 “Nada puede ya faltarme”.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208488" y="1787827"/>
            <a:ext cx="39355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Este acto de planificación patrimonial refleja una visión más allá de la vida terrenal y un deseo de contribuir al Reino de Dios de manera duradera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8"/>
            <a:ext cx="5208488" cy="56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1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3221502"/>
            <a:ext cx="9087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07365" y="1882581"/>
            <a:ext cx="71112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1 Crónicas 29:14. "Pero, ¿quién soy yo,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quién es mi pueblo, para que pudiésemos ofrecer </a:t>
            </a:r>
            <a:r>
              <a:rPr lang="es-MX" sz="2400" b="1" dirty="0" smtClean="0">
                <a:latin typeface="Arial Black" panose="020B0A04020102020204" pitchFamily="34" charset="0"/>
              </a:rPr>
              <a:t>tan generosamente </a:t>
            </a:r>
            <a:r>
              <a:rPr lang="es-MX" sz="2400" b="1" dirty="0">
                <a:latin typeface="Arial Black" panose="020B0A04020102020204" pitchFamily="34" charset="0"/>
              </a:rPr>
              <a:t>cosas como estas? Pues todo es tuyo, y de lo recibido de tu mano te damos."</a:t>
            </a:r>
          </a:p>
        </p:txBody>
      </p:sp>
    </p:spTree>
    <p:extLst>
      <p:ext uri="{BB962C8B-B14F-4D97-AF65-F5344CB8AC3E}">
        <p14:creationId xmlns:p14="http://schemas.microsoft.com/office/powerpoint/2010/main" val="3558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7869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</a:t>
            </a:r>
            <a:r>
              <a:rPr lang="es-MX" sz="2800" b="1" dirty="0" smtClean="0">
                <a:latin typeface="Arial Black" panose="020B0A04020102020204" pitchFamily="34" charset="0"/>
              </a:rPr>
              <a:t>esta </a:t>
            </a:r>
            <a:r>
              <a:rPr lang="es-MX" sz="2800" b="1" dirty="0">
                <a:latin typeface="Arial Black" panose="020B0A04020102020204" pitchFamily="34" charset="0"/>
              </a:rPr>
              <a:t>oración incluya el deseo de dejar un legado noble para la obra del Señor.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3"/>
            <a:ext cx="9144001" cy="51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3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266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Resaltar la importancia de planificar y dejar un testamento que incluya disposiciones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iglesia, garantizando que los recursos sean utilizados para continuar con la obra de Dios y </a:t>
            </a:r>
            <a:r>
              <a:rPr lang="es-MX" sz="2400" b="1" dirty="0" smtClean="0">
                <a:latin typeface="Arial Black" panose="020B0A04020102020204" pitchFamily="34" charset="0"/>
              </a:rPr>
              <a:t>apoyar a </a:t>
            </a:r>
            <a:r>
              <a:rPr lang="es-MX" sz="2400" b="1" dirty="0">
                <a:latin typeface="Arial Black" panose="020B0A04020102020204" pitchFamily="34" charset="0"/>
              </a:rPr>
              <a:t>la comunidad de fe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372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compromiso con la obra de Dios va más allá de nuestras acciones diarias; también debe reflejarse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forma en que gestionamos nuestros recursos. Dejar un testamento que incluya a la iglesia es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manera tangible de perpetuar nuestro legado espiritual y asegurar que nuestras contribuciones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continúen respaldando la misión del Reino de Dios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391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956603"/>
            <a:ext cx="354505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Tal como lo hicieron los patriarcas en la Biblia,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hacer provisiones para la obra del Señor, nosotros también tenemos la oportunidad de invertir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futuro de la iglesia y dejar un impacto duradero que beneficie a generaciones futuras. Este acto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fe y responsabilidad no solo honra a Dios, sino que también fortalece la comunidad de fe que </a:t>
            </a:r>
            <a:r>
              <a:rPr lang="es-MX" sz="2000" b="1" dirty="0" smtClean="0">
                <a:latin typeface="Arial Black" panose="020B0A04020102020204" pitchFamily="34" charset="0"/>
              </a:rPr>
              <a:t>amamos.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058" y="0"/>
            <a:ext cx="5598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0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4613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Agradecemos su presencia y participación, mientras descubrimos juntos cómo nuestras decisiones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financieras pueden seguir glorificando a Dios y beneficiando a la iglesia en los años venideros.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4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</TotalTime>
  <Words>868</Words>
  <Application>Microsoft Office PowerPoint</Application>
  <PresentationFormat>Presentación en pantalla (4:3)</PresentationFormat>
  <Paragraphs>75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23</cp:revision>
  <dcterms:created xsi:type="dcterms:W3CDTF">2025-06-17T17:52:54Z</dcterms:created>
  <dcterms:modified xsi:type="dcterms:W3CDTF">2025-06-18T00:43:27Z</dcterms:modified>
</cp:coreProperties>
</file>