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4" r:id="rId4"/>
    <p:sldId id="266" r:id="rId5"/>
    <p:sldId id="269" r:id="rId6"/>
    <p:sldId id="257" r:id="rId7"/>
    <p:sldId id="258" r:id="rId8"/>
    <p:sldId id="259" r:id="rId9"/>
    <p:sldId id="260" r:id="rId10"/>
    <p:sldId id="261" r:id="rId11"/>
    <p:sldId id="263" r:id="rId12"/>
    <p:sldId id="265" r:id="rId13"/>
    <p:sldId id="267" r:id="rId14"/>
    <p:sldId id="268" r:id="rId15"/>
    <p:sldId id="270" r:id="rId16"/>
    <p:sldId id="271" r:id="rId17"/>
    <p:sldId id="272" r:id="rId18"/>
    <p:sldId id="273" r:id="rId19"/>
    <p:sldId id="274" r:id="rId20"/>
    <p:sldId id="275" r:id="rId21"/>
    <p:sldId id="276" r:id="rId22"/>
    <p:sldId id="277" r:id="rId23"/>
    <p:sldId id="279" r:id="rId24"/>
    <p:sldId id="278" r:id="rId25"/>
    <p:sldId id="291" r:id="rId26"/>
    <p:sldId id="280" r:id="rId27"/>
    <p:sldId id="281" r:id="rId28"/>
    <p:sldId id="282" r:id="rId29"/>
    <p:sldId id="286" r:id="rId30"/>
    <p:sldId id="287" r:id="rId31"/>
    <p:sldId id="288" r:id="rId32"/>
    <p:sldId id="283" r:id="rId33"/>
    <p:sldId id="284" r:id="rId34"/>
    <p:sldId id="285" r:id="rId35"/>
    <p:sldId id="289" r:id="rId36"/>
    <p:sldId id="290" r:id="rId3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FF99CC"/>
    <a:srgbClr val="0099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470" y="78"/>
      </p:cViewPr>
      <p:guideLst/>
    </p:cSldViewPr>
  </p:slideViewPr>
  <p:notesTextViewPr>
    <p:cViewPr>
      <p:scale>
        <a:sx n="1" d="1"/>
        <a:sy n="1" d="1"/>
      </p:scale>
      <p:origin x="0" y="0"/>
    </p:cViewPr>
  </p:notesTextViewPr>
  <p:sorterViewPr>
    <p:cViewPr>
      <p:scale>
        <a:sx n="100" d="100"/>
        <a:sy n="100" d="100"/>
      </p:scale>
      <p:origin x="0" y="-64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554B1A17-DEF0-486A-9BAE-1DB1556128E6}" type="datetimeFigureOut">
              <a:rPr lang="es-MX" smtClean="0"/>
              <a:t>24/02/2025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149673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54B1A17-DEF0-486A-9BAE-1DB1556128E6}" type="datetimeFigureOut">
              <a:rPr lang="es-MX" smtClean="0"/>
              <a:t>24/02/2025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72994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54B1A17-DEF0-486A-9BAE-1DB1556128E6}" type="datetimeFigureOut">
              <a:rPr lang="es-MX" smtClean="0"/>
              <a:t>24/02/2025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78935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54B1A17-DEF0-486A-9BAE-1DB1556128E6}" type="datetimeFigureOut">
              <a:rPr lang="es-MX" smtClean="0"/>
              <a:t>24/02/2025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1011775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554B1A17-DEF0-486A-9BAE-1DB1556128E6}" type="datetimeFigureOut">
              <a:rPr lang="es-MX" smtClean="0"/>
              <a:t>24/02/2025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2159932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554B1A17-DEF0-486A-9BAE-1DB1556128E6}" type="datetimeFigureOut">
              <a:rPr lang="es-MX" smtClean="0"/>
              <a:t>24/02/2025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2412139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554B1A17-DEF0-486A-9BAE-1DB1556128E6}" type="datetimeFigureOut">
              <a:rPr lang="es-MX" smtClean="0"/>
              <a:t>24/02/2025</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298806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554B1A17-DEF0-486A-9BAE-1DB1556128E6}" type="datetimeFigureOut">
              <a:rPr lang="es-MX" smtClean="0"/>
              <a:t>24/02/2025</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370799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54B1A17-DEF0-486A-9BAE-1DB1556128E6}" type="datetimeFigureOut">
              <a:rPr lang="es-MX" smtClean="0"/>
              <a:t>24/02/2025</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79658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54B1A17-DEF0-486A-9BAE-1DB1556128E6}" type="datetimeFigureOut">
              <a:rPr lang="es-MX" smtClean="0"/>
              <a:t>24/02/2025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307278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54B1A17-DEF0-486A-9BAE-1DB1556128E6}" type="datetimeFigureOut">
              <a:rPr lang="es-MX" smtClean="0"/>
              <a:t>24/02/2025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7C493FB-6E76-4EC4-9159-AC797F02F07B}" type="slidenum">
              <a:rPr lang="es-MX" smtClean="0"/>
              <a:t>‹Nº›</a:t>
            </a:fld>
            <a:endParaRPr lang="es-MX"/>
          </a:p>
        </p:txBody>
      </p:sp>
    </p:spTree>
    <p:extLst>
      <p:ext uri="{BB962C8B-B14F-4D97-AF65-F5344CB8AC3E}">
        <p14:creationId xmlns:p14="http://schemas.microsoft.com/office/powerpoint/2010/main" val="2879422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4B1A17-DEF0-486A-9BAE-1DB1556128E6}" type="datetimeFigureOut">
              <a:rPr lang="es-MX" smtClean="0"/>
              <a:t>24/02/2025</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C493FB-6E76-4EC4-9159-AC797F02F07B}" type="slidenum">
              <a:rPr lang="es-MX" smtClean="0"/>
              <a:t>‹Nº›</a:t>
            </a:fld>
            <a:endParaRPr lang="es-MX"/>
          </a:p>
        </p:txBody>
      </p:sp>
    </p:spTree>
    <p:extLst>
      <p:ext uri="{BB962C8B-B14F-4D97-AF65-F5344CB8AC3E}">
        <p14:creationId xmlns:p14="http://schemas.microsoft.com/office/powerpoint/2010/main" val="1452458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
            <a:ext cx="9144000" cy="461665"/>
          </a:xfrm>
          <a:prstGeom prst="rect">
            <a:avLst/>
          </a:prstGeom>
          <a:solidFill>
            <a:srgbClr val="FFFF00"/>
          </a:solidFill>
        </p:spPr>
        <p:txBody>
          <a:bodyPr wrap="square">
            <a:spAutoFit/>
          </a:bodyPr>
          <a:lstStyle/>
          <a:p>
            <a:pPr algn="ctr"/>
            <a:r>
              <a:rPr lang="es-MX" sz="2400" b="1" dirty="0" smtClean="0">
                <a:latin typeface="Arial Black" panose="020B0A04020102020204" pitchFamily="34" charset="0"/>
              </a:rPr>
              <a:t>“AHORA MÁS QUE NUNCA NECESITAMOS ORAR”</a:t>
            </a:r>
            <a:endParaRPr lang="es-MX" sz="2400" b="1" dirty="0">
              <a:latin typeface="Arial Black" panose="020B0A04020102020204" pitchFamily="34" charset="0"/>
            </a:endParaRPr>
          </a:p>
        </p:txBody>
      </p:sp>
      <p:sp>
        <p:nvSpPr>
          <p:cNvPr id="5" name="CuadroTexto 4"/>
          <p:cNvSpPr txBox="1"/>
          <p:nvPr/>
        </p:nvSpPr>
        <p:spPr>
          <a:xfrm>
            <a:off x="0" y="461664"/>
            <a:ext cx="9144000" cy="461665"/>
          </a:xfrm>
          <a:prstGeom prst="rect">
            <a:avLst/>
          </a:prstGeom>
          <a:solidFill>
            <a:schemeClr val="accent1">
              <a:lumMod val="60000"/>
              <a:lumOff val="40000"/>
            </a:schemeClr>
          </a:solidFill>
        </p:spPr>
        <p:txBody>
          <a:bodyPr wrap="square" rtlCol="0">
            <a:spAutoFit/>
          </a:bodyPr>
          <a:lstStyle/>
          <a:p>
            <a:pPr algn="ctr"/>
            <a:r>
              <a:rPr lang="es-MX" sz="2400" b="1" dirty="0" smtClean="0">
                <a:latin typeface="Arial Black" panose="020B0A04020102020204" pitchFamily="34" charset="0"/>
              </a:rPr>
              <a:t>Más cerca de la iglesia</a:t>
            </a:r>
            <a:endParaRPr lang="es-MX" sz="2400" b="1" dirty="0">
              <a:latin typeface="Arial Black" panose="020B0A04020102020204" pitchFamily="34" charset="0"/>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665" y="5660307"/>
            <a:ext cx="1080135" cy="960794"/>
          </a:xfrm>
          <a:prstGeom prst="rect">
            <a:avLst/>
          </a:prstGeom>
        </p:spPr>
      </p:pic>
      <p:sp>
        <p:nvSpPr>
          <p:cNvPr id="7" name="CuadroTexto 6"/>
          <p:cNvSpPr txBox="1"/>
          <p:nvPr/>
        </p:nvSpPr>
        <p:spPr>
          <a:xfrm>
            <a:off x="1319285" y="5602095"/>
            <a:ext cx="7824715"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pic>
        <p:nvPicPr>
          <p:cNvPr id="8" name="Imagen 7"/>
          <p:cNvPicPr>
            <a:picLocks noChangeAspect="1"/>
          </p:cNvPicPr>
          <p:nvPr/>
        </p:nvPicPr>
        <p:blipFill>
          <a:blip r:embed="rId3"/>
          <a:stretch>
            <a:fillRect/>
          </a:stretch>
        </p:blipFill>
        <p:spPr>
          <a:xfrm>
            <a:off x="0" y="923329"/>
            <a:ext cx="9144000" cy="4678766"/>
          </a:xfrm>
          <a:prstGeom prst="rect">
            <a:avLst/>
          </a:prstGeom>
        </p:spPr>
      </p:pic>
    </p:spTree>
    <p:extLst>
      <p:ext uri="{BB962C8B-B14F-4D97-AF65-F5344CB8AC3E}">
        <p14:creationId xmlns:p14="http://schemas.microsoft.com/office/powerpoint/2010/main" val="780552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92955"/>
            <a:ext cx="9144000" cy="1938992"/>
          </a:xfrm>
          <a:prstGeom prst="rect">
            <a:avLst/>
          </a:prstGeom>
        </p:spPr>
        <p:txBody>
          <a:bodyPr wrap="square">
            <a:spAutoFit/>
          </a:bodyPr>
          <a:lstStyle/>
          <a:p>
            <a:pPr algn="ctr"/>
            <a:r>
              <a:rPr lang="es-MX" sz="2000" b="1" dirty="0" smtClean="0">
                <a:latin typeface="Arial Black" panose="020B0A04020102020204" pitchFamily="34" charset="0"/>
              </a:rPr>
              <a:t>Debido a que la oración es hablar con Dios,</a:t>
            </a:r>
          </a:p>
          <a:p>
            <a:pPr algn="ctr"/>
            <a:r>
              <a:rPr lang="es-MX" sz="2000" b="1" dirty="0" smtClean="0">
                <a:latin typeface="Arial Black" panose="020B0A04020102020204" pitchFamily="34" charset="0"/>
              </a:rPr>
              <a:t>puede ocurrir en cualquier momento y lugar, involucrar una variedad de formas, continuar como una</a:t>
            </a:r>
          </a:p>
          <a:p>
            <a:pPr algn="ctr"/>
            <a:r>
              <a:rPr lang="es-MX" sz="2000" b="1" dirty="0" smtClean="0">
                <a:latin typeface="Arial Black" panose="020B0A04020102020204" pitchFamily="34" charset="0"/>
              </a:rPr>
              <a:t>conversación con Dios a lo largo del día y también puede incluir momentos de oración pública entre</a:t>
            </a:r>
          </a:p>
          <a:p>
            <a:pPr algn="ctr"/>
            <a:r>
              <a:rPr lang="es-MX" sz="2000" b="1" dirty="0" smtClean="0">
                <a:latin typeface="Arial Black" panose="020B0A04020102020204" pitchFamily="34" charset="0"/>
              </a:rPr>
              <a:t>los creyentes.</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747042"/>
          </a:xfrm>
          <a:prstGeom prst="rect">
            <a:avLst/>
          </a:prstGeom>
        </p:spPr>
      </p:pic>
    </p:spTree>
    <p:extLst>
      <p:ext uri="{BB962C8B-B14F-4D97-AF65-F5344CB8AC3E}">
        <p14:creationId xmlns:p14="http://schemas.microsoft.com/office/powerpoint/2010/main" val="1219216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56271"/>
            <a:ext cx="9144000" cy="584775"/>
          </a:xfrm>
          <a:prstGeom prst="rect">
            <a:avLst/>
          </a:prstGeom>
          <a:noFill/>
        </p:spPr>
        <p:txBody>
          <a:bodyPr wrap="square" rtlCol="0">
            <a:spAutoFit/>
          </a:bodyPr>
          <a:lstStyle/>
          <a:p>
            <a:pPr algn="ctr"/>
            <a:r>
              <a:rPr lang="es-MX" sz="3200" b="1" u="sng" dirty="0" smtClean="0">
                <a:solidFill>
                  <a:schemeClr val="accent1">
                    <a:lumMod val="75000"/>
                  </a:schemeClr>
                </a:solidFill>
                <a:latin typeface="Arial Black" panose="020B0A04020102020204" pitchFamily="34" charset="0"/>
              </a:rPr>
              <a:t>ORACIÓN DE ACCIÓN DE GRACIAS</a:t>
            </a:r>
            <a:endParaRPr lang="es-MX" sz="3200" b="1" u="sng" dirty="0">
              <a:solidFill>
                <a:schemeClr val="accent1">
                  <a:lumMod val="75000"/>
                </a:schemeClr>
              </a:solidFill>
              <a:latin typeface="Arial Black" panose="020B0A04020102020204" pitchFamily="34" charset="0"/>
            </a:endParaRPr>
          </a:p>
        </p:txBody>
      </p:sp>
      <p:sp>
        <p:nvSpPr>
          <p:cNvPr id="3" name="Rectángulo 2"/>
          <p:cNvSpPr/>
          <p:nvPr/>
        </p:nvSpPr>
        <p:spPr>
          <a:xfrm>
            <a:off x="0" y="4862736"/>
            <a:ext cx="9144000" cy="1938992"/>
          </a:xfrm>
          <a:prstGeom prst="rect">
            <a:avLst/>
          </a:prstGeom>
        </p:spPr>
        <p:txBody>
          <a:bodyPr wrap="square">
            <a:spAutoFit/>
          </a:bodyPr>
          <a:lstStyle/>
          <a:p>
            <a:pPr algn="ctr"/>
            <a:r>
              <a:rPr lang="es-MX" sz="2000" b="1" dirty="0" smtClean="0">
                <a:latin typeface="Arial Black" panose="020B0A04020102020204" pitchFamily="34" charset="0"/>
              </a:rPr>
              <a:t>Debe haber más espiritualidad, una consagración más profunda a Dios y un celo en su obra que nunca se ha alcanzado todavía. Debe dedicarse mucho tiempo a la oración,</a:t>
            </a:r>
          </a:p>
          <a:p>
            <a:pPr algn="ctr"/>
            <a:r>
              <a:rPr lang="es-MX" sz="2000" b="1" dirty="0" smtClean="0">
                <a:latin typeface="Arial Black" panose="020B0A04020102020204" pitchFamily="34" charset="0"/>
              </a:rPr>
              <a:t>para que las vestiduras de nuestro carácter sean lavadas y emblanquecidas en la sangre del Cordero.</a:t>
            </a:r>
          </a:p>
          <a:p>
            <a:pPr algn="ctr"/>
            <a:r>
              <a:rPr lang="es-MX" sz="2000" b="1" dirty="0" err="1" smtClean="0">
                <a:latin typeface="Arial Black" panose="020B0A04020102020204" pitchFamily="34" charset="0"/>
              </a:rPr>
              <a:t>Or</a:t>
            </a:r>
            <a:r>
              <a:rPr lang="es-MX" sz="2000" b="1" dirty="0" smtClean="0">
                <a:latin typeface="Arial Black" panose="020B0A04020102020204" pitchFamily="34" charset="0"/>
              </a:rPr>
              <a:t> 372.2 </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641046"/>
            <a:ext cx="9144000" cy="4221690"/>
          </a:xfrm>
          <a:prstGeom prst="rect">
            <a:avLst/>
          </a:prstGeom>
        </p:spPr>
      </p:pic>
    </p:spTree>
    <p:extLst>
      <p:ext uri="{BB962C8B-B14F-4D97-AF65-F5344CB8AC3E}">
        <p14:creationId xmlns:p14="http://schemas.microsoft.com/office/powerpoint/2010/main" val="1645809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707886"/>
          </a:xfrm>
          <a:prstGeom prst="rect">
            <a:avLst/>
          </a:prstGeom>
          <a:noFill/>
        </p:spPr>
        <p:txBody>
          <a:bodyPr wrap="square" rtlCol="0">
            <a:spAutoFit/>
          </a:bodyPr>
          <a:lstStyle/>
          <a:p>
            <a:pPr algn="ctr"/>
            <a:r>
              <a:rPr lang="es-MX" sz="4000" b="1" u="sng" dirty="0" smtClean="0">
                <a:solidFill>
                  <a:schemeClr val="accent1">
                    <a:lumMod val="75000"/>
                  </a:schemeClr>
                </a:solidFill>
                <a:latin typeface="Arial Black" panose="020B0A04020102020204" pitchFamily="34" charset="0"/>
              </a:rPr>
              <a:t>ORACIÓN DE ADORACIÓN</a:t>
            </a:r>
            <a:endParaRPr lang="es-MX" sz="4000" b="1" u="sng" dirty="0">
              <a:solidFill>
                <a:schemeClr val="accent1">
                  <a:lumMod val="75000"/>
                </a:schemeClr>
              </a:solidFill>
              <a:latin typeface="Arial Black" panose="020B0A04020102020204" pitchFamily="34" charset="0"/>
            </a:endParaRPr>
          </a:p>
        </p:txBody>
      </p:sp>
      <p:sp>
        <p:nvSpPr>
          <p:cNvPr id="3" name="Rectángulo 2"/>
          <p:cNvSpPr/>
          <p:nvPr/>
        </p:nvSpPr>
        <p:spPr>
          <a:xfrm>
            <a:off x="0" y="5048351"/>
            <a:ext cx="9144000" cy="1631216"/>
          </a:xfrm>
          <a:prstGeom prst="rect">
            <a:avLst/>
          </a:prstGeom>
        </p:spPr>
        <p:txBody>
          <a:bodyPr wrap="square">
            <a:spAutoFit/>
          </a:bodyPr>
          <a:lstStyle/>
          <a:p>
            <a:pPr algn="ctr"/>
            <a:r>
              <a:rPr lang="es-MX" sz="2000" b="1" dirty="0" smtClean="0">
                <a:latin typeface="Arial Black" panose="020B0A04020102020204" pitchFamily="34" charset="0"/>
              </a:rPr>
              <a:t>Acuda diariamente al Señor en busca de dirección y guía; dependa de Dios para luz y conocimiento. Pida en oración esta instrucción y luz, hasta que las reciba. De nada le</a:t>
            </a:r>
          </a:p>
          <a:p>
            <a:pPr algn="ctr"/>
            <a:r>
              <a:rPr lang="es-MX" sz="2000" b="1" dirty="0" smtClean="0">
                <a:latin typeface="Arial Black" panose="020B0A04020102020204" pitchFamily="34" charset="0"/>
              </a:rPr>
              <a:t>servirá́ pedir y entonces olvidar lo que ha pedido en oración. Mantenga su atención puesta en su plegaria.</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707886"/>
            <a:ext cx="9144000" cy="4215806"/>
          </a:xfrm>
          <a:prstGeom prst="rect">
            <a:avLst/>
          </a:prstGeom>
        </p:spPr>
      </p:pic>
    </p:spTree>
    <p:extLst>
      <p:ext uri="{BB962C8B-B14F-4D97-AF65-F5344CB8AC3E}">
        <p14:creationId xmlns:p14="http://schemas.microsoft.com/office/powerpoint/2010/main" val="3448080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707886"/>
          </a:xfrm>
          <a:prstGeom prst="rect">
            <a:avLst/>
          </a:prstGeom>
        </p:spPr>
        <p:txBody>
          <a:bodyPr wrap="square">
            <a:spAutoFit/>
          </a:bodyPr>
          <a:lstStyle/>
          <a:p>
            <a:pPr algn="ctr"/>
            <a:r>
              <a:rPr lang="es-MX" sz="4000" b="1" u="sng" dirty="0" smtClean="0">
                <a:solidFill>
                  <a:schemeClr val="accent1">
                    <a:lumMod val="75000"/>
                  </a:schemeClr>
                </a:solidFill>
                <a:latin typeface="Arial Black" panose="020B0A04020102020204" pitchFamily="34" charset="0"/>
              </a:rPr>
              <a:t>ORACIÓN DE INTERCESIÓN</a:t>
            </a:r>
            <a:endParaRPr lang="es-MX" sz="4000" b="1" u="sng" dirty="0">
              <a:solidFill>
                <a:schemeClr val="accent1">
                  <a:lumMod val="75000"/>
                </a:schemeClr>
              </a:solidFill>
              <a:latin typeface="Arial Black" panose="020B0A04020102020204" pitchFamily="34" charset="0"/>
            </a:endParaRPr>
          </a:p>
        </p:txBody>
      </p:sp>
      <p:sp>
        <p:nvSpPr>
          <p:cNvPr id="3" name="Rectángulo 2"/>
          <p:cNvSpPr/>
          <p:nvPr/>
        </p:nvSpPr>
        <p:spPr>
          <a:xfrm>
            <a:off x="0" y="4475931"/>
            <a:ext cx="9144000" cy="2246769"/>
          </a:xfrm>
          <a:prstGeom prst="rect">
            <a:avLst/>
          </a:prstGeom>
        </p:spPr>
        <p:txBody>
          <a:bodyPr wrap="square">
            <a:spAutoFit/>
          </a:bodyPr>
          <a:lstStyle/>
          <a:p>
            <a:pPr algn="ctr"/>
            <a:r>
              <a:rPr lang="es-MX" sz="2000" b="1" dirty="0" smtClean="0">
                <a:latin typeface="Arial Black" panose="020B0A04020102020204" pitchFamily="34" charset="0"/>
              </a:rPr>
              <a:t>Vivimos en el periodo más solemne de la historia de este mundo. La suerte de las innumerables multitudes que pueblan la tierra está ́por decidirse. Tanto nuestra dicha futura como la</a:t>
            </a:r>
          </a:p>
          <a:p>
            <a:pPr algn="ctr"/>
            <a:r>
              <a:rPr lang="es-MX" sz="2000" b="1" dirty="0" smtClean="0">
                <a:latin typeface="Arial Black" panose="020B0A04020102020204" pitchFamily="34" charset="0"/>
              </a:rPr>
              <a:t>salvación de otras almas dependen de nuestra conducta actual. Necesitamos ser guiados por el Espíritu de Verdad. Todo discípulo de Cristo debe preguntar seriamente: </a:t>
            </a:r>
          </a:p>
          <a:p>
            <a:pPr algn="ctr"/>
            <a:r>
              <a:rPr lang="es-MX" sz="2000" b="1" dirty="0" smtClean="0">
                <a:latin typeface="Arial Black" panose="020B0A04020102020204" pitchFamily="34" charset="0"/>
              </a:rPr>
              <a:t>“¿Señor, ¿qué quieres que haga?” </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29161" y="707886"/>
            <a:ext cx="9173161" cy="3768045"/>
          </a:xfrm>
          <a:prstGeom prst="rect">
            <a:avLst/>
          </a:prstGeom>
        </p:spPr>
      </p:pic>
    </p:spTree>
    <p:extLst>
      <p:ext uri="{BB962C8B-B14F-4D97-AF65-F5344CB8AC3E}">
        <p14:creationId xmlns:p14="http://schemas.microsoft.com/office/powerpoint/2010/main" val="3436151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953474"/>
            <a:ext cx="9144000" cy="2862322"/>
          </a:xfrm>
          <a:prstGeom prst="rect">
            <a:avLst/>
          </a:prstGeom>
        </p:spPr>
        <p:txBody>
          <a:bodyPr wrap="square">
            <a:spAutoFit/>
          </a:bodyPr>
          <a:lstStyle/>
          <a:p>
            <a:pPr algn="ctr"/>
            <a:r>
              <a:rPr lang="es-MX" sz="2000" b="1" dirty="0" smtClean="0">
                <a:latin typeface="Arial Black" panose="020B0A04020102020204" pitchFamily="34" charset="0"/>
              </a:rPr>
              <a:t>Necesitamos humillarnos ante el Señor, ayunar, orar y meditar mucho en su Palabra, especialmente</a:t>
            </a:r>
          </a:p>
          <a:p>
            <a:pPr algn="ctr"/>
            <a:r>
              <a:rPr lang="es-MX" sz="2000" b="1" dirty="0" smtClean="0">
                <a:latin typeface="Arial Black" panose="020B0A04020102020204" pitchFamily="34" charset="0"/>
              </a:rPr>
              <a:t>acerca de las escenas del juicio. Debemos tratar de adquirir actualmente una experiencia profunda y</a:t>
            </a:r>
          </a:p>
          <a:p>
            <a:pPr algn="ctr"/>
            <a:r>
              <a:rPr lang="es-MX" sz="2000" b="1" dirty="0" smtClean="0">
                <a:latin typeface="Arial Black" panose="020B0A04020102020204" pitchFamily="34" charset="0"/>
              </a:rPr>
              <a:t>viva en las cosas de Dios, sin perder un solo instante. En torno nuestro se están cumpliendo</a:t>
            </a:r>
          </a:p>
          <a:p>
            <a:pPr algn="ctr"/>
            <a:r>
              <a:rPr lang="es-MX" sz="2000" b="1" dirty="0" smtClean="0">
                <a:latin typeface="Arial Black" panose="020B0A04020102020204" pitchFamily="34" charset="0"/>
              </a:rPr>
              <a:t>acontecimientos de vital importancia; nos encontramos en el terreno encantado de Satanás. </a:t>
            </a:r>
          </a:p>
          <a:p>
            <a:pPr algn="ctr"/>
            <a:r>
              <a:rPr lang="es-MX" sz="2000" b="1" dirty="0" smtClean="0">
                <a:latin typeface="Arial Black" panose="020B0A04020102020204" pitchFamily="34" charset="0"/>
              </a:rPr>
              <a:t>Seguridad</a:t>
            </a:r>
            <a:r>
              <a:rPr lang="es-MX" sz="2000" b="1" dirty="0">
                <a:latin typeface="Arial Black" panose="020B0A04020102020204" pitchFamily="34" charset="0"/>
              </a:rPr>
              <a:t> </a:t>
            </a:r>
            <a:r>
              <a:rPr lang="es-MX" sz="2000" b="1" dirty="0" smtClean="0">
                <a:latin typeface="Arial Black" panose="020B0A04020102020204" pitchFamily="34" charset="0"/>
              </a:rPr>
              <a:t>y Paz en el Conflicto de los Siglos, 659.</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3953474"/>
          </a:xfrm>
          <a:prstGeom prst="rect">
            <a:avLst/>
          </a:prstGeom>
        </p:spPr>
      </p:pic>
    </p:spTree>
    <p:extLst>
      <p:ext uri="{BB962C8B-B14F-4D97-AF65-F5344CB8AC3E}">
        <p14:creationId xmlns:p14="http://schemas.microsoft.com/office/powerpoint/2010/main" val="2349544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noFill/>
        </p:spPr>
        <p:txBody>
          <a:bodyPr wrap="square" rtlCol="0">
            <a:spAutoFit/>
          </a:bodyPr>
          <a:lstStyle/>
          <a:p>
            <a:pPr algn="ctr"/>
            <a:r>
              <a:rPr lang="es-MX" sz="3600" b="1" u="sng" dirty="0" smtClean="0">
                <a:solidFill>
                  <a:schemeClr val="accent1">
                    <a:lumMod val="75000"/>
                  </a:schemeClr>
                </a:solidFill>
                <a:latin typeface="Arial Black" panose="020B0A04020102020204" pitchFamily="34" charset="0"/>
              </a:rPr>
              <a:t>ORACIÓN DE FE</a:t>
            </a:r>
            <a:endParaRPr lang="es-MX" sz="3600" b="1" u="sng" dirty="0">
              <a:solidFill>
                <a:schemeClr val="accent1">
                  <a:lumMod val="75000"/>
                </a:schemeClr>
              </a:solidFill>
              <a:latin typeface="Arial Black" panose="020B0A04020102020204" pitchFamily="34" charset="0"/>
            </a:endParaRPr>
          </a:p>
        </p:txBody>
      </p:sp>
      <p:sp>
        <p:nvSpPr>
          <p:cNvPr id="3" name="Rectángulo 2"/>
          <p:cNvSpPr/>
          <p:nvPr/>
        </p:nvSpPr>
        <p:spPr>
          <a:xfrm>
            <a:off x="0" y="4776711"/>
            <a:ext cx="9144000" cy="1938992"/>
          </a:xfrm>
          <a:prstGeom prst="rect">
            <a:avLst/>
          </a:prstGeom>
        </p:spPr>
        <p:txBody>
          <a:bodyPr wrap="square">
            <a:spAutoFit/>
          </a:bodyPr>
          <a:lstStyle/>
          <a:p>
            <a:pPr algn="ctr"/>
            <a:r>
              <a:rPr lang="es-MX" sz="2000" b="1" dirty="0" smtClean="0">
                <a:latin typeface="Arial Black" panose="020B0A04020102020204" pitchFamily="34" charset="0"/>
              </a:rPr>
              <a:t>Que vuestra fe sea fuerte, pura y firme. </a:t>
            </a:r>
          </a:p>
          <a:p>
            <a:pPr algn="ctr"/>
            <a:r>
              <a:rPr lang="es-MX" sz="2000" b="1" dirty="0" smtClean="0">
                <a:latin typeface="Arial Black" panose="020B0A04020102020204" pitchFamily="34" charset="0"/>
              </a:rPr>
              <a:t>Que la gratitud a Dios llene vuestro corazón.</a:t>
            </a:r>
          </a:p>
          <a:p>
            <a:pPr algn="ctr"/>
            <a:r>
              <a:rPr lang="es-MX" sz="2000" b="1" dirty="0" smtClean="0">
                <a:latin typeface="Arial Black" panose="020B0A04020102020204" pitchFamily="34" charset="0"/>
              </a:rPr>
              <a:t>Cuando os levantáis en la mañana, arrodillaos junto a vuestro lecho, y pedid a Dios que os fortalezca</a:t>
            </a:r>
          </a:p>
          <a:p>
            <a:pPr algn="ctr"/>
            <a:r>
              <a:rPr lang="es-MX" sz="2000" b="1" dirty="0" smtClean="0">
                <a:latin typeface="Arial Black" panose="020B0A04020102020204" pitchFamily="34" charset="0"/>
              </a:rPr>
              <a:t>para cumplir los deberes del día y hacer frente a sus tentaciones.</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659857"/>
            <a:ext cx="9144000" cy="4116854"/>
          </a:xfrm>
          <a:prstGeom prst="rect">
            <a:avLst/>
          </a:prstGeom>
        </p:spPr>
      </p:pic>
    </p:spTree>
    <p:extLst>
      <p:ext uri="{BB962C8B-B14F-4D97-AF65-F5344CB8AC3E}">
        <p14:creationId xmlns:p14="http://schemas.microsoft.com/office/powerpoint/2010/main" val="431300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72132"/>
            <a:ext cx="9144000" cy="1631216"/>
          </a:xfrm>
          <a:prstGeom prst="rect">
            <a:avLst/>
          </a:prstGeom>
        </p:spPr>
        <p:txBody>
          <a:bodyPr wrap="square">
            <a:spAutoFit/>
          </a:bodyPr>
          <a:lstStyle/>
          <a:p>
            <a:pPr algn="ctr"/>
            <a:r>
              <a:rPr lang="es-MX" sz="2000" b="1" dirty="0" smtClean="0">
                <a:latin typeface="Arial Black" panose="020B0A04020102020204" pitchFamily="34" charset="0"/>
              </a:rPr>
              <a:t>Pedidle que os ayude a poner en</a:t>
            </a:r>
          </a:p>
          <a:p>
            <a:pPr algn="ctr"/>
            <a:r>
              <a:rPr lang="es-MX" sz="2000" b="1" dirty="0" smtClean="0">
                <a:latin typeface="Arial Black" panose="020B0A04020102020204" pitchFamily="34" charset="0"/>
              </a:rPr>
              <a:t>vuestra obra la dulzura del carácter de Cristo. Pedidle que os ayude a pronunciar palabras que inspiren</a:t>
            </a:r>
          </a:p>
          <a:p>
            <a:pPr algn="ctr"/>
            <a:r>
              <a:rPr lang="es-MX" sz="2000" b="1" dirty="0" smtClean="0">
                <a:latin typeface="Arial Black" panose="020B0A04020102020204" pitchFamily="34" charset="0"/>
              </a:rPr>
              <a:t>esperanza y ánimo a los que os rodean y que os acerquen al Salvador. — Hijos e Hijas de Dios, 201.</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5072132"/>
          </a:xfrm>
          <a:prstGeom prst="rect">
            <a:avLst/>
          </a:prstGeom>
        </p:spPr>
      </p:pic>
      <p:sp>
        <p:nvSpPr>
          <p:cNvPr id="5" name="CuadroTexto 4"/>
          <p:cNvSpPr txBox="1"/>
          <p:nvPr/>
        </p:nvSpPr>
        <p:spPr>
          <a:xfrm>
            <a:off x="6977575" y="46086"/>
            <a:ext cx="2166425" cy="2308324"/>
          </a:xfrm>
          <a:prstGeom prst="rect">
            <a:avLst/>
          </a:prstGeom>
          <a:solidFill>
            <a:schemeClr val="bg2">
              <a:lumMod val="25000"/>
            </a:schemeClr>
          </a:solidFill>
        </p:spPr>
        <p:txBody>
          <a:bodyPr wrap="square" rtlCol="0">
            <a:spAutoFit/>
          </a:bodyPr>
          <a:lstStyle/>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p:txBody>
      </p:sp>
    </p:spTree>
    <p:extLst>
      <p:ext uri="{BB962C8B-B14F-4D97-AF65-F5344CB8AC3E}">
        <p14:creationId xmlns:p14="http://schemas.microsoft.com/office/powerpoint/2010/main" val="640947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707886"/>
          </a:xfrm>
          <a:prstGeom prst="rect">
            <a:avLst/>
          </a:prstGeom>
          <a:solidFill>
            <a:schemeClr val="accent1">
              <a:lumMod val="75000"/>
            </a:schemeClr>
          </a:solidFill>
        </p:spPr>
        <p:txBody>
          <a:bodyPr wrap="square" rtlCol="0">
            <a:spAutoFit/>
          </a:bodyPr>
          <a:lstStyle/>
          <a:p>
            <a:pPr algn="ctr"/>
            <a:r>
              <a:rPr lang="es-MX" sz="4000" b="1" dirty="0" smtClean="0">
                <a:solidFill>
                  <a:srgbClr val="FFFF00"/>
                </a:solidFill>
                <a:latin typeface="Arial Black" panose="020B0A04020102020204" pitchFamily="34" charset="0"/>
              </a:rPr>
              <a:t>NUEVO</a:t>
            </a:r>
            <a:r>
              <a:rPr lang="es-MX" sz="4000" b="1" dirty="0" smtClean="0">
                <a:latin typeface="Arial Black" panose="020B0A04020102020204" pitchFamily="34" charset="0"/>
              </a:rPr>
              <a:t> </a:t>
            </a:r>
            <a:r>
              <a:rPr lang="es-MX" sz="4000" b="1" dirty="0" smtClean="0">
                <a:solidFill>
                  <a:srgbClr val="FF0000"/>
                </a:solidFill>
                <a:latin typeface="Arial Black" panose="020B0A04020102020204" pitchFamily="34" charset="0"/>
              </a:rPr>
              <a:t>HORIZONTE</a:t>
            </a:r>
            <a:endParaRPr lang="es-MX" sz="4000" b="1" dirty="0">
              <a:solidFill>
                <a:srgbClr val="FF0000"/>
              </a:solidFill>
              <a:latin typeface="Arial Black" panose="020B0A04020102020204" pitchFamily="34" charset="0"/>
            </a:endParaRPr>
          </a:p>
        </p:txBody>
      </p:sp>
      <p:sp>
        <p:nvSpPr>
          <p:cNvPr id="3" name="CuadroTexto 2"/>
          <p:cNvSpPr txBox="1"/>
          <p:nvPr/>
        </p:nvSpPr>
        <p:spPr>
          <a:xfrm>
            <a:off x="0" y="707885"/>
            <a:ext cx="9144000" cy="461665"/>
          </a:xfrm>
          <a:prstGeom prst="rect">
            <a:avLst/>
          </a:prstGeom>
          <a:solidFill>
            <a:srgbClr val="FFFF00"/>
          </a:solidFill>
        </p:spPr>
        <p:txBody>
          <a:bodyPr wrap="square" rtlCol="0">
            <a:spAutoFit/>
          </a:bodyPr>
          <a:lstStyle/>
          <a:p>
            <a:pPr algn="ctr"/>
            <a:r>
              <a:rPr lang="es-MX" sz="2400" b="1" dirty="0" smtClean="0">
                <a:latin typeface="Arial Black" panose="020B0A04020102020204" pitchFamily="34" charset="0"/>
              </a:rPr>
              <a:t>EVANGELISMO</a:t>
            </a:r>
            <a:endParaRPr lang="es-MX" sz="2400" b="1" dirty="0">
              <a:latin typeface="Arial Black" panose="020B0A04020102020204" pitchFamily="34" charset="0"/>
            </a:endParaRPr>
          </a:p>
        </p:txBody>
      </p:sp>
      <p:sp>
        <p:nvSpPr>
          <p:cNvPr id="4" name="CuadroTexto 3"/>
          <p:cNvSpPr txBox="1"/>
          <p:nvPr/>
        </p:nvSpPr>
        <p:spPr>
          <a:xfrm>
            <a:off x="0" y="6231209"/>
            <a:ext cx="9144000" cy="584775"/>
          </a:xfrm>
          <a:prstGeom prst="rect">
            <a:avLst/>
          </a:prstGeom>
          <a:solidFill>
            <a:srgbClr val="FF99CC"/>
          </a:solidFill>
        </p:spPr>
        <p:txBody>
          <a:bodyPr wrap="square" rtlCol="0">
            <a:spAutoFit/>
          </a:bodyPr>
          <a:lstStyle/>
          <a:p>
            <a:pPr algn="ctr"/>
            <a:r>
              <a:rPr lang="es-MX" sz="3200" b="1" dirty="0" smtClean="0">
                <a:latin typeface="Arial Black" panose="020B0A04020102020204" pitchFamily="34" charset="0"/>
              </a:rPr>
              <a:t>LE ERA NECESARIO</a:t>
            </a:r>
            <a:endParaRPr lang="es-MX" sz="32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1169549"/>
            <a:ext cx="9144000" cy="5061659"/>
          </a:xfrm>
          <a:prstGeom prst="rect">
            <a:avLst/>
          </a:prstGeom>
        </p:spPr>
      </p:pic>
    </p:spTree>
    <p:extLst>
      <p:ext uri="{BB962C8B-B14F-4D97-AF65-F5344CB8AC3E}">
        <p14:creationId xmlns:p14="http://schemas.microsoft.com/office/powerpoint/2010/main" val="370744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noFill/>
        </p:spPr>
        <p:txBody>
          <a:bodyPr wrap="square" rtlCol="0">
            <a:spAutoFit/>
          </a:bodyPr>
          <a:lstStyle/>
          <a:p>
            <a:pPr algn="ctr"/>
            <a:r>
              <a:rPr lang="es-MX" sz="3600" b="1" u="sng" dirty="0" smtClean="0">
                <a:solidFill>
                  <a:schemeClr val="accent5">
                    <a:lumMod val="75000"/>
                  </a:schemeClr>
                </a:solidFill>
                <a:latin typeface="Arial Black" panose="020B0A04020102020204" pitchFamily="34" charset="0"/>
              </a:rPr>
              <a:t>ORACIÓN DE CONSAGRACIÓN</a:t>
            </a:r>
            <a:endParaRPr lang="es-MX" sz="3600" b="1" u="sng" dirty="0">
              <a:solidFill>
                <a:schemeClr val="accent5">
                  <a:lumMod val="75000"/>
                </a:schemeClr>
              </a:solidFill>
              <a:latin typeface="Arial Black" panose="020B0A04020102020204" pitchFamily="34" charset="0"/>
            </a:endParaRPr>
          </a:p>
        </p:txBody>
      </p:sp>
      <p:sp>
        <p:nvSpPr>
          <p:cNvPr id="3" name="Rectángulo 2"/>
          <p:cNvSpPr/>
          <p:nvPr/>
        </p:nvSpPr>
        <p:spPr>
          <a:xfrm>
            <a:off x="0" y="5182496"/>
            <a:ext cx="9144000" cy="1569660"/>
          </a:xfrm>
          <a:prstGeom prst="rect">
            <a:avLst/>
          </a:prstGeom>
        </p:spPr>
        <p:txBody>
          <a:bodyPr wrap="square">
            <a:spAutoFit/>
          </a:bodyPr>
          <a:lstStyle/>
          <a:p>
            <a:pPr algn="ctr"/>
            <a:r>
              <a:rPr lang="es-MX" sz="2400" b="1" dirty="0" smtClean="0">
                <a:latin typeface="Arial Black" panose="020B0A04020102020204" pitchFamily="34" charset="0"/>
              </a:rPr>
              <a:t> Si nos acercamos a Dios, Él nos dará́ palabras para hablar por Él y para alabar su nombre. Nos ensenará́ una melodía de la canción angelical, así ́como alabanzas de gratitud a nuestro Padre celestial</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99838"/>
            <a:ext cx="9144000" cy="4598236"/>
          </a:xfrm>
          <a:prstGeom prst="rect">
            <a:avLst/>
          </a:prstGeom>
        </p:spPr>
      </p:pic>
    </p:spTree>
    <p:extLst>
      <p:ext uri="{BB962C8B-B14F-4D97-AF65-F5344CB8AC3E}">
        <p14:creationId xmlns:p14="http://schemas.microsoft.com/office/powerpoint/2010/main" val="2739205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70474"/>
            <a:ext cx="9144000" cy="1938992"/>
          </a:xfrm>
          <a:prstGeom prst="rect">
            <a:avLst/>
          </a:prstGeom>
        </p:spPr>
        <p:txBody>
          <a:bodyPr wrap="square">
            <a:spAutoFit/>
          </a:bodyPr>
          <a:lstStyle/>
          <a:p>
            <a:pPr algn="ctr"/>
            <a:r>
              <a:rPr lang="es-MX" sz="2400" b="1" dirty="0" smtClean="0">
                <a:latin typeface="Arial Black" panose="020B0A04020102020204" pitchFamily="34" charset="0"/>
              </a:rPr>
              <a:t>En todo acto de la vida se revelarán la luz y el amor del Salvador que mora en nosotros. Las dificultades exteriores no pueden afectar la vida que se vive por la fe en el Hijo de Dios.</a:t>
            </a:r>
          </a:p>
          <a:p>
            <a:pPr algn="ctr"/>
            <a:r>
              <a:rPr lang="es-MX" sz="2400" b="1" dirty="0" smtClean="0">
                <a:latin typeface="Arial Black" panose="020B0A04020102020204" pitchFamily="34" charset="0"/>
              </a:rPr>
              <a:t> — El Discurso Maestro de Jesucristo, 74</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670474"/>
          </a:xfrm>
          <a:prstGeom prst="rect">
            <a:avLst/>
          </a:prstGeom>
        </p:spPr>
      </p:pic>
    </p:spTree>
    <p:extLst>
      <p:ext uri="{BB962C8B-B14F-4D97-AF65-F5344CB8AC3E}">
        <p14:creationId xmlns:p14="http://schemas.microsoft.com/office/powerpoint/2010/main" val="508713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5" name="CuadroTexto 4"/>
          <p:cNvSpPr txBox="1"/>
          <p:nvPr/>
        </p:nvSpPr>
        <p:spPr>
          <a:xfrm>
            <a:off x="0" y="5964702"/>
            <a:ext cx="9144000" cy="646331"/>
          </a:xfrm>
          <a:prstGeom prst="rect">
            <a:avLst/>
          </a:prstGeom>
          <a:noFill/>
        </p:spPr>
        <p:txBody>
          <a:bodyPr wrap="square" rtlCol="0">
            <a:spAutoFit/>
          </a:bodyPr>
          <a:lstStyle/>
          <a:p>
            <a:pPr algn="ctr"/>
            <a:r>
              <a:rPr lang="es-MX" sz="3600" b="1" dirty="0" smtClean="0">
                <a:solidFill>
                  <a:schemeClr val="accent6">
                    <a:lumMod val="75000"/>
                  </a:schemeClr>
                </a:solidFill>
                <a:latin typeface="Arial Black" panose="020B0A04020102020204" pitchFamily="34" charset="0"/>
              </a:rPr>
              <a:t>IGLESIA ADVENTISTA DEL 7° DÍA</a:t>
            </a:r>
            <a:endParaRPr lang="es-MX" sz="3600" b="1" dirty="0">
              <a:solidFill>
                <a:schemeClr val="accent6">
                  <a:lumMod val="75000"/>
                </a:schemeClr>
              </a:solidFill>
              <a:latin typeface="Arial Black" panose="020B0A04020102020204" pitchFamily="34" charset="0"/>
            </a:endParaRPr>
          </a:p>
        </p:txBody>
      </p:sp>
    </p:spTree>
    <p:extLst>
      <p:ext uri="{BB962C8B-B14F-4D97-AF65-F5344CB8AC3E}">
        <p14:creationId xmlns:p14="http://schemas.microsoft.com/office/powerpoint/2010/main" val="600938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499274" y="519392"/>
            <a:ext cx="2644726" cy="5262979"/>
          </a:xfrm>
          <a:prstGeom prst="rect">
            <a:avLst/>
          </a:prstGeom>
        </p:spPr>
        <p:txBody>
          <a:bodyPr wrap="square">
            <a:spAutoFit/>
          </a:bodyPr>
          <a:lstStyle/>
          <a:p>
            <a:pPr algn="ctr"/>
            <a:r>
              <a:rPr lang="es-MX" sz="2400" b="1" dirty="0" smtClean="0">
                <a:latin typeface="Arial Black" panose="020B0A04020102020204" pitchFamily="34" charset="0"/>
              </a:rPr>
              <a:t>Recibimos a Cristo por su Palabra, y se nos da el Espíritu Santo para abrir la Palabra de Dios a nuestro</a:t>
            </a:r>
          </a:p>
          <a:p>
            <a:pPr algn="ctr"/>
            <a:r>
              <a:rPr lang="es-MX" sz="2400" b="1" dirty="0" smtClean="0">
                <a:latin typeface="Arial Black" panose="020B0A04020102020204" pitchFamily="34" charset="0"/>
              </a:rPr>
              <a:t>entendimiento y hacer penetrar sus verdades en nuestro corazón.</a:t>
            </a:r>
            <a:endParaRPr lang="es-MX" sz="2400" b="1" dirty="0">
              <a:latin typeface="Arial Black" panose="020B0A04020102020204" pitchFamily="34" charset="0"/>
            </a:endParaRPr>
          </a:p>
        </p:txBody>
      </p:sp>
      <p:pic>
        <p:nvPicPr>
          <p:cNvPr id="6" name="Imagen 5"/>
          <p:cNvPicPr>
            <a:picLocks noChangeAspect="1"/>
          </p:cNvPicPr>
          <p:nvPr/>
        </p:nvPicPr>
        <p:blipFill>
          <a:blip r:embed="rId2"/>
          <a:stretch>
            <a:fillRect/>
          </a:stretch>
        </p:blipFill>
        <p:spPr>
          <a:xfrm>
            <a:off x="-1" y="0"/>
            <a:ext cx="6499275" cy="6858000"/>
          </a:xfrm>
          <a:prstGeom prst="rect">
            <a:avLst/>
          </a:prstGeom>
        </p:spPr>
      </p:pic>
    </p:spTree>
    <p:extLst>
      <p:ext uri="{BB962C8B-B14F-4D97-AF65-F5344CB8AC3E}">
        <p14:creationId xmlns:p14="http://schemas.microsoft.com/office/powerpoint/2010/main" val="1802466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00490"/>
            <a:ext cx="9144000" cy="1938992"/>
          </a:xfrm>
          <a:prstGeom prst="rect">
            <a:avLst/>
          </a:prstGeom>
        </p:spPr>
        <p:txBody>
          <a:bodyPr wrap="square">
            <a:spAutoFit/>
          </a:bodyPr>
          <a:lstStyle/>
          <a:p>
            <a:pPr algn="ctr"/>
            <a:r>
              <a:rPr lang="es-MX" sz="2400" b="1" dirty="0" smtClean="0">
                <a:latin typeface="Arial Black" panose="020B0A04020102020204" pitchFamily="34" charset="0"/>
              </a:rPr>
              <a:t>Hemos de orar día tras día para que,</a:t>
            </a:r>
          </a:p>
          <a:p>
            <a:pPr algn="ctr"/>
            <a:r>
              <a:rPr lang="es-MX" sz="2400" b="1" dirty="0" smtClean="0">
                <a:latin typeface="Arial Black" panose="020B0A04020102020204" pitchFamily="34" charset="0"/>
              </a:rPr>
              <a:t>mientras leemos su Palabra, Dios nos envíe su Espíritu con el fin de revelarnos la verdad que</a:t>
            </a:r>
          </a:p>
          <a:p>
            <a:pPr algn="ctr"/>
            <a:r>
              <a:rPr lang="es-MX" sz="2400" b="1" dirty="0" smtClean="0">
                <a:latin typeface="Arial Black" panose="020B0A04020102020204" pitchFamily="34" charset="0"/>
              </a:rPr>
              <a:t>fortalecerá́ nuestras almas para las necesidades del día. </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800490"/>
          </a:xfrm>
          <a:prstGeom prst="rect">
            <a:avLst/>
          </a:prstGeom>
        </p:spPr>
      </p:pic>
    </p:spTree>
    <p:extLst>
      <p:ext uri="{BB962C8B-B14F-4D97-AF65-F5344CB8AC3E}">
        <p14:creationId xmlns:p14="http://schemas.microsoft.com/office/powerpoint/2010/main" val="2269992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487629"/>
            <a:ext cx="9144000" cy="1200329"/>
          </a:xfrm>
          <a:prstGeom prst="rect">
            <a:avLst/>
          </a:prstGeom>
        </p:spPr>
        <p:txBody>
          <a:bodyPr wrap="square">
            <a:spAutoFit/>
          </a:bodyPr>
          <a:lstStyle/>
          <a:p>
            <a:pPr algn="ctr"/>
            <a:r>
              <a:rPr lang="es-MX" sz="2400" b="1" dirty="0" smtClean="0">
                <a:latin typeface="Arial Black" panose="020B0A04020102020204" pitchFamily="34" charset="0"/>
              </a:rPr>
              <a:t>Los cantos son oraciones que se elevan al trono de la gracia. Escuchemos con reverencia a</a:t>
            </a:r>
          </a:p>
          <a:p>
            <a:pPr algn="ctr"/>
            <a:r>
              <a:rPr lang="es-MX" sz="2400" b="1" dirty="0" smtClean="0">
                <a:latin typeface="Arial Black" panose="020B0A04020102020204" pitchFamily="34" charset="0"/>
              </a:rPr>
              <a:t>continuación un canto especial.</a:t>
            </a:r>
            <a:endParaRPr lang="es-MX" sz="2400" b="1" dirty="0">
              <a:latin typeface="Arial Black" panose="020B0A04020102020204" pitchFamily="34" charset="0"/>
            </a:endParaRPr>
          </a:p>
        </p:txBody>
      </p:sp>
      <p:sp>
        <p:nvSpPr>
          <p:cNvPr id="3" name="CuadroTexto 2"/>
          <p:cNvSpPr txBox="1"/>
          <p:nvPr/>
        </p:nvSpPr>
        <p:spPr>
          <a:xfrm>
            <a:off x="0" y="0"/>
            <a:ext cx="9144000" cy="584775"/>
          </a:xfrm>
          <a:prstGeom prst="rect">
            <a:avLst/>
          </a:prstGeom>
          <a:solidFill>
            <a:srgbClr val="99FF66"/>
          </a:solidFill>
        </p:spPr>
        <p:txBody>
          <a:bodyPr wrap="square" rtlCol="0">
            <a:spAutoFit/>
          </a:bodyPr>
          <a:lstStyle/>
          <a:p>
            <a:pPr algn="ctr"/>
            <a:r>
              <a:rPr lang="es-MX" sz="3200" b="1" dirty="0" smtClean="0">
                <a:latin typeface="Arial Black" panose="020B0A04020102020204" pitchFamily="34" charset="0"/>
              </a:rPr>
              <a:t>HIMNO  ESPECIAL</a:t>
            </a:r>
            <a:endParaRPr lang="es-MX" sz="32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584775"/>
            <a:ext cx="9144000" cy="4902854"/>
          </a:xfrm>
          <a:prstGeom prst="rect">
            <a:avLst/>
          </a:prstGeom>
        </p:spPr>
      </p:pic>
    </p:spTree>
    <p:extLst>
      <p:ext uri="{BB962C8B-B14F-4D97-AF65-F5344CB8AC3E}">
        <p14:creationId xmlns:p14="http://schemas.microsoft.com/office/powerpoint/2010/main" val="3898975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707886"/>
          </a:xfrm>
          <a:prstGeom prst="rect">
            <a:avLst/>
          </a:prstGeom>
          <a:noFill/>
        </p:spPr>
        <p:txBody>
          <a:bodyPr wrap="square" rtlCol="0">
            <a:spAutoFit/>
          </a:bodyPr>
          <a:lstStyle/>
          <a:p>
            <a:pPr algn="ctr"/>
            <a:r>
              <a:rPr lang="es-MX" sz="4000" b="1" u="sng" dirty="0" smtClean="0">
                <a:solidFill>
                  <a:schemeClr val="accent5">
                    <a:lumMod val="75000"/>
                  </a:schemeClr>
                </a:solidFill>
                <a:latin typeface="Arial Black" panose="020B0A04020102020204" pitchFamily="34" charset="0"/>
              </a:rPr>
              <a:t>ORACIÓN CORPORATIVA</a:t>
            </a:r>
            <a:endParaRPr lang="es-MX" sz="4000" b="1" u="sng" dirty="0">
              <a:solidFill>
                <a:schemeClr val="accent5">
                  <a:lumMod val="75000"/>
                </a:schemeClr>
              </a:solidFill>
              <a:latin typeface="Arial Black" panose="020B0A04020102020204" pitchFamily="34" charset="0"/>
            </a:endParaRPr>
          </a:p>
        </p:txBody>
      </p:sp>
      <p:sp>
        <p:nvSpPr>
          <p:cNvPr id="3" name="Rectángulo 2"/>
          <p:cNvSpPr/>
          <p:nvPr/>
        </p:nvSpPr>
        <p:spPr>
          <a:xfrm>
            <a:off x="0" y="4788600"/>
            <a:ext cx="9144000" cy="1938992"/>
          </a:xfrm>
          <a:prstGeom prst="rect">
            <a:avLst/>
          </a:prstGeom>
        </p:spPr>
        <p:txBody>
          <a:bodyPr wrap="square">
            <a:spAutoFit/>
          </a:bodyPr>
          <a:lstStyle/>
          <a:p>
            <a:pPr algn="ctr"/>
            <a:r>
              <a:rPr lang="es-MX" sz="2400" b="1" dirty="0" smtClean="0">
                <a:latin typeface="Arial Black" panose="020B0A04020102020204" pitchFamily="34" charset="0"/>
              </a:rPr>
              <a:t>Una vida de oración y alabanza diarias, una vida que derrame luz sobre la senda</a:t>
            </a:r>
          </a:p>
          <a:p>
            <a:pPr algn="ctr"/>
            <a:r>
              <a:rPr lang="es-MX" sz="2400" b="1" dirty="0" smtClean="0">
                <a:latin typeface="Arial Black" panose="020B0A04020102020204" pitchFamily="34" charset="0"/>
              </a:rPr>
              <a:t>de los demás, no puede mantenerse sin esfuerzo ferviente. Pero un esfuerzo tal dará́ preciosos frutos,</a:t>
            </a:r>
          </a:p>
          <a:p>
            <a:pPr algn="ctr"/>
            <a:r>
              <a:rPr lang="es-MX" sz="2400" b="1" dirty="0" smtClean="0">
                <a:latin typeface="Arial Black" panose="020B0A04020102020204" pitchFamily="34" charset="0"/>
              </a:rPr>
              <a:t>bendiciones para el receptor y para el dador</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707885"/>
            <a:ext cx="9144000" cy="4080715"/>
          </a:xfrm>
          <a:prstGeom prst="rect">
            <a:avLst/>
          </a:prstGeom>
        </p:spPr>
      </p:pic>
    </p:spTree>
    <p:extLst>
      <p:ext uri="{BB962C8B-B14F-4D97-AF65-F5344CB8AC3E}">
        <p14:creationId xmlns:p14="http://schemas.microsoft.com/office/powerpoint/2010/main" val="3169061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818913"/>
            <a:ext cx="9144000" cy="1938992"/>
          </a:xfrm>
          <a:prstGeom prst="rect">
            <a:avLst/>
          </a:prstGeom>
        </p:spPr>
        <p:txBody>
          <a:bodyPr wrap="square">
            <a:spAutoFit/>
          </a:bodyPr>
          <a:lstStyle/>
          <a:p>
            <a:pPr algn="ctr"/>
            <a:r>
              <a:rPr lang="es-MX" sz="2400" b="1" dirty="0" smtClean="0">
                <a:latin typeface="Arial Black" panose="020B0A04020102020204" pitchFamily="34" charset="0"/>
              </a:rPr>
              <a:t>El espíritu de labor abnegado a favor de otros da al carácter profundidad, estabilidad y amabilidad como las de Cristo, infunde paz y felicidad a su poseedor.</a:t>
            </a:r>
          </a:p>
          <a:p>
            <a:pPr algn="ctr"/>
            <a:r>
              <a:rPr lang="es-MX" sz="2400" b="1" dirty="0" smtClean="0">
                <a:latin typeface="Arial Black" panose="020B0A04020102020204" pitchFamily="34" charset="0"/>
              </a:rPr>
              <a:t>Escuchemos con atención ahora, el misionero mundial. </a:t>
            </a:r>
            <a:endParaRPr lang="es-MX" sz="24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0"/>
            <a:ext cx="9144000" cy="4811765"/>
          </a:xfrm>
          <a:prstGeom prst="rect">
            <a:avLst/>
          </a:prstGeom>
        </p:spPr>
      </p:pic>
    </p:spTree>
    <p:extLst>
      <p:ext uri="{BB962C8B-B14F-4D97-AF65-F5344CB8AC3E}">
        <p14:creationId xmlns:p14="http://schemas.microsoft.com/office/powerpoint/2010/main" val="38232115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769441"/>
          </a:xfrm>
          <a:prstGeom prst="rect">
            <a:avLst/>
          </a:prstGeom>
          <a:solidFill>
            <a:srgbClr val="FFFF00"/>
          </a:solidFill>
        </p:spPr>
        <p:txBody>
          <a:bodyPr wrap="square" rtlCol="0">
            <a:spAutoFit/>
          </a:bodyPr>
          <a:lstStyle/>
          <a:p>
            <a:pPr algn="ctr"/>
            <a:r>
              <a:rPr lang="es-MX" sz="4400" b="1" dirty="0" smtClean="0">
                <a:latin typeface="Arial Black" panose="020B0A04020102020204" pitchFamily="34" charset="0"/>
              </a:rPr>
              <a:t>MISIONERO MUNDIAL</a:t>
            </a:r>
            <a:endParaRPr lang="es-MX" sz="4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769440"/>
            <a:ext cx="9144000" cy="6088559"/>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9439"/>
            <a:ext cx="1922434" cy="1710030"/>
          </a:xfrm>
          <a:prstGeom prst="rect">
            <a:avLst/>
          </a:prstGeom>
        </p:spPr>
      </p:pic>
      <p:sp>
        <p:nvSpPr>
          <p:cNvPr id="5" name="CuadroTexto 4"/>
          <p:cNvSpPr txBox="1"/>
          <p:nvPr/>
        </p:nvSpPr>
        <p:spPr>
          <a:xfrm>
            <a:off x="4937761" y="3038621"/>
            <a:ext cx="4065562" cy="523220"/>
          </a:xfrm>
          <a:prstGeom prst="rect">
            <a:avLst/>
          </a:prstGeom>
          <a:solidFill>
            <a:srgbClr val="99FF66"/>
          </a:solidFill>
        </p:spPr>
        <p:txBody>
          <a:bodyPr wrap="square" rtlCol="0">
            <a:spAutoFit/>
          </a:bodyPr>
          <a:lstStyle/>
          <a:p>
            <a:pPr algn="ctr"/>
            <a:r>
              <a:rPr lang="es-MX" sz="2800" b="1" dirty="0" smtClean="0">
                <a:latin typeface="Arial Black" panose="020B0A04020102020204" pitchFamily="34" charset="0"/>
              </a:rPr>
              <a:t>COREA  DEL  SUR</a:t>
            </a:r>
            <a:endParaRPr lang="es-MX" sz="2800" b="1" dirty="0">
              <a:latin typeface="Arial Black" panose="020B0A04020102020204" pitchFamily="34" charset="0"/>
            </a:endParaRPr>
          </a:p>
        </p:txBody>
      </p:sp>
    </p:spTree>
    <p:extLst>
      <p:ext uri="{BB962C8B-B14F-4D97-AF65-F5344CB8AC3E}">
        <p14:creationId xmlns:p14="http://schemas.microsoft.com/office/powerpoint/2010/main" val="310558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7" y="-297"/>
            <a:ext cx="9144793" cy="6858594"/>
          </a:xfrm>
          <a:prstGeom prst="rect">
            <a:avLst/>
          </a:prstGeom>
        </p:spPr>
      </p:pic>
      <p:sp>
        <p:nvSpPr>
          <p:cNvPr id="4" name="CuadroTexto 3"/>
          <p:cNvSpPr txBox="1"/>
          <p:nvPr/>
        </p:nvSpPr>
        <p:spPr>
          <a:xfrm>
            <a:off x="180461" y="1181686"/>
            <a:ext cx="3769686" cy="1200329"/>
          </a:xfrm>
          <a:prstGeom prst="rect">
            <a:avLst/>
          </a:prstGeom>
          <a:solidFill>
            <a:schemeClr val="accent4">
              <a:lumMod val="75000"/>
            </a:schemeClr>
          </a:solidFill>
        </p:spPr>
        <p:txBody>
          <a:bodyPr wrap="none" rtlCol="0">
            <a:spAutoFit/>
          </a:bodyPr>
          <a:lstStyle/>
          <a:p>
            <a:pPr algn="ctr"/>
            <a:r>
              <a:rPr lang="es-MX" sz="3600" b="1" dirty="0" smtClean="0">
                <a:solidFill>
                  <a:srgbClr val="66FFFF"/>
                </a:solidFill>
                <a:latin typeface="Arial Black" panose="020B0A04020102020204" pitchFamily="34" charset="0"/>
              </a:rPr>
              <a:t>INFORME</a:t>
            </a:r>
          </a:p>
          <a:p>
            <a:pPr algn="ctr"/>
            <a:r>
              <a:rPr lang="es-MX" sz="3600" b="1" dirty="0" smtClean="0">
                <a:solidFill>
                  <a:srgbClr val="66FFFF"/>
                </a:solidFill>
                <a:latin typeface="Arial Black" panose="020B0A04020102020204" pitchFamily="34" charset="0"/>
              </a:rPr>
              <a:t>SECRETARIAL</a:t>
            </a:r>
            <a:endParaRPr lang="es-MX" sz="3600" b="1" dirty="0">
              <a:solidFill>
                <a:srgbClr val="66FFFF"/>
              </a:solidFill>
              <a:latin typeface="Arial Black" panose="020B0A04020102020204" pitchFamily="34" charset="0"/>
            </a:endParaRPr>
          </a:p>
        </p:txBody>
      </p:sp>
    </p:spTree>
    <p:extLst>
      <p:ext uri="{BB962C8B-B14F-4D97-AF65-F5344CB8AC3E}">
        <p14:creationId xmlns:p14="http://schemas.microsoft.com/office/powerpoint/2010/main" val="32261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17482"/>
            <a:ext cx="9144000" cy="2246769"/>
          </a:xfrm>
          <a:prstGeom prst="rect">
            <a:avLst/>
          </a:prstGeom>
        </p:spPr>
        <p:txBody>
          <a:bodyPr wrap="square">
            <a:spAutoFit/>
          </a:bodyPr>
          <a:lstStyle/>
          <a:p>
            <a:pPr algn="ctr"/>
            <a:r>
              <a:rPr lang="es-MX" sz="2000" b="1" dirty="0" smtClean="0">
                <a:latin typeface="Arial Black" panose="020B0A04020102020204" pitchFamily="34" charset="0"/>
              </a:rPr>
              <a:t>Todos tienen una influencia sobre el carácter y la mente de otros, para el bien o para el mal.</a:t>
            </a:r>
          </a:p>
          <a:p>
            <a:pPr algn="ctr"/>
            <a:r>
              <a:rPr lang="es-MX" sz="2000" b="1" dirty="0" smtClean="0">
                <a:latin typeface="Arial Black" panose="020B0A04020102020204" pitchFamily="34" charset="0"/>
              </a:rPr>
              <a:t> Y la influencia que usted ejerce está registrada en el libro de memorias en el cielo. Un ángel le atiende, y</a:t>
            </a:r>
          </a:p>
          <a:p>
            <a:pPr algn="ctr"/>
            <a:r>
              <a:rPr lang="es-MX" sz="2000" b="1" dirty="0" smtClean="0">
                <a:latin typeface="Arial Black" panose="020B0A04020102020204" pitchFamily="34" charset="0"/>
              </a:rPr>
              <a:t>toma registro de sus palabras y acciones. Cuando se levanta en la mañana, ¿siente su propia</a:t>
            </a:r>
          </a:p>
          <a:p>
            <a:pPr algn="ctr"/>
            <a:r>
              <a:rPr lang="es-MX" sz="2000" b="1" dirty="0" smtClean="0">
                <a:latin typeface="Arial Black" panose="020B0A04020102020204" pitchFamily="34" charset="0"/>
              </a:rPr>
              <a:t>impotencia y su necesidad del poder de Dios?</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417482"/>
          </a:xfrm>
          <a:prstGeom prst="rect">
            <a:avLst/>
          </a:prstGeom>
        </p:spPr>
      </p:pic>
    </p:spTree>
    <p:extLst>
      <p:ext uri="{BB962C8B-B14F-4D97-AF65-F5344CB8AC3E}">
        <p14:creationId xmlns:p14="http://schemas.microsoft.com/office/powerpoint/2010/main" val="3136979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687901"/>
            <a:ext cx="9144000" cy="3170099"/>
          </a:xfrm>
          <a:prstGeom prst="rect">
            <a:avLst/>
          </a:prstGeom>
        </p:spPr>
        <p:txBody>
          <a:bodyPr wrap="square">
            <a:spAutoFit/>
          </a:bodyPr>
          <a:lstStyle/>
          <a:p>
            <a:pPr algn="ctr"/>
            <a:r>
              <a:rPr lang="es-MX" sz="2000" b="1" dirty="0" smtClean="0">
                <a:latin typeface="Arial Black" panose="020B0A04020102020204" pitchFamily="34" charset="0"/>
              </a:rPr>
              <a:t> ¿Da a conocer sus deseos a su Padre celestial</a:t>
            </a:r>
          </a:p>
          <a:p>
            <a:pPr algn="ctr"/>
            <a:r>
              <a:rPr lang="es-MX" sz="2000" b="1" dirty="0" smtClean="0">
                <a:latin typeface="Arial Black" panose="020B0A04020102020204" pitchFamily="34" charset="0"/>
              </a:rPr>
              <a:t>humildemente y con corazón sincero? Si es así́, los ángeles anotan sus oraciones, y si esas oraciones</a:t>
            </a:r>
          </a:p>
          <a:p>
            <a:pPr algn="ctr"/>
            <a:r>
              <a:rPr lang="es-MX" sz="2000" b="1" dirty="0" smtClean="0">
                <a:latin typeface="Arial Black" panose="020B0A04020102020204" pitchFamily="34" charset="0"/>
              </a:rPr>
              <a:t>no han salido de labios fingidos, cuando está en peligro de hacer el mal inconscientemente, y ejercer</a:t>
            </a:r>
          </a:p>
          <a:p>
            <a:pPr algn="ctr"/>
            <a:r>
              <a:rPr lang="es-MX" sz="2000" b="1" dirty="0" smtClean="0">
                <a:latin typeface="Arial Black" panose="020B0A04020102020204" pitchFamily="34" charset="0"/>
              </a:rPr>
              <a:t>una influencia que llevará a otros a hacer lo malo, su ángel de la guardia estará́ a su lado, instándole</a:t>
            </a:r>
          </a:p>
          <a:p>
            <a:pPr algn="ctr"/>
            <a:r>
              <a:rPr lang="es-MX" sz="2000" b="1" dirty="0" smtClean="0">
                <a:latin typeface="Arial Black" panose="020B0A04020102020204" pitchFamily="34" charset="0"/>
              </a:rPr>
              <a:t>a tomar un mejor curso de acción, escogiendo sus palabras para usted, e influyendo en sus acciones.</a:t>
            </a:r>
          </a:p>
          <a:p>
            <a:pPr algn="ctr"/>
            <a:r>
              <a:rPr lang="es-MX" sz="2000" b="1" dirty="0" err="1" smtClean="0">
                <a:latin typeface="Arial Black" panose="020B0A04020102020204" pitchFamily="34" charset="0"/>
              </a:rPr>
              <a:t>Or</a:t>
            </a:r>
            <a:r>
              <a:rPr lang="es-MX" sz="2000" b="1" dirty="0" smtClean="0">
                <a:latin typeface="Arial Black" panose="020B0A04020102020204" pitchFamily="34" charset="0"/>
              </a:rPr>
              <a:t> 165.1 </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3687901"/>
          </a:xfrm>
          <a:prstGeom prst="rect">
            <a:avLst/>
          </a:prstGeom>
        </p:spPr>
      </p:pic>
    </p:spTree>
    <p:extLst>
      <p:ext uri="{BB962C8B-B14F-4D97-AF65-F5344CB8AC3E}">
        <p14:creationId xmlns:p14="http://schemas.microsoft.com/office/powerpoint/2010/main" val="900113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chemeClr val="accent1">
              <a:lumMod val="40000"/>
              <a:lumOff val="60000"/>
            </a:schemeClr>
          </a:solidFill>
        </p:spPr>
        <p:txBody>
          <a:bodyPr wrap="square" rtlCol="0">
            <a:spAutoFit/>
          </a:bodyPr>
          <a:lstStyle/>
          <a:p>
            <a:pPr algn="ctr"/>
            <a:r>
              <a:rPr lang="es-MX" sz="3200" b="1" dirty="0" smtClean="0">
                <a:latin typeface="Arial Black" panose="020B0A04020102020204" pitchFamily="34" charset="0"/>
              </a:rPr>
              <a:t>CONCLUSIÓN</a:t>
            </a:r>
            <a:endParaRPr lang="es-MX" sz="3200" b="1" dirty="0">
              <a:latin typeface="Arial Black" panose="020B0A04020102020204" pitchFamily="34" charset="0"/>
            </a:endParaRPr>
          </a:p>
        </p:txBody>
      </p:sp>
      <p:sp>
        <p:nvSpPr>
          <p:cNvPr id="3" name="Rectángulo 2"/>
          <p:cNvSpPr/>
          <p:nvPr/>
        </p:nvSpPr>
        <p:spPr>
          <a:xfrm>
            <a:off x="0" y="4919008"/>
            <a:ext cx="9144000" cy="1938992"/>
          </a:xfrm>
          <a:prstGeom prst="rect">
            <a:avLst/>
          </a:prstGeom>
        </p:spPr>
        <p:txBody>
          <a:bodyPr wrap="square">
            <a:spAutoFit/>
          </a:bodyPr>
          <a:lstStyle/>
          <a:p>
            <a:pPr algn="ctr"/>
            <a:r>
              <a:rPr lang="es-MX" sz="2000" b="1" dirty="0" smtClean="0">
                <a:latin typeface="Arial Black" panose="020B0A04020102020204" pitchFamily="34" charset="0"/>
              </a:rPr>
              <a:t>Vivamos cada día en la mejor compañía de nuestro amado Padre Celestial, que recordemos que</a:t>
            </a:r>
          </a:p>
          <a:p>
            <a:pPr algn="ctr"/>
            <a:r>
              <a:rPr lang="es-MX" sz="2000" b="1" dirty="0" smtClean="0">
                <a:latin typeface="Arial Black" panose="020B0A04020102020204" pitchFamily="34" charset="0"/>
              </a:rPr>
              <a:t>debemos tener una vida que refleje su amor, pero solo se puede lograr de la siguiente manera y</a:t>
            </a:r>
          </a:p>
          <a:p>
            <a:pPr algn="ctr"/>
            <a:r>
              <a:rPr lang="es-MX" sz="2000" b="1" dirty="0" smtClean="0">
                <a:latin typeface="Arial Black" panose="020B0A04020102020204" pitchFamily="34" charset="0"/>
              </a:rPr>
              <a:t>siguiendo el siguiente consejo que nos da el Espíritu de Profecía:</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84774"/>
            <a:ext cx="9144000" cy="4334233"/>
          </a:xfrm>
          <a:prstGeom prst="rect">
            <a:avLst/>
          </a:prstGeom>
        </p:spPr>
      </p:pic>
    </p:spTree>
    <p:extLst>
      <p:ext uri="{BB962C8B-B14F-4D97-AF65-F5344CB8AC3E}">
        <p14:creationId xmlns:p14="http://schemas.microsoft.com/office/powerpoint/2010/main" val="3314218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84774"/>
            <a:ext cx="9144000" cy="461665"/>
          </a:xfrm>
          <a:prstGeom prst="rect">
            <a:avLst/>
          </a:prstGeom>
          <a:solidFill>
            <a:schemeClr val="accent4">
              <a:lumMod val="40000"/>
              <a:lumOff val="60000"/>
            </a:schemeClr>
          </a:solidFill>
        </p:spPr>
        <p:txBody>
          <a:bodyPr wrap="square">
            <a:spAutoFit/>
          </a:bodyPr>
          <a:lstStyle/>
          <a:p>
            <a:pPr algn="ctr"/>
            <a:r>
              <a:rPr lang="es-MX" sz="2400" b="1" dirty="0" smtClean="0">
                <a:latin typeface="Arial Black" panose="020B0A04020102020204" pitchFamily="34" charset="0"/>
              </a:rPr>
              <a:t># 383 – “Habla a tu Dios de mañana”.</a:t>
            </a:r>
            <a:endParaRPr lang="es-MX" sz="2400" b="1" dirty="0">
              <a:latin typeface="Arial Black" panose="020B0A04020102020204" pitchFamily="34" charset="0"/>
            </a:endParaRPr>
          </a:p>
        </p:txBody>
      </p:sp>
      <p:sp>
        <p:nvSpPr>
          <p:cNvPr id="3" name="CuadroTexto 2"/>
          <p:cNvSpPr txBox="1"/>
          <p:nvPr/>
        </p:nvSpPr>
        <p:spPr>
          <a:xfrm>
            <a:off x="0" y="0"/>
            <a:ext cx="9144000" cy="584775"/>
          </a:xfrm>
          <a:prstGeom prst="rect">
            <a:avLst/>
          </a:prstGeom>
          <a:solidFill>
            <a:schemeClr val="accent6">
              <a:lumMod val="60000"/>
              <a:lumOff val="40000"/>
            </a:schemeClr>
          </a:solidFill>
        </p:spPr>
        <p:txBody>
          <a:bodyPr wrap="square" rtlCol="0">
            <a:spAutoFit/>
          </a:bodyPr>
          <a:lstStyle/>
          <a:p>
            <a:pPr algn="ctr"/>
            <a:r>
              <a:rPr lang="es-MX" sz="3200" b="1" dirty="0" smtClean="0">
                <a:latin typeface="Arial Black" panose="020B0A04020102020204" pitchFamily="34" charset="0"/>
              </a:rPr>
              <a:t>HIMNO DE ALABANZA</a:t>
            </a:r>
            <a:endParaRPr lang="es-MX" sz="3200" b="1" dirty="0">
              <a:latin typeface="Arial Black" panose="020B0A04020102020204" pitchFamily="34" charset="0"/>
            </a:endParaRPr>
          </a:p>
        </p:txBody>
      </p:sp>
      <p:pic>
        <p:nvPicPr>
          <p:cNvPr id="6" name="Imagen 5"/>
          <p:cNvPicPr>
            <a:picLocks noChangeAspect="1"/>
          </p:cNvPicPr>
          <p:nvPr/>
        </p:nvPicPr>
        <p:blipFill>
          <a:blip r:embed="rId2"/>
          <a:stretch>
            <a:fillRect/>
          </a:stretch>
        </p:blipFill>
        <p:spPr>
          <a:xfrm>
            <a:off x="0" y="1046438"/>
            <a:ext cx="9133140" cy="5811561"/>
          </a:xfrm>
          <a:prstGeom prst="rect">
            <a:avLst/>
          </a:prstGeom>
        </p:spPr>
      </p:pic>
    </p:spTree>
    <p:extLst>
      <p:ext uri="{BB962C8B-B14F-4D97-AF65-F5344CB8AC3E}">
        <p14:creationId xmlns:p14="http://schemas.microsoft.com/office/powerpoint/2010/main" val="37325839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989903"/>
            <a:ext cx="9144000" cy="1631216"/>
          </a:xfrm>
          <a:prstGeom prst="rect">
            <a:avLst/>
          </a:prstGeom>
        </p:spPr>
        <p:txBody>
          <a:bodyPr wrap="square">
            <a:spAutoFit/>
          </a:bodyPr>
          <a:lstStyle/>
          <a:p>
            <a:pPr algn="ctr"/>
            <a:r>
              <a:rPr lang="es-MX" sz="2000" b="1" dirty="0" smtClean="0">
                <a:latin typeface="Arial Black" panose="020B0A04020102020204" pitchFamily="34" charset="0"/>
              </a:rPr>
              <a:t>“Conságrate a Dios todas las</a:t>
            </a:r>
          </a:p>
          <a:p>
            <a:pPr algn="ctr"/>
            <a:r>
              <a:rPr lang="es-MX" sz="2000" b="1" dirty="0" smtClean="0">
                <a:latin typeface="Arial Black" panose="020B0A04020102020204" pitchFamily="34" charset="0"/>
              </a:rPr>
              <a:t>mañanas; haz de esto tu primer trabajo. Sea tu oración: “Tómame ¡oh Señor! como enteramente tuyo.</a:t>
            </a:r>
          </a:p>
          <a:p>
            <a:pPr algn="ctr"/>
            <a:r>
              <a:rPr lang="es-MX" sz="2000" b="1" dirty="0" smtClean="0">
                <a:latin typeface="Arial Black" panose="020B0A04020102020204" pitchFamily="34" charset="0"/>
              </a:rPr>
              <a:t>Pongo todos mis planes a tus pies. Úsame hoy en tu servicio. Mora conmigo y sea toda mi obra hecha en ti”.</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989903"/>
          </a:xfrm>
          <a:prstGeom prst="rect">
            <a:avLst/>
          </a:prstGeom>
        </p:spPr>
      </p:pic>
    </p:spTree>
    <p:extLst>
      <p:ext uri="{BB962C8B-B14F-4D97-AF65-F5344CB8AC3E}">
        <p14:creationId xmlns:p14="http://schemas.microsoft.com/office/powerpoint/2010/main" val="4989423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69175"/>
            <a:ext cx="9144000" cy="1938992"/>
          </a:xfrm>
          <a:prstGeom prst="rect">
            <a:avLst/>
          </a:prstGeom>
        </p:spPr>
        <p:txBody>
          <a:bodyPr wrap="square">
            <a:spAutoFit/>
          </a:bodyPr>
          <a:lstStyle/>
          <a:p>
            <a:pPr algn="ctr"/>
            <a:r>
              <a:rPr lang="es-MX" sz="2000" b="1" dirty="0" smtClean="0">
                <a:latin typeface="Arial Black" panose="020B0A04020102020204" pitchFamily="34" charset="0"/>
              </a:rPr>
              <a:t>Este es un asunto diario. Cada mañana conságrate a Dios por ese día. Somete todos tus planes</a:t>
            </a:r>
          </a:p>
          <a:p>
            <a:pPr algn="ctr"/>
            <a:r>
              <a:rPr lang="es-MX" sz="2000" b="1" dirty="0" smtClean="0">
                <a:latin typeface="Arial Black" panose="020B0A04020102020204" pitchFamily="34" charset="0"/>
              </a:rPr>
              <a:t>a él, para ponerlos en práctica o abandonarlos según te lo indicare su providencia. Sea puesta así ́tu</a:t>
            </a:r>
          </a:p>
          <a:p>
            <a:pPr algn="ctr"/>
            <a:r>
              <a:rPr lang="es-MX" sz="2000" b="1" dirty="0" smtClean="0">
                <a:latin typeface="Arial Black" panose="020B0A04020102020204" pitchFamily="34" charset="0"/>
              </a:rPr>
              <a:t>vida en las manos de Dios y será́ cada vez más semejante a la de Cristo. — El Camino a Cristo, 69, 70.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691948"/>
          </a:xfrm>
          <a:prstGeom prst="rect">
            <a:avLst/>
          </a:prstGeom>
        </p:spPr>
      </p:pic>
    </p:spTree>
    <p:extLst>
      <p:ext uri="{BB962C8B-B14F-4D97-AF65-F5344CB8AC3E}">
        <p14:creationId xmlns:p14="http://schemas.microsoft.com/office/powerpoint/2010/main" val="2316892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2">
              <a:lumMod val="75000"/>
            </a:schemeClr>
          </a:solidFill>
        </p:spPr>
        <p:txBody>
          <a:bodyPr wrap="square" rtlCol="0">
            <a:spAutoFit/>
          </a:bodyPr>
          <a:lstStyle/>
          <a:p>
            <a:pPr algn="ctr"/>
            <a:r>
              <a:rPr lang="es-MX" sz="3600" b="1" dirty="0" smtClean="0">
                <a:solidFill>
                  <a:srgbClr val="66FFFF"/>
                </a:solidFill>
                <a:latin typeface="Arial Black" panose="020B0A04020102020204" pitchFamily="34" charset="0"/>
              </a:rPr>
              <a:t>VERSÍCULO PARA MEMORIZAR</a:t>
            </a:r>
            <a:endParaRPr lang="es-MX" sz="3600" b="1" dirty="0">
              <a:solidFill>
                <a:srgbClr val="66FFFF"/>
              </a:solidFill>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9144000" cy="6211669"/>
          </a:xfrm>
          <a:prstGeom prst="rect">
            <a:avLst/>
          </a:prstGeom>
        </p:spPr>
      </p:pic>
    </p:spTree>
    <p:extLst>
      <p:ext uri="{BB962C8B-B14F-4D97-AF65-F5344CB8AC3E}">
        <p14:creationId xmlns:p14="http://schemas.microsoft.com/office/powerpoint/2010/main" val="26826786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rgbClr val="99FF66"/>
          </a:solidFill>
        </p:spPr>
        <p:txBody>
          <a:bodyPr wrap="square" rtlCol="0">
            <a:spAutoFit/>
          </a:bodyPr>
          <a:lstStyle/>
          <a:p>
            <a:pPr algn="ctr"/>
            <a:r>
              <a:rPr lang="es-MX" sz="3600" b="1" dirty="0" smtClean="0">
                <a:latin typeface="Arial Black" panose="020B0A04020102020204" pitchFamily="34" charset="0"/>
              </a:rPr>
              <a:t>REPASO DE LA LECCIÓN # 9</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09058"/>
            <a:ext cx="4761389" cy="6248942"/>
          </a:xfrm>
          <a:prstGeom prst="rect">
            <a:avLst/>
          </a:prstGeom>
        </p:spPr>
      </p:pic>
      <p:sp>
        <p:nvSpPr>
          <p:cNvPr id="4" name="CuadroTexto 3"/>
          <p:cNvSpPr txBox="1"/>
          <p:nvPr/>
        </p:nvSpPr>
        <p:spPr>
          <a:xfrm>
            <a:off x="4761389" y="646331"/>
            <a:ext cx="4382611" cy="3046988"/>
          </a:xfrm>
          <a:prstGeom prst="rect">
            <a:avLst/>
          </a:prstGeom>
          <a:solidFill>
            <a:srgbClr val="FF99CC"/>
          </a:solidFill>
        </p:spPr>
        <p:txBody>
          <a:bodyPr wrap="square" rtlCol="0">
            <a:spAutoFit/>
          </a:bodyPr>
          <a:lstStyle/>
          <a:p>
            <a:pPr algn="ctr"/>
            <a:r>
              <a:rPr lang="es-MX" sz="4800" b="1" dirty="0" smtClean="0">
                <a:latin typeface="Arial Black" panose="020B0A04020102020204" pitchFamily="34" charset="0"/>
              </a:rPr>
              <a:t>EL CONFLICTOCÓSMICO</a:t>
            </a:r>
          </a:p>
          <a:p>
            <a:pPr algn="ctr"/>
            <a:endParaRPr lang="es-MX" sz="4800" b="1" dirty="0">
              <a:latin typeface="Arial Black" panose="020B0A04020102020204" pitchFamily="34" charset="0"/>
            </a:endParaRPr>
          </a:p>
        </p:txBody>
      </p:sp>
      <p:pic>
        <p:nvPicPr>
          <p:cNvPr id="5" name="Imagen 4"/>
          <p:cNvPicPr>
            <a:picLocks noChangeAspect="1"/>
          </p:cNvPicPr>
          <p:nvPr/>
        </p:nvPicPr>
        <p:blipFill>
          <a:blip r:embed="rId3"/>
          <a:stretch>
            <a:fillRect/>
          </a:stretch>
        </p:blipFill>
        <p:spPr>
          <a:xfrm>
            <a:off x="4761388" y="3693320"/>
            <a:ext cx="4382611" cy="3164680"/>
          </a:xfrm>
          <a:prstGeom prst="rect">
            <a:avLst/>
          </a:prstGeom>
        </p:spPr>
      </p:pic>
      <p:sp>
        <p:nvSpPr>
          <p:cNvPr id="6" name="CuadroTexto 5"/>
          <p:cNvSpPr txBox="1"/>
          <p:nvPr/>
        </p:nvSpPr>
        <p:spPr>
          <a:xfrm>
            <a:off x="4761389" y="3730591"/>
            <a:ext cx="4382610" cy="571785"/>
          </a:xfrm>
          <a:prstGeom prst="rect">
            <a:avLst/>
          </a:prstGeom>
          <a:solidFill>
            <a:schemeClr val="tx1">
              <a:lumMod val="95000"/>
              <a:lumOff val="5000"/>
            </a:schemeClr>
          </a:solidFill>
        </p:spPr>
        <p:txBody>
          <a:bodyPr wrap="square" rtlCol="0">
            <a:spAutoFit/>
          </a:bodyPr>
          <a:lstStyle/>
          <a:p>
            <a:endParaRPr lang="es-MX" dirty="0"/>
          </a:p>
        </p:txBody>
      </p:sp>
    </p:spTree>
    <p:extLst>
      <p:ext uri="{BB962C8B-B14F-4D97-AF65-F5344CB8AC3E}">
        <p14:creationId xmlns:p14="http://schemas.microsoft.com/office/powerpoint/2010/main" val="526766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707886"/>
          </a:xfrm>
          <a:prstGeom prst="rect">
            <a:avLst/>
          </a:prstGeom>
          <a:solidFill>
            <a:srgbClr val="FFC000"/>
          </a:solidFill>
        </p:spPr>
        <p:txBody>
          <a:bodyPr wrap="square" rtlCol="0">
            <a:spAutoFit/>
          </a:bodyPr>
          <a:lstStyle/>
          <a:p>
            <a:pPr algn="ctr"/>
            <a:r>
              <a:rPr lang="es-MX" sz="4000" b="1" dirty="0" smtClean="0">
                <a:latin typeface="Arial Black" panose="020B0A04020102020204" pitchFamily="34" charset="0"/>
              </a:rPr>
              <a:t>HIMNO FINAL</a:t>
            </a:r>
            <a:endParaRPr lang="es-MX" sz="4000" b="1" dirty="0">
              <a:latin typeface="Arial Black" panose="020B0A04020102020204" pitchFamily="34" charset="0"/>
            </a:endParaRPr>
          </a:p>
        </p:txBody>
      </p:sp>
      <p:sp>
        <p:nvSpPr>
          <p:cNvPr id="5" name="Rectángulo 4"/>
          <p:cNvSpPr/>
          <p:nvPr/>
        </p:nvSpPr>
        <p:spPr>
          <a:xfrm>
            <a:off x="0" y="707886"/>
            <a:ext cx="9144000" cy="1569660"/>
          </a:xfrm>
          <a:prstGeom prst="rect">
            <a:avLst/>
          </a:prstGeom>
        </p:spPr>
        <p:txBody>
          <a:bodyPr wrap="square">
            <a:spAutoFit/>
          </a:bodyPr>
          <a:lstStyle/>
          <a:p>
            <a:pPr algn="ctr"/>
            <a:r>
              <a:rPr lang="es-MX" sz="2400" b="1" dirty="0" smtClean="0">
                <a:latin typeface="Arial Black" panose="020B0A04020102020204" pitchFamily="34" charset="0"/>
              </a:rPr>
              <a:t>“La oración es la respiración del alma. Es el secreto del poder espiritual”. Entonemos con gozo y</a:t>
            </a:r>
          </a:p>
          <a:p>
            <a:pPr algn="ctr"/>
            <a:r>
              <a:rPr lang="es-MX" sz="2400" b="1" dirty="0" smtClean="0">
                <a:latin typeface="Arial Black" panose="020B0A04020102020204" pitchFamily="34" charset="0"/>
              </a:rPr>
              <a:t>adoración reverente el himno </a:t>
            </a:r>
          </a:p>
          <a:p>
            <a:pPr algn="ctr"/>
            <a:r>
              <a:rPr lang="es-MX" sz="2400" b="1" dirty="0" smtClean="0">
                <a:latin typeface="Arial Black" panose="020B0A04020102020204" pitchFamily="34" charset="0"/>
              </a:rPr>
              <a:t>#382 “A solas al huerto yo voy”.</a:t>
            </a:r>
            <a:endParaRPr lang="es-MX" sz="2400" b="1" dirty="0">
              <a:latin typeface="Arial Black" panose="020B0A04020102020204" pitchFamily="34" charset="0"/>
            </a:endParaRPr>
          </a:p>
        </p:txBody>
      </p:sp>
      <p:pic>
        <p:nvPicPr>
          <p:cNvPr id="6" name="Imagen 5"/>
          <p:cNvPicPr>
            <a:picLocks noChangeAspect="1"/>
          </p:cNvPicPr>
          <p:nvPr/>
        </p:nvPicPr>
        <p:blipFill>
          <a:blip r:embed="rId2"/>
          <a:stretch>
            <a:fillRect/>
          </a:stretch>
        </p:blipFill>
        <p:spPr>
          <a:xfrm>
            <a:off x="0" y="2277546"/>
            <a:ext cx="9144000" cy="4989342"/>
          </a:xfrm>
          <a:prstGeom prst="rect">
            <a:avLst/>
          </a:prstGeom>
        </p:spPr>
      </p:pic>
    </p:spTree>
    <p:extLst>
      <p:ext uri="{BB962C8B-B14F-4D97-AF65-F5344CB8AC3E}">
        <p14:creationId xmlns:p14="http://schemas.microsoft.com/office/powerpoint/2010/main" val="2992548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chemeClr val="accent1">
              <a:lumMod val="20000"/>
              <a:lumOff val="80000"/>
            </a:schemeClr>
          </a:solidFill>
        </p:spPr>
        <p:txBody>
          <a:bodyPr wrap="square" rtlCol="0">
            <a:spAutoFit/>
          </a:bodyPr>
          <a:lstStyle/>
          <a:p>
            <a:pPr algn="ctr"/>
            <a:r>
              <a:rPr lang="es-MX" sz="3200" b="1" dirty="0" smtClean="0">
                <a:latin typeface="Arial Black" panose="020B0A04020102020204" pitchFamily="34" charset="0"/>
              </a:rPr>
              <a:t>ORACIÓN FINAL</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84775"/>
            <a:ext cx="9139846" cy="6273225"/>
          </a:xfrm>
          <a:prstGeom prst="rect">
            <a:avLst/>
          </a:prstGeom>
        </p:spPr>
      </p:pic>
    </p:spTree>
    <p:extLst>
      <p:ext uri="{BB962C8B-B14F-4D97-AF65-F5344CB8AC3E}">
        <p14:creationId xmlns:p14="http://schemas.microsoft.com/office/powerpoint/2010/main" val="36533768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1650"/>
          </a:xfrm>
          <a:prstGeom prst="rect">
            <a:avLst/>
          </a:prstGeom>
        </p:spPr>
      </p:pic>
    </p:spTree>
    <p:extLst>
      <p:ext uri="{BB962C8B-B14F-4D97-AF65-F5344CB8AC3E}">
        <p14:creationId xmlns:p14="http://schemas.microsoft.com/office/powerpoint/2010/main" val="3608843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chemeClr val="accent4">
              <a:lumMod val="60000"/>
              <a:lumOff val="40000"/>
            </a:schemeClr>
          </a:solidFill>
        </p:spPr>
        <p:txBody>
          <a:bodyPr wrap="square" rtlCol="0">
            <a:spAutoFit/>
          </a:bodyPr>
          <a:lstStyle/>
          <a:p>
            <a:pPr algn="ctr"/>
            <a:r>
              <a:rPr lang="es-MX" sz="3200" b="1" dirty="0" smtClean="0">
                <a:latin typeface="Arial Black" panose="020B0A04020102020204" pitchFamily="34" charset="0"/>
              </a:rPr>
              <a:t>LECTURA BÍBLICA</a:t>
            </a:r>
            <a:endParaRPr lang="es-MX" sz="32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584774"/>
            <a:ext cx="9144000" cy="6273225"/>
          </a:xfrm>
          <a:prstGeom prst="rect">
            <a:avLst/>
          </a:prstGeom>
        </p:spPr>
      </p:pic>
      <p:sp>
        <p:nvSpPr>
          <p:cNvPr id="6" name="Rectángulo 5"/>
          <p:cNvSpPr/>
          <p:nvPr/>
        </p:nvSpPr>
        <p:spPr>
          <a:xfrm>
            <a:off x="949568" y="1009749"/>
            <a:ext cx="7448843" cy="1754326"/>
          </a:xfrm>
          <a:prstGeom prst="rect">
            <a:avLst/>
          </a:prstGeom>
        </p:spPr>
        <p:txBody>
          <a:bodyPr wrap="square">
            <a:spAutoFit/>
          </a:bodyPr>
          <a:lstStyle/>
          <a:p>
            <a:pPr algn="ctr"/>
            <a:r>
              <a:rPr lang="es-MX" sz="3600" b="1" dirty="0" smtClean="0">
                <a:latin typeface="Arial Black" panose="020B0A04020102020204" pitchFamily="34" charset="0"/>
              </a:rPr>
              <a:t>Mateo 24:42 “Velad, pues, porque no sabéis a qué hora ha de venir vuestro Señor.” </a:t>
            </a:r>
            <a:endParaRPr lang="es-MX" sz="3600" b="1" dirty="0">
              <a:latin typeface="Arial Black" panose="020B0A04020102020204" pitchFamily="34" charset="0"/>
            </a:endParaRPr>
          </a:p>
        </p:txBody>
      </p:sp>
    </p:spTree>
    <p:extLst>
      <p:ext uri="{BB962C8B-B14F-4D97-AF65-F5344CB8AC3E}">
        <p14:creationId xmlns:p14="http://schemas.microsoft.com/office/powerpoint/2010/main" val="2161082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chemeClr val="accent2"/>
          </a:solidFill>
        </p:spPr>
        <p:txBody>
          <a:bodyPr wrap="square" rtlCol="0">
            <a:spAutoFit/>
          </a:bodyPr>
          <a:lstStyle/>
          <a:p>
            <a:pPr algn="ctr"/>
            <a:r>
              <a:rPr lang="es-MX" sz="3200" b="1" dirty="0" smtClean="0">
                <a:latin typeface="Arial Black" panose="020B0A04020102020204" pitchFamily="34" charset="0"/>
              </a:rPr>
              <a:t>ORACIÓN DE RODILLAS</a:t>
            </a:r>
            <a:endParaRPr lang="es-MX" sz="3200" b="1" dirty="0">
              <a:latin typeface="Arial Black" panose="020B0A04020102020204" pitchFamily="34" charset="0"/>
            </a:endParaRPr>
          </a:p>
        </p:txBody>
      </p:sp>
      <p:pic>
        <p:nvPicPr>
          <p:cNvPr id="6" name="Imagen 5"/>
          <p:cNvPicPr>
            <a:picLocks noChangeAspect="1"/>
          </p:cNvPicPr>
          <p:nvPr/>
        </p:nvPicPr>
        <p:blipFill>
          <a:blip r:embed="rId2"/>
          <a:stretch>
            <a:fillRect/>
          </a:stretch>
        </p:blipFill>
        <p:spPr>
          <a:xfrm>
            <a:off x="0" y="584774"/>
            <a:ext cx="9144000" cy="6273226"/>
          </a:xfrm>
          <a:prstGeom prst="rect">
            <a:avLst/>
          </a:prstGeom>
        </p:spPr>
      </p:pic>
    </p:spTree>
    <p:extLst>
      <p:ext uri="{BB962C8B-B14F-4D97-AF65-F5344CB8AC3E}">
        <p14:creationId xmlns:p14="http://schemas.microsoft.com/office/powerpoint/2010/main" val="1849994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78140"/>
            <a:ext cx="9143999" cy="1569660"/>
          </a:xfrm>
          <a:prstGeom prst="rect">
            <a:avLst/>
          </a:prstGeom>
        </p:spPr>
        <p:txBody>
          <a:bodyPr wrap="square">
            <a:spAutoFit/>
          </a:bodyPr>
          <a:lstStyle/>
          <a:p>
            <a:pPr algn="ctr"/>
            <a:r>
              <a:rPr lang="es-MX" sz="2400" b="1" dirty="0" smtClean="0">
                <a:latin typeface="Arial Black" panose="020B0A04020102020204" pitchFamily="34" charset="0"/>
              </a:rPr>
              <a:t>Prepararnos para el regreso de Cristo implica cultivar una relación cercana con Él a través</a:t>
            </a:r>
          </a:p>
          <a:p>
            <a:pPr algn="ctr"/>
            <a:r>
              <a:rPr lang="es-MX" sz="2400" b="1" dirty="0" smtClean="0">
                <a:latin typeface="Arial Black" panose="020B0A04020102020204" pitchFamily="34" charset="0"/>
              </a:rPr>
              <a:t>de la oración, estudiar su Palabra y vivir de acuerdo a sus enseñanzas.</a:t>
            </a:r>
            <a:endParaRPr lang="es-MX" sz="2400" b="1" dirty="0">
              <a:latin typeface="Arial Black" panose="020B0A04020102020204" pitchFamily="34" charset="0"/>
            </a:endParaRPr>
          </a:p>
        </p:txBody>
      </p:sp>
      <p:sp>
        <p:nvSpPr>
          <p:cNvPr id="3" name="CuadroTexto 2"/>
          <p:cNvSpPr txBox="1"/>
          <p:nvPr/>
        </p:nvSpPr>
        <p:spPr>
          <a:xfrm>
            <a:off x="-1" y="-1"/>
            <a:ext cx="9143999" cy="523220"/>
          </a:xfrm>
          <a:prstGeom prst="rect">
            <a:avLst/>
          </a:prstGeom>
          <a:solidFill>
            <a:schemeClr val="accent4">
              <a:lumMod val="40000"/>
              <a:lumOff val="60000"/>
            </a:schemeClr>
          </a:solidFill>
        </p:spPr>
        <p:txBody>
          <a:bodyPr wrap="square" rtlCol="0">
            <a:spAutoFit/>
          </a:bodyPr>
          <a:lstStyle/>
          <a:p>
            <a:pPr algn="ctr"/>
            <a:r>
              <a:rPr lang="es-MX" sz="2800" b="1" dirty="0" smtClean="0">
                <a:latin typeface="Arial Black" panose="020B0A04020102020204" pitchFamily="34" charset="0"/>
              </a:rPr>
              <a:t>PROPÓSITO</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19"/>
            <a:ext cx="9143998" cy="4661982"/>
          </a:xfrm>
          <a:prstGeom prst="rect">
            <a:avLst/>
          </a:prstGeom>
        </p:spPr>
      </p:pic>
    </p:spTree>
    <p:extLst>
      <p:ext uri="{BB962C8B-B14F-4D97-AF65-F5344CB8AC3E}">
        <p14:creationId xmlns:p14="http://schemas.microsoft.com/office/powerpoint/2010/main" val="1765559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1349"/>
            <a:ext cx="9144000" cy="523220"/>
          </a:xfrm>
          <a:prstGeom prst="rect">
            <a:avLst/>
          </a:prstGeom>
          <a:solidFill>
            <a:schemeClr val="accent6">
              <a:lumMod val="60000"/>
              <a:lumOff val="40000"/>
            </a:schemeClr>
          </a:solidFill>
        </p:spPr>
        <p:txBody>
          <a:bodyPr wrap="square" rtlCol="0" anchor="b">
            <a:spAutoFit/>
          </a:bodyPr>
          <a:lstStyle/>
          <a:p>
            <a:pPr algn="ctr"/>
            <a:r>
              <a:rPr lang="es-MX" sz="2800" b="1" dirty="0" smtClean="0">
                <a:latin typeface="Arial Black" panose="020B0A04020102020204" pitchFamily="34" charset="0"/>
              </a:rPr>
              <a:t>INTRODUCCIÓN</a:t>
            </a:r>
            <a:endParaRPr lang="es-MX" sz="2800" b="1" dirty="0">
              <a:latin typeface="Arial Black" panose="020B0A04020102020204" pitchFamily="34" charset="0"/>
            </a:endParaRPr>
          </a:p>
        </p:txBody>
      </p:sp>
      <p:sp>
        <p:nvSpPr>
          <p:cNvPr id="3" name="Rectángulo 2"/>
          <p:cNvSpPr/>
          <p:nvPr/>
        </p:nvSpPr>
        <p:spPr>
          <a:xfrm>
            <a:off x="0" y="5003970"/>
            <a:ext cx="9144000" cy="1631216"/>
          </a:xfrm>
          <a:prstGeom prst="rect">
            <a:avLst/>
          </a:prstGeom>
        </p:spPr>
        <p:txBody>
          <a:bodyPr wrap="square">
            <a:spAutoFit/>
          </a:bodyPr>
          <a:lstStyle/>
          <a:p>
            <a:pPr algn="ctr"/>
            <a:r>
              <a:rPr lang="es-MX" sz="2000" b="1" dirty="0" smtClean="0">
                <a:latin typeface="Arial Black" panose="020B0A04020102020204" pitchFamily="34" charset="0"/>
              </a:rPr>
              <a:t>“Si el Salvador de los hombres, a pesar de su fortaleza divina, necesitaba orar, ¡cuánto más debieran</a:t>
            </a:r>
          </a:p>
          <a:p>
            <a:pPr algn="ctr"/>
            <a:r>
              <a:rPr lang="es-MX" sz="2000" b="1" dirty="0" smtClean="0">
                <a:latin typeface="Arial Black" panose="020B0A04020102020204" pitchFamily="34" charset="0"/>
              </a:rPr>
              <a:t>los débiles y pecaminosos mortales sentir la necesidad de orar con fervor y constancia! Cuando Cristo</a:t>
            </a:r>
          </a:p>
          <a:p>
            <a:pPr algn="ctr"/>
            <a:r>
              <a:rPr lang="es-MX" sz="2000" b="1" dirty="0" smtClean="0">
                <a:latin typeface="Arial Black" panose="020B0A04020102020204" pitchFamily="34" charset="0"/>
              </a:rPr>
              <a:t>se veía más fieramente asediado por la tentación, no comía.</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1" y="534569"/>
            <a:ext cx="9144001" cy="4428144"/>
          </a:xfrm>
          <a:prstGeom prst="rect">
            <a:avLst/>
          </a:prstGeom>
        </p:spPr>
      </p:pic>
    </p:spTree>
    <p:extLst>
      <p:ext uri="{BB962C8B-B14F-4D97-AF65-F5344CB8AC3E}">
        <p14:creationId xmlns:p14="http://schemas.microsoft.com/office/powerpoint/2010/main" val="5108480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1231"/>
            <a:ext cx="9144000" cy="2246769"/>
          </a:xfrm>
          <a:prstGeom prst="rect">
            <a:avLst/>
          </a:prstGeom>
        </p:spPr>
        <p:txBody>
          <a:bodyPr wrap="square">
            <a:spAutoFit/>
          </a:bodyPr>
          <a:lstStyle/>
          <a:p>
            <a:pPr algn="ctr"/>
            <a:r>
              <a:rPr lang="es-MX" sz="2000" b="1" dirty="0" smtClean="0">
                <a:latin typeface="Arial Black" panose="020B0A04020102020204" pitchFamily="34" charset="0"/>
              </a:rPr>
              <a:t>Se entregaba a Dios, y gracias a su</a:t>
            </a:r>
          </a:p>
          <a:p>
            <a:pPr algn="ctr"/>
            <a:r>
              <a:rPr lang="es-MX" sz="2000" b="1" dirty="0" smtClean="0">
                <a:latin typeface="Arial Black" panose="020B0A04020102020204" pitchFamily="34" charset="0"/>
              </a:rPr>
              <a:t>ferviente oración y perfecta sumisión a la voluntad de su Padre salía vencedor. Sobre todos los demás</a:t>
            </a:r>
          </a:p>
          <a:p>
            <a:pPr algn="ctr"/>
            <a:r>
              <a:rPr lang="es-MX" sz="2000" b="1" dirty="0" smtClean="0">
                <a:latin typeface="Arial Black" panose="020B0A04020102020204" pitchFamily="34" charset="0"/>
              </a:rPr>
              <a:t>cristianos profesos, debieran los que profesan la verdad para estos últimos días imitar a su gran</a:t>
            </a:r>
          </a:p>
          <a:p>
            <a:pPr algn="ctr"/>
            <a:r>
              <a:rPr lang="es-MX" sz="2000" b="1" dirty="0" smtClean="0">
                <a:latin typeface="Arial Black" panose="020B0A04020102020204" pitchFamily="34" charset="0"/>
              </a:rPr>
              <a:t>ejemplo en lo que a la oración se refiere.” </a:t>
            </a:r>
          </a:p>
          <a:p>
            <a:pPr algn="ctr"/>
            <a:r>
              <a:rPr lang="es-MX" sz="2000" b="1" dirty="0" smtClean="0">
                <a:latin typeface="Arial Black" panose="020B0A04020102020204" pitchFamily="34" charset="0"/>
              </a:rPr>
              <a:t>—Consejos sobre el Régimen Alimenticio, 61. </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4574010"/>
          </a:xfrm>
          <a:prstGeom prst="rect">
            <a:avLst/>
          </a:prstGeom>
        </p:spPr>
      </p:pic>
      <p:sp>
        <p:nvSpPr>
          <p:cNvPr id="5" name="CuadroTexto 4"/>
          <p:cNvSpPr txBox="1"/>
          <p:nvPr/>
        </p:nvSpPr>
        <p:spPr>
          <a:xfrm>
            <a:off x="0" y="4290646"/>
            <a:ext cx="9144000" cy="369332"/>
          </a:xfrm>
          <a:prstGeom prst="rect">
            <a:avLst/>
          </a:prstGeom>
          <a:blipFill>
            <a:blip r:embed="rId3"/>
            <a:tile tx="0" ty="0" sx="100000" sy="100000" flip="none" algn="tl"/>
          </a:blipFill>
        </p:spPr>
        <p:txBody>
          <a:bodyPr wrap="square" rtlCol="0">
            <a:spAutoFit/>
          </a:bodyPr>
          <a:lstStyle/>
          <a:p>
            <a:endParaRPr lang="es-MX" dirty="0"/>
          </a:p>
        </p:txBody>
      </p:sp>
    </p:spTree>
    <p:extLst>
      <p:ext uri="{BB962C8B-B14F-4D97-AF65-F5344CB8AC3E}">
        <p14:creationId xmlns:p14="http://schemas.microsoft.com/office/powerpoint/2010/main" val="2695475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517941"/>
            <a:ext cx="9144000" cy="1200329"/>
          </a:xfrm>
          <a:prstGeom prst="rect">
            <a:avLst/>
          </a:prstGeom>
        </p:spPr>
        <p:txBody>
          <a:bodyPr wrap="square">
            <a:spAutoFit/>
          </a:bodyPr>
          <a:lstStyle/>
          <a:p>
            <a:pPr algn="ctr"/>
            <a:r>
              <a:rPr lang="es-MX" sz="2400" b="1" dirty="0" smtClean="0">
                <a:latin typeface="Arial Black" panose="020B0A04020102020204" pitchFamily="34" charset="0"/>
              </a:rPr>
              <a:t>En lugar de un solo tipo de oración o incluso una lista de oraciones específicas, la Biblia señala una</a:t>
            </a:r>
          </a:p>
          <a:p>
            <a:pPr algn="ctr"/>
            <a:r>
              <a:rPr lang="es-MX" sz="2400" b="1" dirty="0" smtClean="0">
                <a:latin typeface="Arial Black" panose="020B0A04020102020204" pitchFamily="34" charset="0"/>
              </a:rPr>
              <a:t>variedad de formas en que las personas oran a Dios.</a:t>
            </a:r>
            <a:endParaRPr lang="es-MX" sz="24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0"/>
            <a:ext cx="9144000" cy="5517941"/>
          </a:xfrm>
          <a:prstGeom prst="rect">
            <a:avLst/>
          </a:prstGeom>
        </p:spPr>
      </p:pic>
    </p:spTree>
    <p:extLst>
      <p:ext uri="{BB962C8B-B14F-4D97-AF65-F5344CB8AC3E}">
        <p14:creationId xmlns:p14="http://schemas.microsoft.com/office/powerpoint/2010/main" val="12386444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1321</Words>
  <Application>Microsoft Office PowerPoint</Application>
  <PresentationFormat>Presentación en pantalla (4:3)</PresentationFormat>
  <Paragraphs>111</Paragraphs>
  <Slides>36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36</vt:i4>
      </vt:variant>
    </vt:vector>
  </HeadingPairs>
  <TitlesOfParts>
    <vt:vector size="41"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jmgonzalez_61@hotmail.com</dc:creator>
  <cp:lastModifiedBy>jmgonzalez_61@hotmail.com</cp:lastModifiedBy>
  <cp:revision>37</cp:revision>
  <dcterms:created xsi:type="dcterms:W3CDTF">2025-02-24T18:20:52Z</dcterms:created>
  <dcterms:modified xsi:type="dcterms:W3CDTF">2025-02-24T23:13:43Z</dcterms:modified>
</cp:coreProperties>
</file>