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5" r:id="rId5"/>
    <p:sldId id="268" r:id="rId6"/>
    <p:sldId id="257" r:id="rId7"/>
    <p:sldId id="259" r:id="rId8"/>
    <p:sldId id="261" r:id="rId9"/>
    <p:sldId id="262" r:id="rId10"/>
    <p:sldId id="263" r:id="rId11"/>
    <p:sldId id="264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4" r:id="rId28"/>
    <p:sldId id="285" r:id="rId29"/>
    <p:sldId id="281" r:id="rId30"/>
    <p:sldId id="283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286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682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692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216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17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444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87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710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569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600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131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EE56-3427-4138-80A2-83416982E6F1}" type="datetimeFigureOut">
              <a:rPr lang="es-MX" smtClean="0"/>
              <a:t>29/01/2025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444B5-072D-4C40-80A9-9A5FD01EB86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184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“UNA IGLESIA CON LAS LLAVES DEL CIELO”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5525956"/>
            <a:ext cx="1150473" cy="10233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02190" y="5525956"/>
            <a:ext cx="7540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44000" cy="46026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686" y="923328"/>
            <a:ext cx="4602627" cy="460262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 rot="5400000">
            <a:off x="4783015" y="3973159"/>
            <a:ext cx="174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CIELO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510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Veamos si esta llave logra abrir nuestro cofre. [Se acerca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 intenta abrir el cofre con una llave incorrecta].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Hablar </a:t>
            </a:r>
            <a:r>
              <a:rPr lang="es-MX" sz="2000" b="1" dirty="0">
                <a:latin typeface="Arial Black" panose="020B0A04020102020204" pitchFamily="34" charset="0"/>
              </a:rPr>
              <a:t>de manera destructiva de nuestros hermanos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nos ayuda a prepararnos para ir al cielo; al contrario,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</a:t>
            </a:r>
            <a:r>
              <a:rPr lang="es-MX" sz="2000" b="1" dirty="0">
                <a:latin typeface="Arial Black" panose="020B0A04020102020204" pitchFamily="34" charset="0"/>
              </a:rPr>
              <a:t>aleja. No debemos señalar ni juzgar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nadie, ya que, si Jesús no lo hace, mucho menos nosotros.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36220"/>
            <a:ext cx="85153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2212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#531 “LA FAMILIA DE DIOS”.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314"/>
            <a:ext cx="9148720" cy="58766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69945" y="6133514"/>
            <a:ext cx="1674055" cy="61897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70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LLAVE #2: "PREJUICIOS"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142945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Los prejuicios son ideas preconcebidas, es decir, pensar algo antes de tiempo o sin bases sólidas.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Ocurre frecuentemente en nuestra iglesia cuando asumimos que los hermanos nos critican o </a:t>
            </a:r>
            <a:r>
              <a:rPr lang="es-MX" b="1" dirty="0" smtClean="0">
                <a:latin typeface="Arial Black" panose="020B0A04020102020204" pitchFamily="34" charset="0"/>
              </a:rPr>
              <a:t>hablan mal </a:t>
            </a:r>
            <a:r>
              <a:rPr lang="es-MX" b="1" dirty="0">
                <a:latin typeface="Arial Black" panose="020B0A04020102020204" pitchFamily="34" charset="0"/>
              </a:rPr>
              <a:t>de nosotros. Pensamientos como: "El hermano no me saludó porque le caigo mal",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"</a:t>
            </a:r>
            <a:r>
              <a:rPr lang="es-MX" b="1" dirty="0">
                <a:latin typeface="Arial Black" panose="020B0A04020102020204" pitchFamily="34" charset="0"/>
              </a:rPr>
              <a:t>El pastor </a:t>
            </a:r>
            <a:r>
              <a:rPr lang="es-MX" b="1" dirty="0" smtClean="0">
                <a:latin typeface="Arial Black" panose="020B0A04020102020204" pitchFamily="34" charset="0"/>
              </a:rPr>
              <a:t>me miró </a:t>
            </a:r>
            <a:r>
              <a:rPr lang="es-MX" b="1" dirty="0">
                <a:latin typeface="Arial Black" panose="020B0A04020102020204" pitchFamily="34" charset="0"/>
              </a:rPr>
              <a:t>feo, seguro es un criticón",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"</a:t>
            </a:r>
            <a:r>
              <a:rPr lang="es-MX" b="1" dirty="0">
                <a:latin typeface="Arial Black" panose="020B0A04020102020204" pitchFamily="34" charset="0"/>
              </a:rPr>
              <a:t>La hermana me habló de forma grosera, seguro quiere </a:t>
            </a:r>
            <a:r>
              <a:rPr lang="es-MX" b="1" dirty="0" smtClean="0">
                <a:latin typeface="Arial Black" panose="020B0A04020102020204" pitchFamily="34" charset="0"/>
              </a:rPr>
              <a:t>hacerme sentir </a:t>
            </a:r>
            <a:r>
              <a:rPr lang="es-MX" b="1" dirty="0">
                <a:latin typeface="Arial Black" panose="020B0A04020102020204" pitchFamily="34" charset="0"/>
              </a:rPr>
              <a:t>inferior", son </a:t>
            </a:r>
            <a:r>
              <a:rPr lang="es-MX" b="1" dirty="0" smtClean="0">
                <a:latin typeface="Arial Black" panose="020B0A04020102020204" pitchFamily="34" charset="0"/>
              </a:rPr>
              <a:t>prejuicios comunes. Veamos si esta llave logra abrir un candado. [Se acerca e intenta abrir </a:t>
            </a:r>
            <a:r>
              <a:rPr lang="es-MX" b="1" dirty="0">
                <a:latin typeface="Arial Black" panose="020B0A04020102020204" pitchFamily="34" charset="0"/>
              </a:rPr>
              <a:t>el cofre con una llave incorrecta].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6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0723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vemos, esta llave no abre nuestro cofre.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Estos pensamientos </a:t>
            </a:r>
            <a:r>
              <a:rPr lang="es-MX" sz="2000" b="1" dirty="0">
                <a:latin typeface="Arial Black" panose="020B0A04020102020204" pitchFamily="34" charset="0"/>
              </a:rPr>
              <a:t>desaniman a los miembros y pueden llevarlos a abandonar la iglesia. Pidamos a Dios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elimine los prejuicios de nuestra mente. Una forma de hacerlo es estudiando la Palabra de Dios.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Busquemos juntos la siguiente cita bíblica, Hebreos 10:24-25: "Preocupémonos los unos por los otros,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fin de estimularnos al amor y a las buenas obras.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dejemos de congregarnos, como acostumbran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hacerlo algunos, sino animémonos unos a otros, y con mayor razón ahora que vemos que aquel día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acerca." (NVI).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0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LLAVE #3: “RESPONSABILIDAD”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715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responsabilidad implica actuar de forma dedicada y cumplir con nuestros deberes en la iglesia,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además de asumir las consecuencias de nuestros actos y errores. Demostramos responsabilidad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cumplimos con nuestros cargos dentro de la iglesia, asistimos a las juntas directivas 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administrativas, y llegamos puntuales al culto.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93" y="523219"/>
            <a:ext cx="6247814" cy="394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7375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¿Será que esta llave puede abrir algo? [Se acerca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logra abrir un candado]. Sin duda, la responsabilidad es esencial para que la iglesia se prepare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ver a Jesús. Cuando nos dirigimos a nuestros hermanos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</a:t>
            </a:r>
            <a:r>
              <a:rPr lang="es-MX" sz="2000" b="1" dirty="0">
                <a:latin typeface="Arial Black" panose="020B0A04020102020204" pitchFamily="34" charset="0"/>
              </a:rPr>
              <a:t>ese sentido de responsabilidad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cumplimos con nuestras tareas cristianas, logramos que la iglesia funcione mucho mejor.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68199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ENSEÑANDO A LOS NIÑOS A AMAR LA MISIÓN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1107995"/>
            <a:ext cx="3438525" cy="52602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1107995"/>
            <a:ext cx="2852736" cy="52602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291262" y="1107995"/>
            <a:ext cx="2852736" cy="52602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4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LLAVE #4: “PEREZA”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pereza eclesiástica es un estado por el que más de un hermano o hermana ha pasado, o en el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aún se encuentra. Consiste en mostrar flaqueza o desinterés en las actividades y programas de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iglesia, lo que provoca la tardanza o inasistencia de los hermanos. La pereza también se manifiesta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los hermanos ya no quieren trabajar en la obra misionera o en los planes de la iglesia, o cuando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director de departamento ya no desea continuar con su ministerio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32507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55078" y="3530993"/>
            <a:ext cx="7821636" cy="703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19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Veamos si esta llave puede abrir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algún candado del cofre. [Se acerca e intenta abrir con una llave incorrecta]. La pereza no es algo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iglesia necesite; es algo que debemos eliminar. Una manera de hacerlo es a través de programas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inspiren y motiven a nuestros miembros.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20" y="-1"/>
            <a:ext cx="7811363" cy="4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9259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80924"/>
            <a:ext cx="9144001" cy="63770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88772" y="1842868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529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8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#534 "En tu nombre comenzamos",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533 "Cuán bueno y agradable", #181 "Una </a:t>
            </a:r>
            <a:r>
              <a:rPr lang="es-MX" sz="2000" b="1" dirty="0" smtClean="0">
                <a:latin typeface="Arial Black" panose="020B0A04020102020204" pitchFamily="34" charset="0"/>
              </a:rPr>
              <a:t>esperanza“,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530 "Somos un </a:t>
            </a:r>
            <a:r>
              <a:rPr lang="es-MX" sz="2000" b="1" dirty="0" smtClean="0">
                <a:latin typeface="Arial Black" panose="020B0A04020102020204" pitchFamily="34" charset="0"/>
              </a:rPr>
              <a:t>pequeño pueblo </a:t>
            </a:r>
            <a:r>
              <a:rPr lang="es-MX" sz="2000" b="1" dirty="0">
                <a:latin typeface="Arial Black" panose="020B0A04020102020204" pitchFamily="34" charset="0"/>
              </a:rPr>
              <a:t>muy feliz</a:t>
            </a:r>
            <a:r>
              <a:rPr lang="es-MX" sz="2000" b="1" dirty="0" smtClean="0">
                <a:latin typeface="Arial Black" panose="020B0A04020102020204" pitchFamily="34" charset="0"/>
              </a:rPr>
              <a:t>"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438"/>
            <a:ext cx="9144000" cy="52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LLAVE #5: "TEMOR"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temor impide que muchos miembros de la iglesia se involucren como deberían. Temen salir a hacer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obra misionera porque consideran que no saben qué palabras usar, o tienen miedo de tomar un cargo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 responsabilidad por no saber cómo desempeñarlo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1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22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67745"/>
            <a:ext cx="91440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Veamos </a:t>
            </a:r>
            <a:r>
              <a:rPr lang="es-MX" sz="2000" b="1" dirty="0">
                <a:latin typeface="Arial Black" panose="020B0A04020102020204" pitchFamily="34" charset="0"/>
              </a:rPr>
              <a:t>si esta llave puede abrir un candado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[</a:t>
            </a:r>
            <a:r>
              <a:rPr lang="es-MX" sz="2000" b="1" dirty="0" smtClean="0">
                <a:latin typeface="Arial Black" panose="020B0A04020102020204" pitchFamily="34" charset="0"/>
              </a:rPr>
              <a:t>Se acerca </a:t>
            </a:r>
            <a:r>
              <a:rPr lang="es-MX" sz="2000" b="1" dirty="0">
                <a:latin typeface="Arial Black" panose="020B0A04020102020204" pitchFamily="34" charset="0"/>
              </a:rPr>
              <a:t>e intenta abrir con una llave incorrecta</a:t>
            </a:r>
            <a:r>
              <a:rPr lang="es-MX" sz="2000" b="1" dirty="0" smtClean="0">
                <a:latin typeface="Arial Black" panose="020B0A04020102020204" pitchFamily="34" charset="0"/>
              </a:rPr>
              <a:t>].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temor es una barrera para el crecimiento espiritual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nuestros miembros. Podemos vencer el temor con confianza, voluntad, y al desafiarnos a crecer.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También </a:t>
            </a:r>
            <a:r>
              <a:rPr lang="es-MX" sz="2000" b="1" dirty="0">
                <a:latin typeface="Arial Black" panose="020B0A04020102020204" pitchFamily="34" charset="0"/>
              </a:rPr>
              <a:t>es importante que los hermanos con más experiencia instruyan a los nuevos, lo que </a:t>
            </a:r>
            <a:r>
              <a:rPr lang="es-MX" sz="2000" b="1" dirty="0" smtClean="0">
                <a:latin typeface="Arial Black" panose="020B0A04020102020204" pitchFamily="34" charset="0"/>
              </a:rPr>
              <a:t>les ayudará </a:t>
            </a:r>
            <a:r>
              <a:rPr lang="es-MX" sz="2000" b="1" dirty="0">
                <a:latin typeface="Arial Black" panose="020B0A04020102020204" pitchFamily="34" charset="0"/>
              </a:rPr>
              <a:t>a perder el temor.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53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5376" cy="61501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6602"/>
            <a:ext cx="2034427" cy="18096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37761" y="2926079"/>
            <a:ext cx="407963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MONGOLIA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02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LLAVE #6: "UNIDAD"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8476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unidad es lo contrario a la división; es lo que convierte a una iglesia en una estructura sólida.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Sin embargo</a:t>
            </a:r>
            <a:r>
              <a:rPr lang="es-MX" sz="2000" b="1" dirty="0">
                <a:latin typeface="Arial Black" panose="020B0A04020102020204" pitchFamily="34" charset="0"/>
              </a:rPr>
              <a:t>, no debe basarse únicamente en pilares humanos, sino principalmente divinos.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Nuestra unidad </a:t>
            </a:r>
            <a:r>
              <a:rPr lang="es-MX" sz="2000" b="1" dirty="0">
                <a:latin typeface="Arial Black" panose="020B0A04020102020204" pitchFamily="34" charset="0"/>
              </a:rPr>
              <a:t>debe estar en Cristo, reflejando amor, misericordia, compasión y compañerismo en </a:t>
            </a:r>
            <a:r>
              <a:rPr lang="es-MX" sz="2000" b="1" dirty="0" smtClean="0">
                <a:latin typeface="Arial Black" panose="020B0A04020102020204" pitchFamily="34" charset="0"/>
              </a:rPr>
              <a:t>nuestra iglesia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401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38425" y="3559126"/>
            <a:ext cx="240557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776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Veamos si esta llave puede abrir el candado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[Se acerca y logra abrir un candado]. La unidad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la llave que permitirá a sus miembros llegar a la Patria Celestial. Podemos demostrar nuestra unidad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apoyamos a los demás, buscamos el bienestar común y reconocemos que todos somos un solo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cuerpo en 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7070" y="1266092"/>
            <a:ext cx="3769686" cy="1200329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47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semana aprendimos nuestro versículo de memoria no solo los niños, también nosotros los adultos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ello para iniciar con nuestro repaso de lección demostrando que no somos perezosos, les invitamos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todos a estar de pie y repetir nuestro versículo de memoria de esta semana, terminando integrémonos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nuestro grupo pequeño para el repaso de nuestra Escuela Sabática.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98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LLAVE #7: "CONSAGRACIÓN"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Consagración significa estar apartado o dedicado para un uso divino. Cuando la iglesia se consagra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a través del estudio personal y colectivo de la Biblia,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</a:t>
            </a:r>
            <a:r>
              <a:rPr lang="es-MX" sz="2000" b="1" dirty="0">
                <a:latin typeface="Arial Black" panose="020B0A04020102020204" pitchFamily="34" charset="0"/>
              </a:rPr>
              <a:t>logra una armonía perfecta con </a:t>
            </a:r>
            <a:r>
              <a:rPr lang="es-MX" sz="2000" b="1" dirty="0" smtClean="0">
                <a:latin typeface="Arial Black" panose="020B0A04020102020204" pitchFamily="34" charset="0"/>
              </a:rPr>
              <a:t>los principios </a:t>
            </a:r>
            <a:r>
              <a:rPr lang="es-MX" sz="2000" b="1" dirty="0">
                <a:latin typeface="Arial Black" panose="020B0A04020102020204" pitchFamily="34" charset="0"/>
              </a:rPr>
              <a:t>cristianos. Cuando hacemos de nuestra fe un reflejo de la oración, se crea un ambiente </a:t>
            </a:r>
            <a:r>
              <a:rPr lang="es-MX" sz="2000" b="1" dirty="0" smtClean="0">
                <a:latin typeface="Arial Black" panose="020B0A04020102020204" pitchFamily="34" charset="0"/>
              </a:rPr>
              <a:t>de camaradería</a:t>
            </a:r>
            <a:r>
              <a:rPr lang="es-MX" sz="2000" b="1" dirty="0">
                <a:latin typeface="Arial Black" panose="020B0A04020102020204" pitchFamily="34" charset="0"/>
              </a:rPr>
              <a:t>, se reducen los problemas y hay una mejor disposición para trabajar en la obra misionera,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los departamentos juveniles, ministerio de la mujer, entre otros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01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644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Veamos si esta última llave puede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abrir el último candado. [Lo abre y saca del cofre el nombre de la iglesia local]. Como vemos, la llave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consagración logró abrir el último candado. Y así, vemos cuál es la iglesia que irá al cielo si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utilizamos esta llave. La iglesia es ______________, nuestra iglesia es la que debe ir al cielo, y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consagración nos ayudará a llegar.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8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04754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77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53377" cy="685800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253217"/>
            <a:ext cx="3165231" cy="5205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4248443" y="253217"/>
            <a:ext cx="4895557" cy="5205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70" y="5258669"/>
            <a:ext cx="1150473" cy="102336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6275802"/>
            <a:ext cx="535979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0" y="4389120"/>
            <a:ext cx="915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5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58"/>
            <a:ext cx="4761389" cy="62489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61388" y="646331"/>
            <a:ext cx="4382611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LA IRA  DEL AMOR DIVINO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8" y="3268926"/>
            <a:ext cx="4369023" cy="35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1606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69945" y="584775"/>
            <a:ext cx="1674055" cy="14409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2320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32661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4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7028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Oración</a:t>
            </a:r>
            <a:r>
              <a:rPr lang="es-MX" sz="2400" b="1" dirty="0">
                <a:latin typeface="Arial Black" panose="020B0A04020102020204" pitchFamily="34" charset="0"/>
              </a:rPr>
              <a:t>: Padre ayúdanos a ser responsables y tener cuidado en nuestra vida en Jesús lo pedimos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Amén.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48"/>
            <a:ext cx="9144000" cy="51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la iglesia entienda los valores y características que cada uno de sus miembros debería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poseer para mantener una iglesia sana y unida, en espera de la segunda venida de Cristo.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7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072872" y="1021018"/>
            <a:ext cx="41977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Entonces </a:t>
            </a:r>
            <a:r>
              <a:rPr lang="es-MX" sz="2800" b="1" dirty="0">
                <a:latin typeface="Arial Black" panose="020B0A04020102020204" pitchFamily="34" charset="0"/>
              </a:rPr>
              <a:t>pondré la llave de la casa de David sobre su hombro; cuando él abra, nadie cerrará, cuando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él cierre, nadie abrirá. Isaías 22:22.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¿Qué llaves tienes para abrir y cual tienes que ya no cierre?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5072872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51" y="-593998"/>
            <a:ext cx="6597748" cy="55880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188045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Durante este programa, tenemos un cofre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especial. Dentro de este cofre se encuentra el nombre de una iglesia, una iglesia que irá al cielo. Sin embargo, este no se puede abrir a menos que tengamos las llaves correctas.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Las llaves representan los valores y características que una iglesia debe y no debe tener para ir al Cielo.</a:t>
            </a:r>
          </a:p>
        </p:txBody>
      </p:sp>
    </p:spTree>
    <p:extLst>
      <p:ext uri="{BB962C8B-B14F-4D97-AF65-F5344CB8AC3E}">
        <p14:creationId xmlns:p14="http://schemas.microsoft.com/office/powerpoint/2010/main" val="36370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LLAVE #1: "CRÍTICA MALINTENCIONADA O DESTRUCTIVA"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4561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crítica malintencionada se manifiesta cuando, como miembros de la iglesia, solo nos fijamos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que hacen los demás hermanos: su forma de vestir, lo que hacen dentro y fuera de la iglesia.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Suena algo </a:t>
            </a:r>
            <a:r>
              <a:rPr lang="es-MX" sz="2000" b="1" dirty="0">
                <a:latin typeface="Arial Black" panose="020B0A04020102020204" pitchFamily="34" charset="0"/>
              </a:rPr>
              <a:t>así: ¿Ya viste qué feo vestido trajo la hermana? ¿Notaste cómo el hijo del anciano hizo esto</a:t>
            </a:r>
            <a:r>
              <a:rPr lang="es-MX" sz="2000" b="1" dirty="0" smtClean="0">
                <a:latin typeface="Arial Black" panose="020B0A04020102020204" pitchFamily="34" charset="0"/>
              </a:rPr>
              <a:t>?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¡</a:t>
            </a:r>
            <a:r>
              <a:rPr lang="es-MX" sz="2000" b="1" dirty="0" smtClean="0">
                <a:latin typeface="Arial Black" panose="020B0A04020102020204" pitchFamily="34" charset="0"/>
              </a:rPr>
              <a:t>El hermano </a:t>
            </a:r>
            <a:r>
              <a:rPr lang="es-MX" sz="2000" b="1" dirty="0">
                <a:latin typeface="Arial Black" panose="020B0A04020102020204" pitchFamily="34" charset="0"/>
              </a:rPr>
              <a:t>llegó tarde y sin planchar su ropa!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6"/>
            <a:ext cx="9144000" cy="361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1404</Words>
  <Application>Microsoft Office PowerPoint</Application>
  <PresentationFormat>Presentación en pantalla (4:3)</PresentationFormat>
  <Paragraphs>116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33</cp:revision>
  <dcterms:created xsi:type="dcterms:W3CDTF">2025-01-26T22:50:34Z</dcterms:created>
  <dcterms:modified xsi:type="dcterms:W3CDTF">2025-01-29T22:45:05Z</dcterms:modified>
</cp:coreProperties>
</file>