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65" r:id="rId5"/>
    <p:sldId id="267" r:id="rId6"/>
    <p:sldId id="257" r:id="rId7"/>
    <p:sldId id="259" r:id="rId8"/>
    <p:sldId id="260" r:id="rId9"/>
    <p:sldId id="261" r:id="rId10"/>
    <p:sldId id="263" r:id="rId11"/>
    <p:sldId id="264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4" r:id="rId21"/>
    <p:sldId id="275" r:id="rId22"/>
    <p:sldId id="281" r:id="rId23"/>
    <p:sldId id="277" r:id="rId24"/>
    <p:sldId id="278" r:id="rId25"/>
    <p:sldId id="279" r:id="rId26"/>
    <p:sldId id="280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FF0066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57A25-92E5-42EF-AC51-3CBF20300D69}" type="datetimeFigureOut">
              <a:rPr lang="es-MX" smtClean="0"/>
              <a:t>09/01/2025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47B26-82A8-4845-A1BF-2568F9BB5B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30828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57A25-92E5-42EF-AC51-3CBF20300D69}" type="datetimeFigureOut">
              <a:rPr lang="es-MX" smtClean="0"/>
              <a:t>09/01/2025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47B26-82A8-4845-A1BF-2568F9BB5B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8606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57A25-92E5-42EF-AC51-3CBF20300D69}" type="datetimeFigureOut">
              <a:rPr lang="es-MX" smtClean="0"/>
              <a:t>09/01/2025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47B26-82A8-4845-A1BF-2568F9BB5B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5390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57A25-92E5-42EF-AC51-3CBF20300D69}" type="datetimeFigureOut">
              <a:rPr lang="es-MX" smtClean="0"/>
              <a:t>09/01/2025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47B26-82A8-4845-A1BF-2568F9BB5B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788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57A25-92E5-42EF-AC51-3CBF20300D69}" type="datetimeFigureOut">
              <a:rPr lang="es-MX" smtClean="0"/>
              <a:t>09/01/2025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47B26-82A8-4845-A1BF-2568F9BB5B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7453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57A25-92E5-42EF-AC51-3CBF20300D69}" type="datetimeFigureOut">
              <a:rPr lang="es-MX" smtClean="0"/>
              <a:t>09/01/2025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47B26-82A8-4845-A1BF-2568F9BB5B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4203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57A25-92E5-42EF-AC51-3CBF20300D69}" type="datetimeFigureOut">
              <a:rPr lang="es-MX" smtClean="0"/>
              <a:t>09/01/2025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47B26-82A8-4845-A1BF-2568F9BB5B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5990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57A25-92E5-42EF-AC51-3CBF20300D69}" type="datetimeFigureOut">
              <a:rPr lang="es-MX" smtClean="0"/>
              <a:t>09/01/2025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47B26-82A8-4845-A1BF-2568F9BB5B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2824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57A25-92E5-42EF-AC51-3CBF20300D69}" type="datetimeFigureOut">
              <a:rPr lang="es-MX" smtClean="0"/>
              <a:t>09/01/2025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47B26-82A8-4845-A1BF-2568F9BB5B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4947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57A25-92E5-42EF-AC51-3CBF20300D69}" type="datetimeFigureOut">
              <a:rPr lang="es-MX" smtClean="0"/>
              <a:t>09/01/2025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47B26-82A8-4845-A1BF-2568F9BB5B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1757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57A25-92E5-42EF-AC51-3CBF20300D69}" type="datetimeFigureOut">
              <a:rPr lang="es-MX" smtClean="0"/>
              <a:t>09/01/2025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47B26-82A8-4845-A1BF-2568F9BB5B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4871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57A25-92E5-42EF-AC51-3CBF20300D69}" type="datetimeFigureOut">
              <a:rPr lang="es-MX" smtClean="0"/>
              <a:t>09/01/2025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47B26-82A8-4845-A1BF-2568F9BB5B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4508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“SÉ UN PUENTE DE ESPERANZA”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MÁS CERCA DE DIOS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" y="5787871"/>
            <a:ext cx="1048922" cy="88109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19086" y="5779853"/>
            <a:ext cx="80906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7995"/>
            <a:ext cx="9144000" cy="453315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1180137"/>
            <a:ext cx="597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Arial Black" panose="020B0A04020102020204" pitchFamily="34" charset="0"/>
              </a:rPr>
              <a:t>GOLDEN GATE, SAN FRANCISCO CALIFORNIA</a:t>
            </a:r>
            <a:endParaRPr lang="es-MX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46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77888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evangelio comisiona a sus discípulos a </a:t>
            </a:r>
            <a:r>
              <a:rPr lang="es-MX" sz="2000" b="1" dirty="0" smtClean="0">
                <a:latin typeface="Arial Black" panose="020B0A04020102020204" pitchFamily="34" charset="0"/>
              </a:rPr>
              <a:t>comunicarse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es por eso que: Glorificar a Dios, es el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propósito principal de toda comunicación, el contexto de todos los mensajes deberían ser las buenas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nuevas del amor de Dios y la esperanza de la segunda venida de </a:t>
            </a:r>
            <a:r>
              <a:rPr lang="es-MX" sz="2000" b="1" dirty="0" smtClean="0">
                <a:latin typeface="Arial Black" panose="020B0A04020102020204" pitchFamily="34" charset="0"/>
              </a:rPr>
              <a:t>Jesucristo.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73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2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9123543" cy="633478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526214" y="523219"/>
            <a:ext cx="1597327" cy="14321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212" y="523219"/>
            <a:ext cx="1587757" cy="143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7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3997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comunicación es vital en todas las áreas de nuestra vida. Usamos la comunicación para persuadir,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influir, informar y compartir. A través de la comunicación, descubrimos las necesidades de los demás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compartimos las nuestras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04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3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DISCIPULADO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6283440"/>
            <a:ext cx="91440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EL CICLO DEL DISCIPULADO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83" y="1252025"/>
            <a:ext cx="8233433" cy="48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3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75279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puede haber comunicación sin involucramiento.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</a:t>
            </a:r>
            <a:r>
              <a:rPr lang="es-MX" sz="2000" b="1" dirty="0">
                <a:latin typeface="Arial Black" panose="020B0A04020102020204" pitchFamily="34" charset="0"/>
              </a:rPr>
              <a:t>mejor medio de comunicación que existe 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vida, el ejemplo, el testimonio, la encarnación de la verdad. Es vivir aquello que se cree y predicar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 que se vive. Mediante nuestro testimonio es como podemos comunicar a través de todos los medios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tengamos a nuestro alcance.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37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4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9012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 exactamente por eso que, el comunicador que pretende pasar </a:t>
            </a:r>
            <a:r>
              <a:rPr lang="es-MX" sz="2400" b="1" dirty="0" smtClean="0">
                <a:latin typeface="Arial Black" panose="020B0A04020102020204" pitchFamily="34" charset="0"/>
              </a:rPr>
              <a:t>un mensaje </a:t>
            </a:r>
            <a:r>
              <a:rPr lang="es-MX" sz="2400" b="1" dirty="0">
                <a:latin typeface="Arial Black" panose="020B0A04020102020204" pitchFamily="34" charset="0"/>
              </a:rPr>
              <a:t>religioso, debe ser íntegro y verdadero, porque las personas estarán leyendo la coherencia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entre sus palabras y sus acciones.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69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9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572000" y="612844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comunicación es un proceso en cual las personas comparten información, ideas y sentimientos.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Este proceso involucra no solo la expresión verbal y escrita, sino también información transmitida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forma consciente o inconsciente, por medio de un mensaje que no utiliza palabras, como el lenguaje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corporal, gestos, entonación, modismos, estilo, comportamiento, así como el ambiente o cualquier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otra cosa que aumente el significado del mensaje.</a:t>
            </a:r>
          </a:p>
        </p:txBody>
      </p:sp>
    </p:spTree>
    <p:extLst>
      <p:ext uri="{BB962C8B-B14F-4D97-AF65-F5344CB8AC3E}">
        <p14:creationId xmlns:p14="http://schemas.microsoft.com/office/powerpoint/2010/main" val="40001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20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 203 “Santo Espíritu </a:t>
            </a:r>
            <a:r>
              <a:rPr lang="es-MX" sz="2400" b="1" dirty="0" smtClean="0">
                <a:latin typeface="Arial Black" panose="020B0A04020102020204" pitchFamily="34" charset="0"/>
              </a:rPr>
              <a:t>llena mi </a:t>
            </a:r>
            <a:r>
              <a:rPr lang="es-MX" sz="2400" b="1" dirty="0">
                <a:latin typeface="Arial Black" panose="020B0A04020102020204" pitchFamily="34" charset="0"/>
              </a:rPr>
              <a:t>vida”.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4"/>
            <a:ext cx="9144000" cy="587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1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9144000" cy="615011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37760" y="2940147"/>
            <a:ext cx="4065563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MONGOLIA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707885"/>
            <a:ext cx="1730326" cy="19790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885"/>
            <a:ext cx="1730326" cy="197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297"/>
            <a:ext cx="9138696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63341" y="1631852"/>
            <a:ext cx="3769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SECRETARIAL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65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1447"/>
            <a:ext cx="91440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#576 “PROCLAMO HOY QUE SOY CRISTIANO”, #181 “UNA ESPERANZA”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0778"/>
            <a:ext cx="9161586" cy="595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5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134708" y="982175"/>
            <a:ext cx="412183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Comunicar es producir respuestas. Y de esa manera fue que Dios estableció sus metas. “Así será mi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palabra que sale de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mi </a:t>
            </a:r>
            <a:r>
              <a:rPr lang="es-MX" sz="2400" b="1" dirty="0">
                <a:latin typeface="Arial Black" panose="020B0A04020102020204" pitchFamily="34" charset="0"/>
              </a:rPr>
              <a:t>boca; no volverá a mí vacía…” (Isa. 55:11) La comunicación de Dios no falla.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es un comunicador por excelencia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3470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1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542105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objetivo de la comunicación en nuestra iglesia está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relacionado con la predicación del evangelio, la finalidad de la iglesia es facilitar, promover, fomentar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crear las condiciones para que ese objetivo sea alcanzado. Todas las personas que han sido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bautizadas, están en la iglesia como misioneros y son,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por </a:t>
            </a:r>
            <a:r>
              <a:rPr lang="es-MX" sz="2000" b="1" dirty="0">
                <a:latin typeface="Arial Black" panose="020B0A04020102020204" pitchFamily="34" charset="0"/>
              </a:rPr>
              <a:t>tanto, comunicadores activos del mensaje.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sabemos, los seguidores de Jesús son portadores de diferentes dones, pero todos cooperan para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 mismo fin: promover y facilitar la predicación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54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1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35037" y="612844"/>
            <a:ext cx="767392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Hoy te quiero invitar a ser un comunicador activo en tu iglesia.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Iglesia Adventista, obedeciendo la orden de Jesús, y </a:t>
            </a:r>
            <a:r>
              <a:rPr lang="es-MX" sz="2400" b="1" dirty="0" smtClean="0">
                <a:latin typeface="Arial Black" panose="020B0A04020102020204" pitchFamily="34" charset="0"/>
              </a:rPr>
              <a:t>consiente </a:t>
            </a:r>
            <a:r>
              <a:rPr lang="es-MX" sz="2400" b="1" dirty="0">
                <a:latin typeface="Arial Black" panose="020B0A04020102020204" pitchFamily="34" charset="0"/>
              </a:rPr>
              <a:t>de las necesidades de ir y </a:t>
            </a:r>
            <a:r>
              <a:rPr lang="es-MX" sz="2400" b="1" dirty="0" smtClean="0">
                <a:latin typeface="Arial Black" panose="020B0A04020102020204" pitchFamily="34" charset="0"/>
              </a:rPr>
              <a:t>predicar el </a:t>
            </a:r>
            <a:r>
              <a:rPr lang="es-MX" sz="2400" b="1" dirty="0">
                <a:latin typeface="Arial Black" panose="020B0A04020102020204" pitchFamily="34" charset="0"/>
              </a:rPr>
              <a:t>evangelio a todo el mundo, también tiene la comisión de atraer a las personas al bautismo,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haciéndolas discípulas con el fin de que también prediquen el evangelio.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Para </a:t>
            </a:r>
            <a:r>
              <a:rPr lang="es-MX" sz="2400" b="1" dirty="0">
                <a:latin typeface="Arial Black" panose="020B0A04020102020204" pitchFamily="34" charset="0"/>
              </a:rPr>
              <a:t>eso ha desarrollado el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departamento de comunicación,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para </a:t>
            </a:r>
            <a:r>
              <a:rPr lang="es-MX" sz="2400" b="1" dirty="0">
                <a:latin typeface="Arial Black" panose="020B0A04020102020204" pitchFamily="34" charset="0"/>
              </a:rPr>
              <a:t>maximizar los efectos de la predicación y atraer un grupo cada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vez mayor de personas a los pies de Cristo.</a:t>
            </a:r>
          </a:p>
        </p:txBody>
      </p:sp>
    </p:spTree>
    <p:extLst>
      <p:ext uri="{BB962C8B-B14F-4D97-AF65-F5344CB8AC3E}">
        <p14:creationId xmlns:p14="http://schemas.microsoft.com/office/powerpoint/2010/main" val="359609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2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REPASO DE LA LECCIÓN # 2</a:t>
            </a:r>
            <a:endParaRPr lang="es-MX" sz="4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4"/>
            <a:ext cx="4761389" cy="618738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 flipH="1">
            <a:off x="4761387" y="707883"/>
            <a:ext cx="4382611" cy="193899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6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AMOR PACTUAL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387" y="2585320"/>
            <a:ext cx="4382612" cy="427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4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7114"/>
            <a:ext cx="9150042" cy="621088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ORACIÓN FINAL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44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503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800665" y="5697414"/>
            <a:ext cx="5828199" cy="923330"/>
          </a:xfrm>
          <a:prstGeom prst="rect">
            <a:avLst/>
          </a:prstGeom>
          <a:solidFill>
            <a:srgbClr val="CC00CC"/>
          </a:solidFill>
        </p:spPr>
        <p:txBody>
          <a:bodyPr wrap="none" rtlCol="0">
            <a:spAutoFit/>
          </a:bodyPr>
          <a:lstStyle/>
          <a:p>
            <a:r>
              <a:rPr lang="es-MX" sz="5400" b="1" dirty="0" smtClean="0">
                <a:latin typeface="Arial Black" panose="020B0A04020102020204" pitchFamily="34" charset="0"/>
              </a:rPr>
              <a:t>FELIZ SÁBADO</a:t>
            </a:r>
            <a:endParaRPr lang="es-MX" sz="5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30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649839" y="562708"/>
            <a:ext cx="38443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7200" b="1" dirty="0" smtClean="0">
                <a:latin typeface="Bahnschrift Condensed" panose="020B0502040204020203" pitchFamily="34" charset="0"/>
              </a:rPr>
              <a:t>Bienvenidos</a:t>
            </a:r>
            <a:endParaRPr lang="es-MX" sz="7200" b="1" dirty="0">
              <a:latin typeface="Bahnschrift Condensed" panose="020B0502040204020203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308296" y="1781680"/>
            <a:ext cx="6816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86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5247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5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624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esta mañana oremos para que en cualquier lugar que nos encontremos, comuniquemos palabras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buenas, edificantes y que sean de gracia a los que la reciben.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6624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852160" y="1589649"/>
            <a:ext cx="2729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RODILLAS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43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39085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Motivar a toda la iglesia a ser PUENTES que comuniquen esperanza, que unan a su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familia, que conecten con su comunidad y con todos aquellos con quienes tengan algún contacto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social y a través de los diferentes medios de comunicación.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8"/>
            <a:ext cx="9144001" cy="391586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630658" y="3488788"/>
            <a:ext cx="4726745" cy="6330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7990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1729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puentes comunican dos puntos cercanos entre sí en línea recta, pero muy alejados o inaccesibles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desde cualquier otra trayectoria.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9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7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departamento de Comunicación es un PUENTE para unir a los miembros de la iglesia con un solo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propósito: llevar al mundo el mensaje de esperanza y facilitar el acceso a las hermosas verdades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Palabra de Dios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9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1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8620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Ser un puente de esperanza, significa que, debemos utilizar todos los recursos posibles para comunicar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las verdades que se encuentran en la Biblia, a un mundo en crisis de manera más eficiente y eficaz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</a:t>
            </a:r>
            <a:r>
              <a:rPr lang="es-MX" sz="2000" b="1" dirty="0" smtClean="0">
                <a:latin typeface="Arial Black" panose="020B0A04020102020204" pitchFamily="34" charset="0"/>
              </a:rPr>
              <a:t>osible.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0695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4716868"/>
            <a:ext cx="9144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581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698</TotalTime>
  <Words>771</Words>
  <Application>Microsoft Office PowerPoint</Application>
  <PresentationFormat>Presentación en pantalla (4:3)</PresentationFormat>
  <Paragraphs>80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3" baseType="lpstr">
      <vt:lpstr>Arial</vt:lpstr>
      <vt:lpstr>Arial Black</vt:lpstr>
      <vt:lpstr>Bahnschrift Condensed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32</cp:revision>
  <dcterms:created xsi:type="dcterms:W3CDTF">2025-01-06T18:44:18Z</dcterms:created>
  <dcterms:modified xsi:type="dcterms:W3CDTF">2025-01-09T19:25:00Z</dcterms:modified>
</cp:coreProperties>
</file>