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58" r:id="rId5"/>
    <p:sldId id="276" r:id="rId6"/>
    <p:sldId id="273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4" r:id="rId21"/>
    <p:sldId id="275" r:id="rId22"/>
    <p:sldId id="279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7" r:id="rId37"/>
    <p:sldId id="298" r:id="rId38"/>
    <p:sldId id="300" r:id="rId39"/>
    <p:sldId id="301" r:id="rId40"/>
    <p:sldId id="302" r:id="rId41"/>
    <p:sldId id="295" r:id="rId42"/>
    <p:sldId id="296" r:id="rId43"/>
    <p:sldId id="299" r:id="rId44"/>
    <p:sldId id="303" r:id="rId45"/>
    <p:sldId id="304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CCFF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11EC-08E8-437B-B107-F62AB58AB3BD}" type="datetimeFigureOut">
              <a:rPr lang="es-MX" smtClean="0"/>
              <a:t>23/10/2024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6258-55C2-4C22-92DD-1B8FC73CF5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5297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11EC-08E8-437B-B107-F62AB58AB3BD}" type="datetimeFigureOut">
              <a:rPr lang="es-MX" smtClean="0"/>
              <a:t>23/10/2024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6258-55C2-4C22-92DD-1B8FC73CF5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7518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11EC-08E8-437B-B107-F62AB58AB3BD}" type="datetimeFigureOut">
              <a:rPr lang="es-MX" smtClean="0"/>
              <a:t>23/10/2024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6258-55C2-4C22-92DD-1B8FC73CF5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8278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11EC-08E8-437B-B107-F62AB58AB3BD}" type="datetimeFigureOut">
              <a:rPr lang="es-MX" smtClean="0"/>
              <a:t>23/10/2024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6258-55C2-4C22-92DD-1B8FC73CF5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1785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11EC-08E8-437B-B107-F62AB58AB3BD}" type="datetimeFigureOut">
              <a:rPr lang="es-MX" smtClean="0"/>
              <a:t>23/10/2024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6258-55C2-4C22-92DD-1B8FC73CF5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650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11EC-08E8-437B-B107-F62AB58AB3BD}" type="datetimeFigureOut">
              <a:rPr lang="es-MX" smtClean="0"/>
              <a:t>23/10/2024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6258-55C2-4C22-92DD-1B8FC73CF5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7744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11EC-08E8-437B-B107-F62AB58AB3BD}" type="datetimeFigureOut">
              <a:rPr lang="es-MX" smtClean="0"/>
              <a:t>23/10/2024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6258-55C2-4C22-92DD-1B8FC73CF5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8428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11EC-08E8-437B-B107-F62AB58AB3BD}" type="datetimeFigureOut">
              <a:rPr lang="es-MX" smtClean="0"/>
              <a:t>23/10/2024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6258-55C2-4C22-92DD-1B8FC73CF5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961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11EC-08E8-437B-B107-F62AB58AB3BD}" type="datetimeFigureOut">
              <a:rPr lang="es-MX" smtClean="0"/>
              <a:t>23/10/2024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6258-55C2-4C22-92DD-1B8FC73CF5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524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11EC-08E8-437B-B107-F62AB58AB3BD}" type="datetimeFigureOut">
              <a:rPr lang="es-MX" smtClean="0"/>
              <a:t>23/10/2024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6258-55C2-4C22-92DD-1B8FC73CF5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4198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11EC-08E8-437B-B107-F62AB58AB3BD}" type="datetimeFigureOut">
              <a:rPr lang="es-MX" smtClean="0"/>
              <a:t>23/10/2024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6258-55C2-4C22-92DD-1B8FC73CF5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575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11EC-08E8-437B-B107-F62AB58AB3BD}" type="datetimeFigureOut">
              <a:rPr lang="es-MX" smtClean="0"/>
              <a:t>23/10/2024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6258-55C2-4C22-92DD-1B8FC73CF51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184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“CAMBIANDO LA MANERA DE COMUNICARNOS COMO IGLESIA”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830997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Más cerca de la comunidad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4" y="5655213"/>
            <a:ext cx="1139860" cy="95748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616892" y="5655213"/>
            <a:ext cx="7385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2662"/>
            <a:ext cx="9144000" cy="416560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953" y="3336777"/>
            <a:ext cx="1362808" cy="5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7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699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 usted tiene la oportunidad de anunciar el evangelio a más personas, de </a:t>
            </a:r>
            <a:r>
              <a:rPr lang="es-MX" sz="2000" b="1" dirty="0" smtClean="0">
                <a:latin typeface="Arial Black" panose="020B0A04020102020204" pitchFamily="34" charset="0"/>
              </a:rPr>
              <a:t>esta </a:t>
            </a:r>
            <a:r>
              <a:rPr lang="es-MX" sz="2000" b="1" dirty="0">
                <a:latin typeface="Arial Black" panose="020B0A04020102020204" pitchFamily="34" charset="0"/>
              </a:rPr>
              <a:t>manera, que si lo hiciera físicamente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¿Por qué no aprovechar tal herramienta para amplificar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mensaje de Cristo y llegar a los rincones más remotos del mundo para propagar la verdad, la misión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el amor de Dios?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8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2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00684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su libro, </a:t>
            </a:r>
            <a:r>
              <a:rPr lang="es-MX" sz="2000" b="1" dirty="0" err="1">
                <a:latin typeface="Arial Black" panose="020B0A04020102020204" pitchFamily="34" charset="0"/>
              </a:rPr>
              <a:t>Flickering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Pixels</a:t>
            </a:r>
            <a:r>
              <a:rPr lang="es-MX" sz="2000" b="1" dirty="0">
                <a:latin typeface="Arial Black" panose="020B0A04020102020204" pitchFamily="34" charset="0"/>
              </a:rPr>
              <a:t> [Pixeles parpadeantes],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err="1" smtClean="0">
                <a:latin typeface="Arial Black" panose="020B0A04020102020204" pitchFamily="34" charset="0"/>
              </a:rPr>
              <a:t>Shane</a:t>
            </a:r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Hipps</a:t>
            </a:r>
            <a:r>
              <a:rPr lang="es-MX" sz="2000" b="1" dirty="0">
                <a:latin typeface="Arial Black" panose="020B0A04020102020204" pitchFamily="34" charset="0"/>
              </a:rPr>
              <a:t> escribe: “El cristianismo es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esencia un suceso comunicativo… Dios quiere </a:t>
            </a:r>
            <a:r>
              <a:rPr lang="es-MX" sz="2000" b="1" dirty="0" smtClean="0">
                <a:latin typeface="Arial Black" panose="020B0A04020102020204" pitchFamily="34" charset="0"/>
              </a:rPr>
              <a:t>comunicarse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con nosotros, y sus medios para hacerlo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son diversos: ángeles, zarzas ardientes, tablas de piedra, pergaminos, asnos, profetas, voces </a:t>
            </a:r>
            <a:r>
              <a:rPr lang="es-MX" sz="2000" b="1" dirty="0" smtClean="0">
                <a:latin typeface="Arial Black" panose="020B0A04020102020204" pitchFamily="34" charset="0"/>
              </a:rPr>
              <a:t>poderosas</a:t>
            </a:r>
            <a:r>
              <a:rPr lang="es-MX" sz="2000" b="1" dirty="0">
                <a:latin typeface="Arial Black" panose="020B0A04020102020204" pitchFamily="34" charset="0"/>
              </a:rPr>
              <a:t>, leves susurros y trazos en el suelo” (</a:t>
            </a:r>
            <a:r>
              <a:rPr lang="es-MX" sz="2000" b="1" dirty="0" err="1">
                <a:latin typeface="Arial Black" panose="020B0A04020102020204" pitchFamily="34" charset="0"/>
              </a:rPr>
              <a:t>Shane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Hipps</a:t>
            </a:r>
            <a:r>
              <a:rPr lang="es-MX" sz="2000" b="1" dirty="0">
                <a:latin typeface="Arial Black" panose="020B0A04020102020204" pitchFamily="34" charset="0"/>
              </a:rPr>
              <a:t>, </a:t>
            </a:r>
            <a:r>
              <a:rPr lang="es-MX" sz="2000" b="1" dirty="0" err="1">
                <a:latin typeface="Arial Black" panose="020B0A04020102020204" pitchFamily="34" charset="0"/>
              </a:rPr>
              <a:t>Flickering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 smtClean="0">
                <a:latin typeface="Arial Black" panose="020B0A04020102020204" pitchFamily="34" charset="0"/>
              </a:rPr>
              <a:t>Pixels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[Grand Rapids, MI: </a:t>
            </a:r>
            <a:r>
              <a:rPr lang="es-MX" sz="2000" b="1" dirty="0" err="1" smtClean="0">
                <a:latin typeface="Arial Black" panose="020B0A04020102020204" pitchFamily="34" charset="0"/>
              </a:rPr>
              <a:t>Zondervan</a:t>
            </a:r>
            <a:r>
              <a:rPr lang="es-MX" sz="2000" b="1" dirty="0">
                <a:latin typeface="Arial Black" panose="020B0A04020102020204" pitchFamily="34" charset="0"/>
              </a:rPr>
              <a:t>, 2009]).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3967089" cy="396708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64834"/>
            <a:ext cx="3742006" cy="374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2098545"/>
            <a:ext cx="44031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 Dios usó los asnos y el polvo del suelo para comunicarse, estoy seguro de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puede usar los medios sociales.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188" y="-1"/>
            <a:ext cx="4740812" cy="68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8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Consejo: Averigüe en cuáles medios sociales participan la mayoría de las personas de su iglesia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comience por allí. Empiece con una plataforma que sea familiar para su congregación y hágalo bien.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confunda a su iglesia con todas las plataformas de medios sociales que están disponibles.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1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0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8772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Usa ahora tus manos y tus brazos para saludar y abrazar a quien se encuentra a tu lado, al frente y </a:t>
            </a:r>
            <a:r>
              <a:rPr lang="es-MX" sz="2000" b="1" dirty="0" smtClean="0">
                <a:latin typeface="Arial Black" panose="020B0A04020102020204" pitchFamily="34" charset="0"/>
              </a:rPr>
              <a:t>detrás </a:t>
            </a:r>
            <a:r>
              <a:rPr lang="es-MX" sz="2000" b="1" dirty="0">
                <a:latin typeface="Arial Black" panose="020B0A04020102020204" pitchFamily="34" charset="0"/>
              </a:rPr>
              <a:t>de ti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Envía un gran mensaje corporal de alegría y amor a las personas que te acompañan en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iglesia y firma tu saludo con una gran sonrisa.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1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4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9270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#501 “MI VIDA AL SERVICIO DE DIOS”.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90934"/>
            <a:ext cx="9144000" cy="586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8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3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92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medios sociales están acelerando la velocidad con que nos comunicamos. Al principio de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historia, se requerían años para que las noticias circularan el mundo. A través de la tecnología, esa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brecha disminuyó a meses, luego a días, luego a horas y hoy solo se necesita un nanosegundo.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1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699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la </a:t>
            </a:r>
            <a:r>
              <a:rPr lang="es-MX" sz="2000" b="1" dirty="0" smtClean="0">
                <a:latin typeface="Arial Black" panose="020B0A04020102020204" pitchFamily="34" charset="0"/>
              </a:rPr>
              <a:t>actualidad</a:t>
            </a:r>
            <a:r>
              <a:rPr lang="es-MX" sz="2000" b="1" dirty="0">
                <a:latin typeface="Arial Black" panose="020B0A04020102020204" pitchFamily="34" charset="0"/>
              </a:rPr>
              <a:t>, los desastres, los acontecimientos mundiales, las sublevaciones y los derrocamientos se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transmiten en todo el planeta y en tiempo real, a través de Twitter, Facebook y </a:t>
            </a:r>
            <a:r>
              <a:rPr lang="es-MX" sz="2000" b="1" dirty="0" err="1">
                <a:latin typeface="Arial Black" panose="020B0A04020102020204" pitchFamily="34" charset="0"/>
              </a:rPr>
              <a:t>Periscope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Hoy </a:t>
            </a:r>
            <a:r>
              <a:rPr lang="es-MX" sz="2000" b="1" dirty="0" smtClean="0">
                <a:latin typeface="Arial Black" panose="020B0A04020102020204" pitchFamily="34" charset="0"/>
              </a:rPr>
              <a:t>podemos </a:t>
            </a:r>
            <a:r>
              <a:rPr lang="es-MX" sz="2000" b="1" dirty="0">
                <a:latin typeface="Arial Black" panose="020B0A04020102020204" pitchFamily="34" charset="0"/>
              </a:rPr>
              <a:t>llegar a más personas y alcanzarlas con más rapidez que nunca antes en la historia.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5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4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3372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Consejo: El uso de los medios sociales no es solamente el intercambio de información, sino cultivar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igualdad relacional. No lo vea como otro programa de la iglesia, o como una extensión de su boletín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promover sus actividades. Mejor aprovéchelo para dedicar tiempo a sus seguidores, escúchelos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aprenda a compartir buenas historias con ellos.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3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8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#569 “ID Y PREDICAR EL EVANGELIO”,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#574 “TESTIMONIO”.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216"/>
            <a:ext cx="9144000" cy="550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8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72973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medios sociales están cambiando la manera en que vemos el mundo. Según el </a:t>
            </a:r>
            <a:r>
              <a:rPr lang="es-MX" sz="2000" b="1" dirty="0" err="1">
                <a:latin typeface="Arial Black" panose="020B0A04020102020204" pitchFamily="34" charset="0"/>
              </a:rPr>
              <a:t>Pew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Research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Center [Centro de investigaciones </a:t>
            </a:r>
            <a:r>
              <a:rPr lang="es-MX" sz="2000" b="1" dirty="0" err="1">
                <a:latin typeface="Arial Black" panose="020B0A04020102020204" pitchFamily="34" charset="0"/>
              </a:rPr>
              <a:t>Pew</a:t>
            </a:r>
            <a:r>
              <a:rPr lang="es-MX" sz="2000" b="1" dirty="0">
                <a:latin typeface="Arial Black" panose="020B0A04020102020204" pitchFamily="34" charset="0"/>
              </a:rPr>
              <a:t>], alrededor del setenta y un por ciento de los jóvenes de </a:t>
            </a:r>
            <a:r>
              <a:rPr lang="es-MX" sz="2000" b="1" dirty="0" smtClean="0">
                <a:latin typeface="Arial Black" panose="020B0A04020102020204" pitchFamily="34" charset="0"/>
              </a:rPr>
              <a:t>dieciocho </a:t>
            </a:r>
            <a:r>
              <a:rPr lang="es-MX" sz="2000" b="1" dirty="0">
                <a:latin typeface="Arial Black" panose="020B0A04020102020204" pitchFamily="34" charset="0"/>
              </a:rPr>
              <a:t>a veintinueve años de edad señalan la Internet como su principal fuente de noticias. Hoy </a:t>
            </a:r>
            <a:r>
              <a:rPr lang="es-MX" sz="2000" b="1" dirty="0" smtClean="0">
                <a:latin typeface="Arial Black" panose="020B0A04020102020204" pitchFamily="34" charset="0"/>
              </a:rPr>
              <a:t>no </a:t>
            </a:r>
            <a:r>
              <a:rPr lang="es-MX" sz="2000" b="1" dirty="0">
                <a:latin typeface="Arial Black" panose="020B0A04020102020204" pitchFamily="34" charset="0"/>
              </a:rPr>
              <a:t>esperamos a que las noticias locales o nacionales nos digan lo que está sucediendo en el mundo,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usamos nuestro teléfono móvil y los medios sociales.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334"/>
            <a:ext cx="9144000" cy="422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4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075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Y, al hacerlo, las plataformas de los medios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sociales como Facebook confeccionan sus algoritmos basados en nuestros comportamientos. De esa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manera nos permiten seleccionar las historias más importantes del mundo de hoy a través de nuestros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clics y nuestra preferencia.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0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4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MEJORAMIENTO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03853"/>
            <a:ext cx="91440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CUMPLIR LA MISIÓN DE LA IGLESIA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2637"/>
            <a:ext cx="9144000" cy="506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8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¿Debería mi iglesia participar en los medios sociales?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Usted </a:t>
            </a:r>
            <a:r>
              <a:rPr lang="es-MX" sz="2000" b="1" dirty="0">
                <a:latin typeface="Arial Black" panose="020B0A04020102020204" pitchFamily="34" charset="0"/>
              </a:rPr>
              <a:t>enfrenta desafíos culturales que nuestros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abuelos nunca hubieran avizorado. Entonces, ¿por qué debemos prestar atención a los medios sociales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enfrentamos todos estos cambios? Tal vez usted piensa que debemos hacer caso omiso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todo esto, desconectarnos y lograr un ministerio más auténtico y mucho menos caótico. Quizás a </a:t>
            </a:r>
            <a:r>
              <a:rPr lang="es-MX" sz="2000" b="1" dirty="0" smtClean="0">
                <a:latin typeface="Arial Black" panose="020B0A04020102020204" pitchFamily="34" charset="0"/>
              </a:rPr>
              <a:t>usted </a:t>
            </a:r>
            <a:r>
              <a:rPr lang="es-MX" sz="2000" b="1" dirty="0">
                <a:latin typeface="Arial Black" panose="020B0A04020102020204" pitchFamily="34" charset="0"/>
              </a:rPr>
              <a:t>le preocupa que alguien lo amedrente o que viole su privacidad.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4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Tal vez usted piensa que 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medios sociales son un gran desperdicio de productividad, y que todo el mundo los está usando para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perder demasiado tiempo en tonterías. Bueno, sí, probablemente todos estamos perdiendo demasiado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tiempo en tonterías. No obstante, a veces podríamos estar perdiendo el tiempo en actividades que,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aunque no sean dañinas, nos distraen de otras responsabilidades.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6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68683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Por ejemplo, basar nuestro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cristianismo en programas internos solamente y ser poco relevantes para la comunidad que nos </a:t>
            </a:r>
            <a:r>
              <a:rPr lang="es-MX" sz="2400" b="1" dirty="0" smtClean="0">
                <a:latin typeface="Arial Black" panose="020B0A04020102020204" pitchFamily="34" charset="0"/>
              </a:rPr>
              <a:t>rodea</a:t>
            </a:r>
            <a:r>
              <a:rPr lang="es-MX" sz="2400" b="1" dirty="0">
                <a:latin typeface="Arial Black" panose="020B0A04020102020204" pitchFamily="34" charset="0"/>
              </a:rPr>
              <a:t>.</a:t>
            </a:r>
            <a:r>
              <a:rPr lang="es-MX" sz="2400" b="1" dirty="0" smtClean="0">
                <a:latin typeface="Arial Black" panose="020B0A04020102020204" pitchFamily="34" charset="0"/>
              </a:rPr>
              <a:t>  El </a:t>
            </a:r>
            <a:r>
              <a:rPr lang="es-MX" sz="2400" b="1" dirty="0">
                <a:latin typeface="Arial Black" panose="020B0A04020102020204" pitchFamily="34" charset="0"/>
              </a:rPr>
              <a:t>principio sigue siendo el mismo: no debemos traer la gente a la iglesia, debemos llevar la iglesia a </a:t>
            </a:r>
            <a:r>
              <a:rPr lang="es-MX" sz="2400" b="1" dirty="0" smtClean="0">
                <a:latin typeface="Arial Black" panose="020B0A04020102020204" pitchFamily="34" charset="0"/>
              </a:rPr>
              <a:t>la </a:t>
            </a:r>
            <a:r>
              <a:rPr lang="es-MX" sz="2400" b="1" dirty="0">
                <a:latin typeface="Arial Black" panose="020B0A04020102020204" pitchFamily="34" charset="0"/>
              </a:rPr>
              <a:t>gente.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20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4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89443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Así que, con respecto a los medios sociales, podríamos considerarlos como una herramienta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esencial, según el pensamiento de Elena G. de White</a:t>
            </a:r>
            <a:r>
              <a:rPr lang="es-MX" sz="2000" b="1" dirty="0" smtClean="0"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“Debemos usar todos los medios justificables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presentar la luz delante de la gente. Utilícese la prensa,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</a:t>
            </a:r>
            <a:r>
              <a:rPr lang="es-MX" sz="2000" b="1" dirty="0">
                <a:latin typeface="Arial Black" panose="020B0A04020102020204" pitchFamily="34" charset="0"/>
              </a:rPr>
              <a:t>empléese todo elemento de propaganda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pueda llamar la atención hacia la obra.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Esto </a:t>
            </a:r>
            <a:r>
              <a:rPr lang="es-MX" sz="2000" b="1" dirty="0">
                <a:latin typeface="Arial Black" panose="020B0A04020102020204" pitchFamily="34" charset="0"/>
              </a:rPr>
              <a:t>no debe considerarse como algo no esencial”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(Evangelismo, 99).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542" y="0"/>
            <a:ext cx="9256542" cy="375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5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46328"/>
            <a:ext cx="2011679" cy="20124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27"/>
            <a:ext cx="2011679" cy="201246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51827" y="2912013"/>
            <a:ext cx="4065564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ARIZONA, </a:t>
            </a:r>
            <a:r>
              <a:rPr lang="es-MX" sz="3200" b="1" dirty="0" smtClean="0">
                <a:latin typeface="Arial Black" panose="020B0A04020102020204" pitchFamily="34" charset="0"/>
              </a:rPr>
              <a:t>E.U.A</a:t>
            </a:r>
            <a:r>
              <a:rPr lang="es-MX" sz="2800" b="1" dirty="0" smtClean="0">
                <a:latin typeface="Arial Black" panose="020B0A04020102020204" pitchFamily="34" charset="0"/>
              </a:rPr>
              <a:t>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22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088567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¿Cómo puedo utilizar los medios sociales para contar la historia más importante? Las historias tocan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nuestra fibra más profunda; nos conectan con tiempos pasados y extienden nuestra visión al futuro.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Nos enseñan lecciones valiosas y comunican verdades eternas. Piense en ello. En la Gran Comisión,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Cristo nos llama a ir por todo el mundo como narradores, a contar la historia más grande de todos los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tiempos. Los medios sociales son una herramienta de comunicación.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0"/>
            <a:ext cx="4762500" cy="398115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190750" y="140676"/>
            <a:ext cx="4762500" cy="520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2190750" y="3502855"/>
            <a:ext cx="4762500" cy="4783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3703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687901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ejemplo, la producción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</a:t>
            </a:r>
            <a:r>
              <a:rPr lang="es-MX" sz="2000" b="1" dirty="0" err="1">
                <a:latin typeface="Arial Black" panose="020B0A04020102020204" pitchFamily="34" charset="0"/>
              </a:rPr>
              <a:t>Angel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Studios</a:t>
            </a:r>
            <a:r>
              <a:rPr lang="es-MX" sz="2000" b="1" dirty="0">
                <a:latin typeface="Arial Black" panose="020B0A04020102020204" pitchFamily="34" charset="0"/>
              </a:rPr>
              <a:t> sobre Jesús de Nazaret y sus discípulos logró 420 millones de visualizaciones por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Internet en sus dos primeras temporadas por espectadores de 140 países y 56 idiomas. Creo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mucho ha tenido que ver con dos razones importantes</a:t>
            </a:r>
            <a:r>
              <a:rPr lang="es-MX" sz="2000" b="1" dirty="0" smtClean="0"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la narrativa sobre la persona de Jesús, donde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hace énfasis en su lado humano y, porque llegó a las personas por una app a la palma de sus manos.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Así, se volvieron a enamorar de Jesús.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8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2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603" y="0"/>
            <a:ext cx="4625634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19114" y="6611815"/>
            <a:ext cx="1828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0"/>
            <a:ext cx="2281603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047914" y="0"/>
            <a:ext cx="2140926" cy="69811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3671669" y="604910"/>
            <a:ext cx="3376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BIENVENIDOS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5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243512"/>
            <a:ext cx="4198367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Esto me hace pensar: lo que sabemos, ¿cómo lo estamos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comunicando?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¿</a:t>
            </a:r>
            <a:r>
              <a:rPr lang="es-MX" sz="2400" b="1" dirty="0">
                <a:latin typeface="Arial Black" panose="020B0A04020102020204" pitchFamily="34" charset="0"/>
              </a:rPr>
              <a:t>Cuánto le tememos usar otros medios para llevar a Jesús a personas que nunca irán a </a:t>
            </a:r>
            <a:r>
              <a:rPr lang="es-MX" sz="2400" b="1" dirty="0" smtClean="0">
                <a:latin typeface="Arial Black" panose="020B0A04020102020204" pitchFamily="34" charset="0"/>
              </a:rPr>
              <a:t>tu </a:t>
            </a:r>
            <a:r>
              <a:rPr lang="es-MX" sz="2400" b="1" dirty="0">
                <a:latin typeface="Arial Black" panose="020B0A04020102020204" pitchFamily="34" charset="0"/>
              </a:rPr>
              <a:t>iglesia?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¿</a:t>
            </a:r>
            <a:r>
              <a:rPr lang="es-MX" sz="2400" b="1" dirty="0">
                <a:latin typeface="Arial Black" panose="020B0A04020102020204" pitchFamily="34" charset="0"/>
              </a:rPr>
              <a:t>Cuán pensado están nuestros servicios y programas para la gente que es distinta a </a:t>
            </a:r>
            <a:r>
              <a:rPr lang="es-MX" sz="2400" b="1" dirty="0" smtClean="0">
                <a:latin typeface="Arial Black" panose="020B0A04020102020204" pitchFamily="34" charset="0"/>
              </a:rPr>
              <a:t>nosotros</a:t>
            </a:r>
            <a:r>
              <a:rPr lang="es-MX" sz="2400" b="1" dirty="0">
                <a:latin typeface="Arial Black" panose="020B0A04020102020204" pitchFamily="34" charset="0"/>
              </a:rPr>
              <a:t>? ¿O solo servimos a la mesa en función de los que ya están en casa?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367" y="0"/>
            <a:ext cx="4945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0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65759" y="1716258"/>
            <a:ext cx="4051495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73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28135"/>
            <a:ext cx="9144000" cy="78483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Su </a:t>
            </a:r>
            <a:r>
              <a:rPr lang="es-MX" sz="2400" b="1" dirty="0">
                <a:latin typeface="Arial Black" panose="020B0A04020102020204" pitchFamily="34" charset="0"/>
              </a:rPr>
              <a:t>estrategia de medios sociales debe armonizar con todo lo que su iglesia comunica, esto significa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debe ser parte de </a:t>
            </a:r>
            <a:r>
              <a:rPr lang="es-MX" sz="2400" b="1" dirty="0" smtClean="0">
                <a:latin typeface="Arial Black" panose="020B0A04020102020204" pitchFamily="34" charset="0"/>
              </a:rPr>
              <a:t>una </a:t>
            </a:r>
            <a:r>
              <a:rPr lang="es-MX" sz="2400" b="1" dirty="0">
                <a:latin typeface="Arial Black" panose="020B0A04020102020204" pitchFamily="34" charset="0"/>
              </a:rPr>
              <a:t>historia más grande.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Pero</a:t>
            </a:r>
            <a:r>
              <a:rPr lang="es-MX" sz="2400" b="1" dirty="0">
                <a:latin typeface="Arial Black" panose="020B0A04020102020204" pitchFamily="34" charset="0"/>
              </a:rPr>
              <a:t>, bueno</a:t>
            </a:r>
            <a:r>
              <a:rPr lang="es-MX" sz="24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¿dónde está esa historia más importante?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Felizmente, pudiera estar más cerca de lo que usted imagina. La mejor manera de integrar los medios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sociales a una historia mayor es usarlos para contar las tres historias más importantes que están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sucediendo a su alrededor: la historia más importante de su iglesia, de su comunidad y de Dios.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Identificar cada una de ellas es el primer paso para entender cómo los medios sociales complementan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todo lo que usted hace, en vez de competir</a:t>
            </a:r>
            <a:r>
              <a:rPr lang="es-MX" sz="24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92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5945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869809" y="4023360"/>
            <a:ext cx="37701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0" y="3612444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Conéctese a la historia más importante de su iglesia.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La Iglesia Adventista ha resumido su trabajo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una declaración de misión que tiene que ver con el compromiso de guiar al creyente a una relación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personal con Dios que lo capacite para compartir el evangelio a toda persona. De manera general,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cada imagen y video, publicación y respuesta deben estar dirigidos a promover esa misión.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manera más específica, identifique el ministerio de su iglesia que tenga mayor fuerza y empuje.</a:t>
            </a:r>
          </a:p>
        </p:txBody>
      </p:sp>
    </p:spTree>
    <p:extLst>
      <p:ext uri="{BB962C8B-B14F-4D97-AF65-F5344CB8AC3E}">
        <p14:creationId xmlns:p14="http://schemas.microsoft.com/office/powerpoint/2010/main" val="213962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85998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Por ejemplo,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si la juventud de la iglesia es muy activa, todo lo que realice el ministerio joven, desde sus programas, </a:t>
            </a:r>
            <a:r>
              <a:rPr lang="es-MX" b="1" dirty="0" smtClean="0">
                <a:latin typeface="Arial Black" panose="020B0A04020102020204" pitchFamily="34" charset="0"/>
              </a:rPr>
              <a:t>reuniones </a:t>
            </a:r>
            <a:r>
              <a:rPr lang="es-MX" b="1" dirty="0">
                <a:latin typeface="Arial Black" panose="020B0A04020102020204" pitchFamily="34" charset="0"/>
              </a:rPr>
              <a:t>y servicio a la comunidad, ahora pueden incluir los medios sociales. Use los medios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sociales no solo como plataforma para decir qué hace la juventud de su iglesia, sino también qué hace </a:t>
            </a:r>
            <a:r>
              <a:rPr lang="es-MX" b="1" dirty="0" smtClean="0">
                <a:latin typeface="Arial Black" panose="020B0A04020102020204" pitchFamily="34" charset="0"/>
              </a:rPr>
              <a:t>por </a:t>
            </a:r>
            <a:r>
              <a:rPr lang="es-MX" b="1" dirty="0">
                <a:latin typeface="Arial Black" panose="020B0A04020102020204" pitchFamily="34" charset="0"/>
              </a:rPr>
              <a:t>la misma. Las personas que no son de la iglesia se identifican con causas.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8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2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025764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 su iglesia muestra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preocupación por la juventud con respecto a su educación, su salud emocional, sus relaciones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la </a:t>
            </a:r>
            <a:r>
              <a:rPr lang="es-MX" sz="2000" b="1" dirty="0" smtClean="0">
                <a:latin typeface="Arial Black" panose="020B0A04020102020204" pitchFamily="34" charset="0"/>
              </a:rPr>
              <a:t>edificación </a:t>
            </a:r>
            <a:r>
              <a:rPr lang="es-MX" sz="2000" b="1" dirty="0">
                <a:latin typeface="Arial Black" panose="020B0A04020102020204" pitchFamily="34" charset="0"/>
              </a:rPr>
              <a:t>de su carácter, solo por decir algunos ejemplos, los que vean desde la ventana de 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medios sociales se identificarán con la misma causa de bien. Lo mismo aplica si su iglesia quiere dar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énfasis a los niños o a la familia.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5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1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90913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Conéctese con la historia más importante de su comunidad.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 </a:t>
            </a:r>
            <a:r>
              <a:rPr lang="es-MX" sz="2000" b="1" dirty="0">
                <a:latin typeface="Arial Black" panose="020B0A04020102020204" pitchFamily="34" charset="0"/>
              </a:rPr>
              <a:t>examina a fondo su comunidad,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posible </a:t>
            </a:r>
            <a:r>
              <a:rPr lang="es-MX" sz="2000" b="1" dirty="0">
                <a:latin typeface="Arial Black" panose="020B0A04020102020204" pitchFamily="34" charset="0"/>
              </a:rPr>
              <a:t>que observe ciertos grupos de personas que comparten algunas ideas comunes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En su </a:t>
            </a:r>
            <a:r>
              <a:rPr lang="es-MX" sz="2000" b="1" dirty="0" smtClean="0">
                <a:latin typeface="Arial Black" panose="020B0A04020102020204" pitchFamily="34" charset="0"/>
              </a:rPr>
              <a:t>comunidad </a:t>
            </a:r>
            <a:r>
              <a:rPr lang="es-MX" sz="2000" b="1" dirty="0">
                <a:latin typeface="Arial Black" panose="020B0A04020102020204" pitchFamily="34" charset="0"/>
              </a:rPr>
              <a:t>abundan las historias importantes.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Tal </a:t>
            </a:r>
            <a:r>
              <a:rPr lang="es-MX" sz="2000" b="1" dirty="0">
                <a:latin typeface="Arial Black" panose="020B0A04020102020204" pitchFamily="34" charset="0"/>
              </a:rPr>
              <a:t>vez su ciudad aboga cada vez más por la adopción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el cuidado de los huérfanos; quizás crea oportunidades para las personas sin hogar.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419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9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87265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</a:t>
            </a:r>
            <a:r>
              <a:rPr lang="es-MX" sz="2000" b="1" dirty="0">
                <a:latin typeface="Arial Black" panose="020B0A04020102020204" pitchFamily="34" charset="0"/>
              </a:rPr>
              <a:t>lo mejor su </a:t>
            </a:r>
            <a:r>
              <a:rPr lang="es-MX" sz="2000" b="1" dirty="0" smtClean="0">
                <a:latin typeface="Arial Black" panose="020B0A04020102020204" pitchFamily="34" charset="0"/>
              </a:rPr>
              <a:t>vecindario </a:t>
            </a:r>
            <a:r>
              <a:rPr lang="es-MX" sz="2000" b="1" dirty="0">
                <a:latin typeface="Arial Black" panose="020B0A04020102020204" pitchFamily="34" charset="0"/>
              </a:rPr>
              <a:t>es un defensor de la naturaleza, del </a:t>
            </a:r>
            <a:r>
              <a:rPr lang="es-MX" sz="2000" b="1" dirty="0" smtClean="0">
                <a:latin typeface="Arial Black" panose="020B0A04020102020204" pitchFamily="34" charset="0"/>
              </a:rPr>
              <a:t>reciclaje, y </a:t>
            </a:r>
            <a:r>
              <a:rPr lang="es-MX" sz="2000" b="1" dirty="0">
                <a:latin typeface="Arial Black" panose="020B0A04020102020204" pitchFamily="34" charset="0"/>
              </a:rPr>
              <a:t>de que nos hagamos responsables por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cuidado de nuestro planeta. Conocer el ADN de su ciudad puede ayudarlo a usar sus esfuerzos en 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medios sociales para contar la historia más importante de su comunidad. Encuentre una o dos de esas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historias y únase a los esfuerzos de los medios sociales para contarlas.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16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6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20"/>
            <a:ext cx="9144000" cy="6555641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Conéctese a la historia más importante de Dios. Esta podría ser la historia más obvia de las tres, </a:t>
            </a:r>
            <a:r>
              <a:rPr lang="es-MX" sz="2800" b="1" dirty="0" smtClean="0">
                <a:latin typeface="Arial Black" panose="020B0A04020102020204" pitchFamily="34" charset="0"/>
              </a:rPr>
              <a:t>aunque </a:t>
            </a:r>
            <a:r>
              <a:rPr lang="es-MX" sz="2800" b="1" dirty="0">
                <a:latin typeface="Arial Black" panose="020B0A04020102020204" pitchFamily="34" charset="0"/>
              </a:rPr>
              <a:t>no lo es. Si su iglesia incorpora la doctrina cristiana en todo lo que hace, ¿entonces por qué </a:t>
            </a:r>
            <a:r>
              <a:rPr lang="es-MX" sz="2800" b="1" dirty="0" smtClean="0">
                <a:latin typeface="Arial Black" panose="020B0A04020102020204" pitchFamily="34" charset="0"/>
              </a:rPr>
              <a:t>no </a:t>
            </a:r>
            <a:r>
              <a:rPr lang="es-MX" sz="2800" b="1" dirty="0">
                <a:latin typeface="Arial Black" panose="020B0A04020102020204" pitchFamily="34" charset="0"/>
              </a:rPr>
              <a:t>incluir también a los medios sociales? Si nos reunimos, oramos y servimos porque la Biblia nos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dice que debemos hacerlo, es muy posible que la Escritura también pueda guiarnos para usar los </a:t>
            </a:r>
            <a:r>
              <a:rPr lang="es-MX" sz="2800" b="1" dirty="0" smtClean="0">
                <a:latin typeface="Arial Black" panose="020B0A04020102020204" pitchFamily="34" charset="0"/>
              </a:rPr>
              <a:t>medios </a:t>
            </a:r>
            <a:r>
              <a:rPr lang="es-MX" sz="2800" b="1" dirty="0">
                <a:latin typeface="Arial Black" panose="020B0A04020102020204" pitchFamily="34" charset="0"/>
              </a:rPr>
              <a:t>sociales. En Hechos 1:8 leemos: “ustedes […] serán mis testigos tanto en Jerusalén como en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toda Judea y Samaria, y hasta los confines de la tierra</a:t>
            </a:r>
            <a:r>
              <a:rPr lang="es-MX" sz="2800" b="1" dirty="0" smtClean="0">
                <a:latin typeface="Arial Black" panose="020B0A04020102020204" pitchFamily="34" charset="0"/>
              </a:rPr>
              <a:t>”.</a:t>
            </a: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6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A menos que piense que otra persona es quien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debe llegar hasta “los confines de la tierra” (que no es así),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¿</a:t>
            </a:r>
            <a:r>
              <a:rPr lang="es-MX" b="1" dirty="0">
                <a:latin typeface="Arial Black" panose="020B0A04020102020204" pitchFamily="34" charset="0"/>
              </a:rPr>
              <a:t>cómo llegará allí? Tal vez los medios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sociales nos ayuden a ser testigos de Cristo</a:t>
            </a:r>
            <a:r>
              <a:rPr lang="es-MX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</a:t>
            </a:r>
            <a:r>
              <a:rPr lang="es-MX" b="1" dirty="0">
                <a:latin typeface="Arial Black" panose="020B0A04020102020204" pitchFamily="34" charset="0"/>
              </a:rPr>
              <a:t>En Mateo 5:14 podemos ver: “Ustedes son la luz del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mundo, como una ciudad en lo alto de una colina que no puede esconderse” (NTV). A menos que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piense que la frase “Ustedes son la luz del mundo” es figurativa (que no lo es), ¿de qué manera usted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y su iglesia alumbrarán los lugares en tinieblas?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88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8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3889442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¿De qué manera los medios sociales están cambiando la manera de comunicarnos en nuestras iglesias?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¿En qué sentido específico, el surgimiento de plataformas de medios sociales como Twitter,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Facebook, Instagram, </a:t>
            </a:r>
            <a:r>
              <a:rPr lang="es-MX" sz="2000" b="1" dirty="0" err="1">
                <a:latin typeface="Arial Black" panose="020B0A04020102020204" pitchFamily="34" charset="0"/>
              </a:rPr>
              <a:t>Tiktok</a:t>
            </a:r>
            <a:r>
              <a:rPr lang="es-MX" sz="2000" b="1" dirty="0">
                <a:latin typeface="Arial Black" panose="020B0A04020102020204" pitchFamily="34" charset="0"/>
              </a:rPr>
              <a:t>, Snapchat y </a:t>
            </a:r>
            <a:r>
              <a:rPr lang="es-MX" sz="2000" b="1" dirty="0" err="1">
                <a:latin typeface="Arial Black" panose="020B0A04020102020204" pitchFamily="34" charset="0"/>
              </a:rPr>
              <a:t>Periscope</a:t>
            </a:r>
            <a:r>
              <a:rPr lang="es-MX" sz="2000" b="1" dirty="0">
                <a:latin typeface="Arial Black" panose="020B0A04020102020204" pitchFamily="34" charset="0"/>
              </a:rPr>
              <a:t> están cambiando la manera en que nos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conectamos y comunicamos en nuestras </a:t>
            </a:r>
            <a:r>
              <a:rPr lang="es-MX" sz="2000" b="1" dirty="0" smtClean="0">
                <a:latin typeface="Arial Black" panose="020B0A04020102020204" pitchFamily="34" charset="0"/>
              </a:rPr>
              <a:t>iglesias?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Los medios sociales están amplificando nuestra voz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llegar a más gente que nunca antes en la historia.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336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9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29929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Tal vez los medios sociales pueden ayudarnos a ser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luz en las tinieblas. Quizás le parezca superficial, pero cuanto más pueda conectar su estrategia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medios sociales con las palabras que Dios nos ha dado a través de la Escritura, mucho mejor.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2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4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4712616" cy="62116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12616" y="646330"/>
            <a:ext cx="4431384" cy="31700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TESTIGOS DE CRISTO 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COMO MESÍAS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616" y="3730481"/>
            <a:ext cx="4431384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2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1"/>
            <a:ext cx="91440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571 “LA HISTORIA DE CRISTO CONTEMOS”.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1"/>
            <a:ext cx="9144000" cy="581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233760" cy="633478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16259" y="4459458"/>
            <a:ext cx="240557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0380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71169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358598" y="1716258"/>
            <a:ext cx="2278966" cy="407964"/>
          </a:xfrm>
          <a:prstGeom prst="rect">
            <a:avLst/>
          </a:prstGeom>
          <a:solidFill>
            <a:srgbClr val="9933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7009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1586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¿El resultado? Los medios sociales se están convirtiendo en una especie </a:t>
            </a:r>
            <a:r>
              <a:rPr lang="es-MX" sz="2000" b="1" dirty="0" smtClean="0">
                <a:latin typeface="Arial Black" panose="020B0A04020102020204" pitchFamily="34" charset="0"/>
              </a:rPr>
              <a:t>de </a:t>
            </a:r>
            <a:r>
              <a:rPr lang="es-MX" sz="2000" b="1" dirty="0">
                <a:latin typeface="Arial Black" panose="020B0A04020102020204" pitchFamily="34" charset="0"/>
              </a:rPr>
              <a:t>entorno psicológico donde los seres humanos expresan lo que aman, odian, temen y aprecian.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Expresemos ahora nuestro amor y agradecimiento a Dios yendo a él en oración.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95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6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7757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21101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 DE RODILLAS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503858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Que nuestro 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algoritmo de fe se confeccione basado en nuestro hábito de orar. Pide a Dios, que tus publicaciones 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sean una principal fuente de noticias sobre el evangelio. Oremos. </a:t>
            </a:r>
          </a:p>
        </p:txBody>
      </p:sp>
    </p:spTree>
    <p:extLst>
      <p:ext uri="{BB962C8B-B14F-4D97-AF65-F5344CB8AC3E}">
        <p14:creationId xmlns:p14="http://schemas.microsoft.com/office/powerpoint/2010/main" val="151084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3154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Marshall </a:t>
            </a:r>
            <a:r>
              <a:rPr lang="es-MX" sz="2000" b="1" dirty="0" err="1">
                <a:latin typeface="Arial Black" panose="020B0A04020102020204" pitchFamily="34" charset="0"/>
              </a:rPr>
              <a:t>McLuhan</a:t>
            </a:r>
            <a:r>
              <a:rPr lang="es-MX" sz="2000" b="1" dirty="0">
                <a:latin typeface="Arial Black" panose="020B0A04020102020204" pitchFamily="34" charset="0"/>
              </a:rPr>
              <a:t>, escritor, profesor y filósofo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la teoría de la comunicación, creía que cualquier tecnología es una extensión del cuerpo humano: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ruedas son una extensión de los pies; la radio, de la voz; la imprenta, de las manos; las pistolas,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los puños (Marshall </a:t>
            </a:r>
            <a:r>
              <a:rPr lang="es-MX" sz="2000" b="1" dirty="0" err="1">
                <a:latin typeface="Arial Black" panose="020B0A04020102020204" pitchFamily="34" charset="0"/>
              </a:rPr>
              <a:t>McLuhan</a:t>
            </a:r>
            <a:r>
              <a:rPr lang="es-MX" sz="2000" b="1" dirty="0">
                <a:latin typeface="Arial Black" panose="020B0A04020102020204" pitchFamily="34" charset="0"/>
              </a:rPr>
              <a:t>, </a:t>
            </a:r>
            <a:r>
              <a:rPr lang="es-MX" sz="2000" b="1" dirty="0" err="1">
                <a:latin typeface="Arial Black" panose="020B0A04020102020204" pitchFamily="34" charset="0"/>
              </a:rPr>
              <a:t>Understanding</a:t>
            </a:r>
            <a:r>
              <a:rPr lang="es-MX" sz="2000" b="1" dirty="0">
                <a:latin typeface="Arial Black" panose="020B0A04020102020204" pitchFamily="34" charset="0"/>
              </a:rPr>
              <a:t> Media [Berkeley, CA: </a:t>
            </a:r>
            <a:r>
              <a:rPr lang="es-MX" sz="2000" b="1" dirty="0" err="1">
                <a:latin typeface="Arial Black" panose="020B0A04020102020204" pitchFamily="34" charset="0"/>
              </a:rPr>
              <a:t>Gingko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Press</a:t>
            </a:r>
            <a:r>
              <a:rPr lang="es-MX" sz="2000" b="1" dirty="0">
                <a:latin typeface="Arial Black" panose="020B0A04020102020204" pitchFamily="34" charset="0"/>
              </a:rPr>
              <a:t>, 2013]).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6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5663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Podríamos agregar que los medios sociales son la extensión de la voz de un mensaje y de la </a:t>
            </a:r>
            <a:r>
              <a:rPr lang="es-MX" sz="2000" b="1" dirty="0" smtClean="0">
                <a:latin typeface="Arial Black" panose="020B0A04020102020204" pitchFamily="34" charset="0"/>
              </a:rPr>
              <a:t>comunidad</a:t>
            </a:r>
            <a:r>
              <a:rPr lang="es-MX" sz="2000" b="1" dirty="0">
                <a:latin typeface="Arial Black" panose="020B0A04020102020204" pitchFamily="34" charset="0"/>
              </a:rPr>
              <a:t>. El potencial para que la iglesia amplifique el mensaje más importante de la historia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través de los medios sociales es enorme. Piense en esto: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mil </a:t>
            </a:r>
            <a:r>
              <a:rPr lang="es-MX" sz="2000" b="1" dirty="0">
                <a:latin typeface="Arial Black" panose="020B0A04020102020204" pitchFamily="34" charset="0"/>
              </a:rPr>
              <a:t>millones de personas están activas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Facebook, y 100 millones de ellas usan Instagram cada mes.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5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8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098506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Tom </a:t>
            </a:r>
            <a:r>
              <a:rPr lang="es-MX" sz="2000" b="1" dirty="0" err="1">
                <a:latin typeface="Arial Black" panose="020B0A04020102020204" pitchFamily="34" charset="0"/>
              </a:rPr>
              <a:t>Webster</a:t>
            </a:r>
            <a:r>
              <a:rPr lang="es-MX" sz="2000" b="1" dirty="0">
                <a:latin typeface="Arial Black" panose="020B0A04020102020204" pitchFamily="34" charset="0"/>
              </a:rPr>
              <a:t>, vicepresidente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estrategias en Edison </a:t>
            </a:r>
            <a:r>
              <a:rPr lang="es-MX" sz="2000" b="1" dirty="0" err="1">
                <a:latin typeface="Arial Black" panose="020B0A04020102020204" pitchFamily="34" charset="0"/>
              </a:rPr>
              <a:t>Research</a:t>
            </a:r>
            <a:r>
              <a:rPr lang="es-MX" sz="2000" b="1" dirty="0">
                <a:latin typeface="Arial Black" panose="020B0A04020102020204" pitchFamily="34" charset="0"/>
              </a:rPr>
              <a:t>, señala que cincuenta y cuatro por ciento de todos los estadounidenses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tienen un perfil en un sitio de medios sociales, y que veintitrés por ciento de los usuarios de Facebook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revisan su cuenta cinco o más veces al día. Además, México es el país que ocupa el tercer lugar en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uso de celular e internet.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431</TotalTime>
  <Words>2312</Words>
  <Application>Microsoft Office PowerPoint</Application>
  <PresentationFormat>Presentación en pantalla (4:3)</PresentationFormat>
  <Paragraphs>176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0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47</cp:revision>
  <dcterms:created xsi:type="dcterms:W3CDTF">2024-10-21T22:01:32Z</dcterms:created>
  <dcterms:modified xsi:type="dcterms:W3CDTF">2024-10-23T21:31:05Z</dcterms:modified>
</cp:coreProperties>
</file>