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6" r:id="rId4"/>
    <p:sldId id="263" r:id="rId5"/>
    <p:sldId id="270" r:id="rId6"/>
    <p:sldId id="269" r:id="rId7"/>
    <p:sldId id="257" r:id="rId8"/>
    <p:sldId id="259" r:id="rId9"/>
    <p:sldId id="260" r:id="rId10"/>
    <p:sldId id="261" r:id="rId11"/>
    <p:sldId id="262" r:id="rId12"/>
    <p:sldId id="264" r:id="rId13"/>
    <p:sldId id="265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3" r:id="rId26"/>
    <p:sldId id="284" r:id="rId27"/>
    <p:sldId id="285" r:id="rId28"/>
    <p:sldId id="286" r:id="rId29"/>
    <p:sldId id="287" r:id="rId30"/>
    <p:sldId id="279" r:id="rId31"/>
    <p:sldId id="290" r:id="rId32"/>
    <p:sldId id="291" r:id="rId33"/>
    <p:sldId id="292" r:id="rId34"/>
    <p:sldId id="294" r:id="rId35"/>
    <p:sldId id="295" r:id="rId36"/>
    <p:sldId id="288" r:id="rId37"/>
    <p:sldId id="289" r:id="rId38"/>
    <p:sldId id="293" r:id="rId39"/>
    <p:sldId id="296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790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152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543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0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94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064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987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195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836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556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185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86B0C-30CE-4FF8-AFD8-79FFEC5D1DE1}" type="datetimeFigureOut">
              <a:rPr lang="es-MX" smtClean="0"/>
              <a:t>24/09/2024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E16B1-F379-47A4-981A-FB9DC2CF731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660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“UN VIAJE A DIOS”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4" y="5725551"/>
            <a:ext cx="1139860" cy="95748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561513" y="5725551"/>
            <a:ext cx="81873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 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4884"/>
            <a:ext cx="9144000" cy="46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9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84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estructura y las ceremonias debían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servir como símbolos para ilustrar la secuencia y el proceso de salvación. </a:t>
            </a:r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santuario sería un libro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lecciones tridimensional y de tamaño natural.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0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52160" y="612844"/>
            <a:ext cx="3291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componente, desde la cortina más grande hasta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mueble más pequeño, tenía un significado simbólico que ayudaba a los hijos de Israel a ver,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experimentar y comprender el plan de salvación y el papel del santuario celestial de una manera muy </a:t>
            </a:r>
            <a:r>
              <a:rPr lang="es-MX" sz="2000" b="1" dirty="0" smtClean="0">
                <a:latin typeface="Arial Black" panose="020B0A04020102020204" pitchFamily="34" charset="0"/>
              </a:rPr>
              <a:t>práctica</a:t>
            </a:r>
            <a:r>
              <a:rPr lang="es-MX" sz="2000" b="1" dirty="0">
                <a:latin typeface="Arial Black" panose="020B0A04020102020204" pitchFamily="34" charset="0"/>
              </a:rPr>
              <a:t>. Hoy nosotros podemos disfrutar y aprender de este este maravilloso tema.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2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7102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ángulo 3"/>
          <p:cNvSpPr/>
          <p:nvPr/>
        </p:nvSpPr>
        <p:spPr>
          <a:xfrm>
            <a:off x="-1" y="4427196"/>
            <a:ext cx="9144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primero que notamos al acercarnos al santuario es que sólo hay una puerta. Ni siquiera una salida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emergencia. Recuerda las palabras de Jesús: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«Yo soy la puerta; el que por mí entrare, será salvo;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entrará, y saldrá, y hallará pastos.» (Juan 10:9).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6499274"/>
            <a:ext cx="91439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794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148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053709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Todos los que se salvan son redimidos sólo por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Jesús. «Y en ningún otro hay salvación; porque no hay otro nombre bajo el cielo, dado a los hombres,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que podamos ser salvos.» (Hechos 4:12).</a:t>
            </a:r>
          </a:p>
        </p:txBody>
      </p:sp>
    </p:spTree>
    <p:extLst>
      <p:ext uri="{BB962C8B-B14F-4D97-AF65-F5344CB8AC3E}">
        <p14:creationId xmlns:p14="http://schemas.microsoft.com/office/powerpoint/2010/main" val="278664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#102 “CORDERO DE DIOS”.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5"/>
            <a:ext cx="9144000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137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Inmediatamente después de entrar por la puerta del patio, se encontraba el altar de bronce de los </a:t>
            </a:r>
            <a:r>
              <a:rPr lang="es-MX" sz="2000" b="1" dirty="0" smtClean="0">
                <a:latin typeface="Arial Black" panose="020B0A04020102020204" pitchFamily="34" charset="0"/>
              </a:rPr>
              <a:t>holocaustos</a:t>
            </a:r>
            <a:r>
              <a:rPr lang="es-MX" sz="2000" b="1" dirty="0">
                <a:latin typeface="Arial Black" panose="020B0A04020102020204" pitchFamily="34" charset="0"/>
              </a:rPr>
              <a:t>. El altar estaba hecho de madera de acacia y recubierto de bronce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En este mueble los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Israelitas llevaban su cordero y ritualmente transferían al animal sus pecados. El cordero era su </a:t>
            </a:r>
            <a:r>
              <a:rPr lang="es-MX" sz="2000" b="1" dirty="0" smtClean="0">
                <a:latin typeface="Arial Black" panose="020B0A04020102020204" pitchFamily="34" charset="0"/>
              </a:rPr>
              <a:t>sustituto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64" y="465211"/>
            <a:ext cx="6403524" cy="434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077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Entre el altar de los holocaustos y el tabernáculo se encontraba la fuente. También era de bronce y se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llenaba de agua para la purificación de los sacerdotes. La imagen de la justificación de los pecadores </a:t>
            </a:r>
            <a:r>
              <a:rPr lang="es-MX" sz="2400" b="1" dirty="0" smtClean="0">
                <a:latin typeface="Arial Black" panose="020B0A04020102020204" pitchFamily="34" charset="0"/>
              </a:rPr>
              <a:t>quedó </a:t>
            </a:r>
            <a:r>
              <a:rPr lang="es-MX" sz="2400" b="1" dirty="0">
                <a:latin typeface="Arial Black" panose="020B0A04020102020204" pitchFamily="34" charset="0"/>
              </a:rPr>
              <a:t>clara en el patio.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835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Antes de que Dios diera a los israelitas su Ley en tablas de piedra, los salvó </a:t>
            </a:r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la esclavitud en Egipto en virtud de su fe en el Cordero de la Pascua (simbolizado por el altar)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bautizó en el mar (representado por la fuente). Dios nos toma tal como somos y perdona nuestros </a:t>
            </a:r>
            <a:r>
              <a:rPr lang="es-MX" sz="2000" b="1" dirty="0" smtClean="0">
                <a:latin typeface="Arial Black" panose="020B0A04020102020204" pitchFamily="34" charset="0"/>
              </a:rPr>
              <a:t>pecados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4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766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aceptamos a Cristo, confesamos nuestros pecados y pedimos perdón, nuestro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registro celestial de pecados queda cubierto por la sangre de Jesús. Todo esto por medio del bautismo.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10" y="182880"/>
            <a:ext cx="7073836" cy="47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UNA ESCUELA SABÁTICA MÁS DINÁMICA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#47 “Por la mañana</a:t>
            </a:r>
            <a:r>
              <a:rPr lang="es-MX" sz="24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#64 </a:t>
            </a:r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Yo canto el poder de Dios”, 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16"/>
            <a:ext cx="9144000" cy="550378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001972" y="1585048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# 75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69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992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Justo dentro del lugar santo, en el lado izquierdo (sur),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 </a:t>
            </a:r>
            <a:r>
              <a:rPr lang="es-MX" sz="2000" b="1" dirty="0">
                <a:latin typeface="Arial Black" panose="020B0A04020102020204" pitchFamily="34" charset="0"/>
              </a:rPr>
              <a:t>encontraba la </a:t>
            </a:r>
            <a:r>
              <a:rPr lang="es-MX" sz="2000" b="1" dirty="0" err="1">
                <a:latin typeface="Arial Black" panose="020B0A04020102020204" pitchFamily="34" charset="0"/>
              </a:rPr>
              <a:t>menorá</a:t>
            </a:r>
            <a:r>
              <a:rPr lang="es-MX" sz="2000" b="1" dirty="0">
                <a:latin typeface="Arial Black" panose="020B0A04020102020204" pitchFamily="34" charset="0"/>
              </a:rPr>
              <a:t> de oro que tenía siete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ramas de candelabro (véase Éxodo 25:31-40</a:t>
            </a:r>
            <a:r>
              <a:rPr lang="es-MX" sz="2000" b="1" dirty="0" smtClean="0">
                <a:latin typeface="Arial Black" panose="020B0A04020102020204" pitchFamily="34" charset="0"/>
              </a:rPr>
              <a:t>).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No eran velas de cera como las conocemos, sino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lámparas alimentadas con aceite de oliva puro.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88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sacerdotes recortaban las mechas a diario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rellenaban los cuencos con aceite para que la </a:t>
            </a:r>
            <a:r>
              <a:rPr lang="es-MX" sz="2400" b="1" dirty="0" err="1">
                <a:latin typeface="Arial Black" panose="020B0A04020102020204" pitchFamily="34" charset="0"/>
              </a:rPr>
              <a:t>menorá</a:t>
            </a:r>
            <a:r>
              <a:rPr lang="es-MX" sz="2400" b="1" dirty="0">
                <a:latin typeface="Arial Black" panose="020B0A04020102020204" pitchFamily="34" charset="0"/>
              </a:rPr>
              <a:t> fuera constantemente una fuente de luz para el </a:t>
            </a:r>
            <a:r>
              <a:rPr lang="es-MX" sz="2400" b="1" dirty="0" smtClean="0">
                <a:latin typeface="Arial Black" panose="020B0A04020102020204" pitchFamily="34" charset="0"/>
              </a:rPr>
              <a:t>lugar </a:t>
            </a:r>
            <a:r>
              <a:rPr lang="es-MX" sz="2400" b="1" dirty="0">
                <a:latin typeface="Arial Black" panose="020B0A04020102020204" pitchFamily="34" charset="0"/>
              </a:rPr>
              <a:t>santo. El aceite de oliva en las lámparas simbolizaba el Espíritu Santo que ilumina la iglesia.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7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4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#201 “CANCIÓN DEL ESPÍRITU”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´HIMNO ESPECIAL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28"/>
            <a:ext cx="9156699" cy="59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29763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46330"/>
            <a:ext cx="2039815" cy="1942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2039815" cy="189069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37761" y="2855741"/>
            <a:ext cx="4037427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GUATEMALA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053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Frente a la lámpara estaba la mesa de los panes de la proposición, en el lado norte. Estaba construida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madera de acacia y cubierta de oro (Éxodo 25:23-30).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Sobre </a:t>
            </a:r>
            <a:r>
              <a:rPr lang="es-MX" sz="2000" b="1" dirty="0">
                <a:latin typeface="Arial Black" panose="020B0A04020102020204" pitchFamily="34" charset="0"/>
              </a:rPr>
              <a:t>ella se guardaban doce panes sin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levadura (Levítico 24:5-9). Estos panes simbolizaban a Jesús, que es el pan de vida (Juan 6:35).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986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</a:t>
            </a:r>
            <a:r>
              <a:rPr lang="es-MX" sz="2400" b="1" dirty="0" smtClean="0">
                <a:latin typeface="Arial Black" panose="020B0A04020102020204" pitchFamily="34" charset="0"/>
              </a:rPr>
              <a:t>número </a:t>
            </a:r>
            <a:r>
              <a:rPr lang="es-MX" sz="2400" b="1" dirty="0">
                <a:latin typeface="Arial Black" panose="020B0A04020102020204" pitchFamily="34" charset="0"/>
              </a:rPr>
              <a:t>12 significaba las 12 tribus de Israel y los 12 apóstoles de Jesús que debían alimentar al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pueblo de Dios con el pan de vida, que también es un símbolo de la Biblia (Mateo 4:4).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90314" cy="51617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889" y="0"/>
            <a:ext cx="3348111" cy="51898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213" y="1406771"/>
            <a:ext cx="2405574" cy="265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7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16697" y="1491175"/>
            <a:ext cx="3372462" cy="1077218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7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00763" y="952475"/>
            <a:ext cx="304323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altar del incienso estaba situado justo enfrente de la puerta, pegado al velo adornado que separaba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lugar santo del lugar santísimo.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Al </a:t>
            </a:r>
            <a:r>
              <a:rPr lang="es-MX" sz="2000" b="1" dirty="0">
                <a:latin typeface="Arial Black" panose="020B0A04020102020204" pitchFamily="34" charset="0"/>
              </a:rPr>
              <a:t>igual que otros elementos del santuario, también estaba hecho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madera de acacia y cubierto de oro (Éxodo 30:1- 3).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0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Era mucho más pequeño que el altar del patio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contenía una vasija de bronce que contenía las brasas del altar de bronce de los holocaustos.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21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274192" y="4754880"/>
            <a:ext cx="2771334" cy="28723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99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210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Era </a:t>
            </a:r>
            <a:r>
              <a:rPr lang="es-MX" sz="2000" b="1" dirty="0" smtClean="0">
                <a:latin typeface="Arial Black" panose="020B0A04020102020204" pitchFamily="34" charset="0"/>
              </a:rPr>
              <a:t>aquí </a:t>
            </a:r>
            <a:r>
              <a:rPr lang="es-MX" sz="2000" b="1" dirty="0">
                <a:latin typeface="Arial Black" panose="020B0A04020102020204" pitchFamily="34" charset="0"/>
              </a:rPr>
              <a:t>donde el sacerdote quemaba una mezcla muy especial de incienso que llenaba el santuario con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nube de olor dulce, que representaba las oraciones de intercesión y confesión de los creyentes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endulzados por el Espíritu Santo (Éxodo 30:8).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9296" cy="50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060662"/>
            <a:ext cx="39950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único camino hacia Dios es a través de Cristo, la única </a:t>
            </a:r>
            <a:r>
              <a:rPr lang="es-MX" sz="2800" b="1" dirty="0" smtClean="0">
                <a:latin typeface="Arial Black" panose="020B0A04020102020204" pitchFamily="34" charset="0"/>
              </a:rPr>
              <a:t>puerta</a:t>
            </a:r>
            <a:r>
              <a:rPr lang="es-MX" sz="2800" b="1" dirty="0">
                <a:latin typeface="Arial Black" panose="020B0A04020102020204" pitchFamily="34" charset="0"/>
              </a:rPr>
              <a:t>. Pensando en esto, salude a quien tiene al lado y dele una cordial bienvenida de parte de nuestro </a:t>
            </a:r>
            <a:r>
              <a:rPr lang="es-MX" sz="2800" b="1" dirty="0" smtClean="0">
                <a:latin typeface="Arial Black" panose="020B0A04020102020204" pitchFamily="34" charset="0"/>
              </a:rPr>
              <a:t>Salvador</a:t>
            </a:r>
            <a:r>
              <a:rPr lang="es-MX" sz="28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022" y="0"/>
            <a:ext cx="5148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0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4241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Dentro del lugar santísimo solo había un mueble: el arca de la alianza. Esta caja sagrada, también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construida de madera de acacia y cubierta de oro, contenía las tablas de piedra en las que Dios había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escrito los Diez Mandamientos. Más tarde también contenía la vara de Aarón que había reverdecido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una pequeña vasija de maná.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992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tapa del arca se llamaba «propiciatorio» (Éxodo 25:17), y sobre </a:t>
            </a:r>
            <a:r>
              <a:rPr lang="es-MX" sz="2000" b="1" dirty="0" smtClean="0">
                <a:latin typeface="Arial Black" panose="020B0A04020102020204" pitchFamily="34" charset="0"/>
              </a:rPr>
              <a:t>ella </a:t>
            </a:r>
            <a:r>
              <a:rPr lang="es-MX" sz="2000" b="1" dirty="0">
                <a:latin typeface="Arial Black" panose="020B0A04020102020204" pitchFamily="34" charset="0"/>
              </a:rPr>
              <a:t>se encontraba la brillante gloria del Señor, o </a:t>
            </a:r>
            <a:r>
              <a:rPr lang="es-MX" sz="2000" b="1" dirty="0" err="1">
                <a:latin typeface="Arial Black" panose="020B0A04020102020204" pitchFamily="34" charset="0"/>
              </a:rPr>
              <a:t>Shekinah</a:t>
            </a:r>
            <a:r>
              <a:rPr lang="es-MX" sz="2000" b="1" dirty="0">
                <a:latin typeface="Arial Black" panose="020B0A04020102020204" pitchFamily="34" charset="0"/>
              </a:rPr>
              <a:t> (que literalmente significa «la morada»),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irradiaba entre dos querubines o ángeles que la cubrían, en cada extremo del arca.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Esto era un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 símbolo </a:t>
            </a:r>
            <a:r>
              <a:rPr lang="es-MX" sz="3200" b="1" dirty="0">
                <a:latin typeface="Arial Black" panose="020B0A04020102020204" pitchFamily="34" charset="0"/>
              </a:rPr>
              <a:t>del trono de Dios y de la presencia del Todopoderoso en el cielo.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32231" cy="52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6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2053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paredes del lugar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santísimo estaban grabadas con muchos ángeles,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que </a:t>
            </a:r>
            <a:r>
              <a:rPr lang="es-MX" sz="2000" b="1" dirty="0">
                <a:latin typeface="Arial Black" panose="020B0A04020102020204" pitchFamily="34" charset="0"/>
              </a:rPr>
              <a:t>representaban las nubes de ángeles vivos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rodean a la persona de Dios en el cielo (1 Reyes 6:29).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Cada </a:t>
            </a:r>
            <a:r>
              <a:rPr lang="es-MX" sz="2000" b="1" dirty="0">
                <a:latin typeface="Arial Black" panose="020B0A04020102020204" pitchFamily="34" charset="0"/>
              </a:rPr>
              <a:t>vez que venimos a la iglesia podemos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disfrutar de esta presencia.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9868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Este estudio podría continuar durante cientos de páginas, pero en última instancia el tema central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 el sistema del santuario es Jesús. Jesús es la puerta, el cordero sin mancha y nuestro sumo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sacerdote. Él es la luz del mundo y el pan de vida. Él es el agua viva en la fuente y la roca sobre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está escrita la ley de Dios en el arca.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5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1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99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amor es el oro que brilla en el lugar santo. Su sangre 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que nos permite acercarnos al Padre. «Acerquémonos, pues, confiadamente al trono de la gracia,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alcanzar misericordia y hallar gracia para el oportuno socorro.» (Hebreos 4:16).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0"/>
            <a:ext cx="4762500" cy="504399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2190750" cy="5043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953250" y="0"/>
            <a:ext cx="2190749" cy="5043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9085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3916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4968671" cy="62306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68671" y="646331"/>
            <a:ext cx="4175329" cy="280076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EL </a:t>
            </a:r>
          </a:p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SEÑOR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RESUCITADO</a:t>
            </a:r>
          </a:p>
          <a:p>
            <a:pPr algn="ctr"/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670" y="3248950"/>
            <a:ext cx="4175329" cy="35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5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633478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76639" y="1575581"/>
            <a:ext cx="48585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215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“CON VOZ BENIGNA </a:t>
            </a:r>
          </a:p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TE  LLAMA JESÚS”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7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8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194"/>
            <a:ext cx="9144000" cy="61338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20118" y="5584874"/>
            <a:ext cx="447269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ADOREMOS AL CREADOR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DEL UNIVERSO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9142405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1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8462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 </a:t>
            </a:r>
            <a:r>
              <a:rPr lang="es-MX" sz="2000" b="1" dirty="0">
                <a:latin typeface="Arial Black" panose="020B0A04020102020204" pitchFamily="34" charset="0"/>
              </a:rPr>
              <a:t>Los invito a leer Isaías 53:4-5 “Ciertamente llevó él nuestras enfermedades y sufrió nuestros </a:t>
            </a:r>
            <a:r>
              <a:rPr lang="es-MX" sz="2000" b="1" dirty="0" smtClean="0">
                <a:latin typeface="Arial Black" panose="020B0A04020102020204" pitchFamily="34" charset="0"/>
              </a:rPr>
              <a:t>dolores</a:t>
            </a:r>
            <a:r>
              <a:rPr lang="es-MX" sz="2000" b="1" dirty="0">
                <a:latin typeface="Arial Black" panose="020B0A04020102020204" pitchFamily="34" charset="0"/>
              </a:rPr>
              <a:t>, pero nosotros lo tuvimos por azotado, ¡como herido y afligido por Dios!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Mas </a:t>
            </a:r>
            <a:r>
              <a:rPr lang="es-MX" sz="2000" b="1" dirty="0">
                <a:latin typeface="Arial Black" panose="020B0A04020102020204" pitchFamily="34" charset="0"/>
              </a:rPr>
              <a:t>él fue herido </a:t>
            </a:r>
            <a:r>
              <a:rPr lang="es-MX" sz="2000" b="1" dirty="0" smtClean="0">
                <a:latin typeface="Arial Black" panose="020B0A04020102020204" pitchFamily="34" charset="0"/>
              </a:rPr>
              <a:t>por </a:t>
            </a:r>
            <a:r>
              <a:rPr lang="es-MX" sz="2000" b="1" dirty="0">
                <a:latin typeface="Arial Black" panose="020B0A04020102020204" pitchFamily="34" charset="0"/>
              </a:rPr>
              <a:t>nuestras rebeliones, molido por nuestros pecados. Por darnos la paz, cayó sobre él el castigo,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sus llagas fuimos nosotros curados.”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Cristo </a:t>
            </a:r>
            <a:r>
              <a:rPr lang="es-MX" sz="2000" b="1" dirty="0">
                <a:latin typeface="Arial Black" panose="020B0A04020102020204" pitchFamily="34" charset="0"/>
              </a:rPr>
              <a:t>es el verdadero cordero.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389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5527655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Reflexionar en los elementos y muebles del santuario terrenal y sus enseñanzas sobre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plan de salvación.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50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4309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Señor le dijo a Moisés: «Hazme un santuario, para que yo habite entre ellos» (Éxodo 25:8). Hay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tener en cuenta que este tabernáculo terrenal nunca fue concebido como un edificio para proteger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Dios de los elementos. Jehová no es un Dios sin techo.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106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Salomón estaba construyendo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primer templo en Jerusalén, dijo «Pero ¿Acaso Dios va a habitar en la tierra? He aquí que el cielo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cielo de los cielos no pueden contenerte; ¿cuánto menos esta casa que yo he edificado?» (1 Reyes </a:t>
            </a:r>
            <a:r>
              <a:rPr lang="es-MX" sz="2000" b="1" dirty="0" smtClean="0">
                <a:latin typeface="Arial Black" panose="020B0A04020102020204" pitchFamily="34" charset="0"/>
              </a:rPr>
              <a:t>8:27).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Esta es, pues, la clave del rompecabezas del santuario.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1363</Words>
  <Application>Microsoft Office PowerPoint</Application>
  <PresentationFormat>Presentación en pantalla (4:3)</PresentationFormat>
  <Paragraphs>115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37</cp:revision>
  <dcterms:created xsi:type="dcterms:W3CDTF">2024-09-24T22:06:29Z</dcterms:created>
  <dcterms:modified xsi:type="dcterms:W3CDTF">2024-09-25T01:53:07Z</dcterms:modified>
</cp:coreProperties>
</file>