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60" r:id="rId4"/>
    <p:sldId id="271" r:id="rId5"/>
    <p:sldId id="269" r:id="rId6"/>
    <p:sldId id="258" r:id="rId7"/>
    <p:sldId id="259" r:id="rId8"/>
    <p:sldId id="261" r:id="rId9"/>
    <p:sldId id="262" r:id="rId10"/>
    <p:sldId id="263" r:id="rId11"/>
    <p:sldId id="264" r:id="rId12"/>
    <p:sldId id="265" r:id="rId13"/>
    <p:sldId id="266" r:id="rId14"/>
    <p:sldId id="267" r:id="rId15"/>
    <p:sldId id="268" r:id="rId16"/>
    <p:sldId id="270" r:id="rId17"/>
    <p:sldId id="272" r:id="rId18"/>
    <p:sldId id="273" r:id="rId19"/>
    <p:sldId id="274" r:id="rId20"/>
    <p:sldId id="276" r:id="rId21"/>
    <p:sldId id="277" r:id="rId22"/>
    <p:sldId id="278" r:id="rId23"/>
    <p:sldId id="275" r:id="rId24"/>
    <p:sldId id="279" r:id="rId25"/>
    <p:sldId id="298" r:id="rId26"/>
    <p:sldId id="280" r:id="rId27"/>
    <p:sldId id="281" r:id="rId28"/>
    <p:sldId id="282" r:id="rId29"/>
    <p:sldId id="283" r:id="rId30"/>
    <p:sldId id="284" r:id="rId31"/>
    <p:sldId id="285" r:id="rId32"/>
    <p:sldId id="286" r:id="rId33"/>
    <p:sldId id="289" r:id="rId34"/>
    <p:sldId id="290" r:id="rId35"/>
    <p:sldId id="291" r:id="rId36"/>
    <p:sldId id="292" r:id="rId37"/>
    <p:sldId id="294" r:id="rId38"/>
    <p:sldId id="295" r:id="rId39"/>
    <p:sldId id="287" r:id="rId40"/>
    <p:sldId id="288" r:id="rId41"/>
    <p:sldId id="296" r:id="rId42"/>
    <p:sldId id="293" r:id="rId43"/>
    <p:sldId id="29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CC99FF"/>
    <a:srgbClr val="FFFF99"/>
    <a:srgbClr val="FFFF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8" d="100"/>
          <a:sy n="68" d="100"/>
        </p:scale>
        <p:origin x="1470" y="54"/>
      </p:cViewPr>
      <p:guideLst/>
    </p:cSldViewPr>
  </p:slideViewPr>
  <p:notesTextViewPr>
    <p:cViewPr>
      <p:scale>
        <a:sx n="1" d="1"/>
        <a:sy n="1" d="1"/>
      </p:scale>
      <p:origin x="0" y="0"/>
    </p:cViewPr>
  </p:notesTextViewPr>
  <p:sorterViewPr>
    <p:cViewPr>
      <p:scale>
        <a:sx n="100" d="100"/>
        <a:sy n="100" d="100"/>
      </p:scale>
      <p:origin x="0" y="-12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0FB8D-F5DC-41CC-8D07-C218D4892129}" type="datetimeFigureOut">
              <a:rPr lang="es-MX" smtClean="0"/>
              <a:t>04/09/2024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AF9DD-3DD6-47F5-8E26-DEEBDA9D9BD4}" type="slidenum">
              <a:rPr lang="es-MX" smtClean="0"/>
              <a:t>‹Nº›</a:t>
            </a:fld>
            <a:endParaRPr lang="es-MX"/>
          </a:p>
        </p:txBody>
      </p:sp>
    </p:spTree>
    <p:extLst>
      <p:ext uri="{BB962C8B-B14F-4D97-AF65-F5344CB8AC3E}">
        <p14:creationId xmlns:p14="http://schemas.microsoft.com/office/powerpoint/2010/main" val="495664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796DA382-7A15-441B-A531-4AB45DA90280}" type="datetimeFigureOut">
              <a:rPr lang="es-MX" smtClean="0"/>
              <a:t>04/09/2024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2324693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96DA382-7A15-441B-A531-4AB45DA90280}" type="datetimeFigureOut">
              <a:rPr lang="es-MX" smtClean="0"/>
              <a:t>04/09/2024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424295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96DA382-7A15-441B-A531-4AB45DA90280}" type="datetimeFigureOut">
              <a:rPr lang="es-MX" smtClean="0"/>
              <a:t>04/09/2024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369133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96DA382-7A15-441B-A531-4AB45DA90280}" type="datetimeFigureOut">
              <a:rPr lang="es-MX" smtClean="0"/>
              <a:t>04/09/2024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360076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96DA382-7A15-441B-A531-4AB45DA90280}" type="datetimeFigureOut">
              <a:rPr lang="es-MX" smtClean="0"/>
              <a:t>04/09/2024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244561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96DA382-7A15-441B-A531-4AB45DA90280}" type="datetimeFigureOut">
              <a:rPr lang="es-MX" smtClean="0"/>
              <a:t>04/09/2024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239505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96DA382-7A15-441B-A531-4AB45DA90280}" type="datetimeFigureOut">
              <a:rPr lang="es-MX" smtClean="0"/>
              <a:t>04/09/2024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147803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96DA382-7A15-441B-A531-4AB45DA90280}" type="datetimeFigureOut">
              <a:rPr lang="es-MX" smtClean="0"/>
              <a:t>04/09/2024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20380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DA382-7A15-441B-A531-4AB45DA90280}" type="datetimeFigureOut">
              <a:rPr lang="es-MX" smtClean="0"/>
              <a:t>04/09/2024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23179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96DA382-7A15-441B-A531-4AB45DA90280}" type="datetimeFigureOut">
              <a:rPr lang="es-MX" smtClean="0"/>
              <a:t>04/09/2024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203435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96DA382-7A15-441B-A531-4AB45DA90280}" type="datetimeFigureOut">
              <a:rPr lang="es-MX" smtClean="0"/>
              <a:t>04/09/2024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D09937-28E5-44CA-BC1A-55196D7D0F3B}" type="slidenum">
              <a:rPr lang="es-MX" smtClean="0"/>
              <a:t>‹Nº›</a:t>
            </a:fld>
            <a:endParaRPr lang="es-MX"/>
          </a:p>
        </p:txBody>
      </p:sp>
    </p:spTree>
    <p:extLst>
      <p:ext uri="{BB962C8B-B14F-4D97-AF65-F5344CB8AC3E}">
        <p14:creationId xmlns:p14="http://schemas.microsoft.com/office/powerpoint/2010/main" val="357909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DA382-7A15-441B-A531-4AB45DA90280}" type="datetimeFigureOut">
              <a:rPr lang="es-MX" smtClean="0"/>
              <a:t>04/09/2024</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09937-28E5-44CA-BC1A-55196D7D0F3B}" type="slidenum">
              <a:rPr lang="es-MX" smtClean="0"/>
              <a:t>‹Nº›</a:t>
            </a:fld>
            <a:endParaRPr lang="es-MX"/>
          </a:p>
        </p:txBody>
      </p:sp>
    </p:spTree>
    <p:extLst>
      <p:ext uri="{BB962C8B-B14F-4D97-AF65-F5344CB8AC3E}">
        <p14:creationId xmlns:p14="http://schemas.microsoft.com/office/powerpoint/2010/main" val="1066967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
            <a:ext cx="9144000" cy="646331"/>
          </a:xfrm>
          <a:prstGeom prst="rect">
            <a:avLst/>
          </a:prstGeom>
          <a:solidFill>
            <a:srgbClr val="FFFF00"/>
          </a:solidFill>
        </p:spPr>
        <p:txBody>
          <a:bodyPr wrap="square">
            <a:spAutoFit/>
          </a:bodyPr>
          <a:lstStyle/>
          <a:p>
            <a:pPr algn="ctr"/>
            <a:r>
              <a:rPr lang="es-MX" sz="3600" b="1" dirty="0" smtClean="0">
                <a:latin typeface="Arial Black" panose="020B0A04020102020204" pitchFamily="34" charset="0"/>
              </a:rPr>
              <a:t>¿POR QUÉ DEBEMOS ORAR? </a:t>
            </a:r>
            <a:endParaRPr lang="es-MX" sz="3600" b="1" dirty="0">
              <a:latin typeface="Arial Black" panose="020B0A04020102020204" pitchFamily="34" charset="0"/>
            </a:endParaRPr>
          </a:p>
        </p:txBody>
      </p:sp>
      <p:sp>
        <p:nvSpPr>
          <p:cNvPr id="5" name="Rectángulo 4"/>
          <p:cNvSpPr/>
          <p:nvPr/>
        </p:nvSpPr>
        <p:spPr>
          <a:xfrm>
            <a:off x="0" y="646330"/>
            <a:ext cx="9144000" cy="400110"/>
          </a:xfrm>
          <a:prstGeom prst="rect">
            <a:avLst/>
          </a:prstGeom>
          <a:solidFill>
            <a:schemeClr val="accent6">
              <a:lumMod val="60000"/>
              <a:lumOff val="40000"/>
            </a:schemeClr>
          </a:solidFill>
        </p:spPr>
        <p:txBody>
          <a:bodyPr wrap="square">
            <a:spAutoFit/>
          </a:bodyPr>
          <a:lstStyle/>
          <a:p>
            <a:pPr algn="ctr"/>
            <a:r>
              <a:rPr lang="es-MX" sz="2000" b="1" dirty="0" smtClean="0">
                <a:latin typeface="Arial Black" panose="020B0A04020102020204" pitchFamily="34" charset="0"/>
              </a:rPr>
              <a:t>MÁS CERCA DE LA IGLESIA </a:t>
            </a:r>
            <a:endParaRPr lang="es-MX" sz="2000" b="1" dirty="0">
              <a:latin typeface="Arial Black" panose="020B0A04020102020204" pitchFamily="34"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69" y="5556738"/>
            <a:ext cx="1072871" cy="901212"/>
          </a:xfrm>
          <a:prstGeom prst="rect">
            <a:avLst/>
          </a:prstGeom>
        </p:spPr>
      </p:pic>
      <p:sp>
        <p:nvSpPr>
          <p:cNvPr id="7" name="CuadroTexto 6"/>
          <p:cNvSpPr txBox="1"/>
          <p:nvPr/>
        </p:nvSpPr>
        <p:spPr>
          <a:xfrm>
            <a:off x="1419086" y="5556738"/>
            <a:ext cx="7724914"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2" name="Imagen 1"/>
          <p:cNvPicPr>
            <a:picLocks noChangeAspect="1"/>
          </p:cNvPicPr>
          <p:nvPr/>
        </p:nvPicPr>
        <p:blipFill>
          <a:blip r:embed="rId3"/>
          <a:stretch>
            <a:fillRect/>
          </a:stretch>
        </p:blipFill>
        <p:spPr>
          <a:xfrm>
            <a:off x="0" y="1046440"/>
            <a:ext cx="9144000" cy="4389120"/>
          </a:xfrm>
          <a:prstGeom prst="rect">
            <a:avLst/>
          </a:prstGeom>
        </p:spPr>
      </p:pic>
    </p:spTree>
    <p:extLst>
      <p:ext uri="{BB962C8B-B14F-4D97-AF65-F5344CB8AC3E}">
        <p14:creationId xmlns:p14="http://schemas.microsoft.com/office/powerpoint/2010/main" val="1249243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28178"/>
            <a:ext cx="3587262" cy="6001643"/>
          </a:xfrm>
          <a:prstGeom prst="rect">
            <a:avLst/>
          </a:prstGeom>
        </p:spPr>
        <p:txBody>
          <a:bodyPr wrap="square">
            <a:spAutoFit/>
          </a:bodyPr>
          <a:lstStyle/>
          <a:p>
            <a:pPr algn="ctr"/>
            <a:r>
              <a:rPr lang="es-MX" sz="2400" b="1" dirty="0">
                <a:latin typeface="Arial Black" panose="020B0A04020102020204" pitchFamily="34" charset="0"/>
              </a:rPr>
              <a:t> Puede afirmar la mente variante y darle </a:t>
            </a:r>
          </a:p>
          <a:p>
            <a:pPr algn="ctr"/>
            <a:r>
              <a:rPr lang="es-MX" sz="2400" b="1" dirty="0">
                <a:latin typeface="Arial Black" panose="020B0A04020102020204" pitchFamily="34" charset="0"/>
              </a:rPr>
              <a:t>un conocimiento y una fe que soportarán la prueba. Orad, pues; orad sin cesar. </a:t>
            </a:r>
            <a:endParaRPr lang="es-MX" sz="2400" b="1" dirty="0" smtClean="0">
              <a:latin typeface="Arial Black" panose="020B0A04020102020204" pitchFamily="34" charset="0"/>
            </a:endParaRPr>
          </a:p>
          <a:p>
            <a:pPr algn="ctr"/>
            <a:r>
              <a:rPr lang="es-MX" sz="2400" b="1" dirty="0" smtClean="0">
                <a:latin typeface="Arial Black" panose="020B0A04020102020204" pitchFamily="34" charset="0"/>
              </a:rPr>
              <a:t>El </a:t>
            </a:r>
            <a:r>
              <a:rPr lang="es-MX" sz="2400" b="1" dirty="0">
                <a:latin typeface="Arial Black" panose="020B0A04020102020204" pitchFamily="34" charset="0"/>
              </a:rPr>
              <a:t>Señor que oyó la </a:t>
            </a:r>
          </a:p>
          <a:p>
            <a:pPr algn="ctr"/>
            <a:r>
              <a:rPr lang="es-MX" sz="2400" b="1" dirty="0">
                <a:latin typeface="Arial Black" panose="020B0A04020102020204" pitchFamily="34" charset="0"/>
              </a:rPr>
              <a:t>oración de Daniel, oirá la vuestra si o</a:t>
            </a:r>
            <a:r>
              <a:rPr lang="es-MX" sz="2400" b="1" dirty="0" smtClean="0">
                <a:latin typeface="Arial Black" panose="020B0A04020102020204" pitchFamily="34" charset="0"/>
              </a:rPr>
              <a:t>s </a:t>
            </a:r>
            <a:r>
              <a:rPr lang="es-MX" sz="2400" b="1" dirty="0">
                <a:latin typeface="Arial Black" panose="020B0A04020102020204" pitchFamily="34" charset="0"/>
              </a:rPr>
              <a:t>acercáis a él como Daniel lo hizo</a:t>
            </a:r>
            <a:r>
              <a:rPr lang="es-MX" sz="2400" b="1" dirty="0" smtClean="0">
                <a:latin typeface="Arial Black" panose="020B0A04020102020204" pitchFamily="34" charset="0"/>
              </a:rPr>
              <a:t>”</a:t>
            </a:r>
          </a:p>
          <a:p>
            <a:pPr algn="ctr"/>
            <a:r>
              <a:rPr lang="es-MX" sz="2400" b="1" dirty="0" smtClean="0">
                <a:latin typeface="Arial Black" panose="020B0A04020102020204" pitchFamily="34" charset="0"/>
              </a:rPr>
              <a:t> </a:t>
            </a:r>
            <a:r>
              <a:rPr lang="es-MX" sz="2400" b="1" dirty="0">
                <a:latin typeface="Arial Black" panose="020B0A04020102020204" pitchFamily="34" charset="0"/>
              </a:rPr>
              <a:t>(</a:t>
            </a:r>
            <a:r>
              <a:rPr lang="es-MX" sz="2400" b="1" dirty="0" err="1">
                <a:latin typeface="Arial Black" panose="020B0A04020102020204" pitchFamily="34" charset="0"/>
              </a:rPr>
              <a:t>The</a:t>
            </a:r>
            <a:r>
              <a:rPr lang="es-MX" sz="2400" b="1" dirty="0">
                <a:latin typeface="Arial Black" panose="020B0A04020102020204" pitchFamily="34" charset="0"/>
              </a:rPr>
              <a:t> </a:t>
            </a:r>
            <a:r>
              <a:rPr lang="es-MX" sz="2400" b="1" dirty="0" err="1">
                <a:latin typeface="Arial Black" panose="020B0A04020102020204" pitchFamily="34" charset="0"/>
              </a:rPr>
              <a:t>Review</a:t>
            </a:r>
            <a:r>
              <a:rPr lang="es-MX" sz="2400" b="1" dirty="0">
                <a:latin typeface="Arial Black" panose="020B0A04020102020204" pitchFamily="34" charset="0"/>
              </a:rPr>
              <a:t> and </a:t>
            </a:r>
            <a:r>
              <a:rPr lang="es-MX" sz="2400" b="1" dirty="0" err="1">
                <a:latin typeface="Arial Black" panose="020B0A04020102020204" pitchFamily="34" charset="0"/>
              </a:rPr>
              <a:t>Herald</a:t>
            </a:r>
            <a:r>
              <a:rPr lang="es-MX" sz="2400" b="1" dirty="0">
                <a:latin typeface="Arial Black" panose="020B0A04020102020204" pitchFamily="34" charset="0"/>
              </a:rPr>
              <a:t>, 24 </a:t>
            </a:r>
            <a:r>
              <a:rPr lang="es-MX" sz="2400" b="1" dirty="0" smtClean="0">
                <a:latin typeface="Arial Black" panose="020B0A04020102020204" pitchFamily="34" charset="0"/>
              </a:rPr>
              <a:t>de </a:t>
            </a:r>
            <a:r>
              <a:rPr lang="es-MX" sz="2400" b="1" dirty="0">
                <a:latin typeface="Arial Black" panose="020B0A04020102020204" pitchFamily="34" charset="0"/>
              </a:rPr>
              <a:t>marzo de 1904)</a:t>
            </a:r>
          </a:p>
        </p:txBody>
      </p:sp>
      <p:pic>
        <p:nvPicPr>
          <p:cNvPr id="3" name="Imagen 2"/>
          <p:cNvPicPr>
            <a:picLocks noChangeAspect="1"/>
          </p:cNvPicPr>
          <p:nvPr/>
        </p:nvPicPr>
        <p:blipFill>
          <a:blip r:embed="rId2"/>
          <a:stretch>
            <a:fillRect/>
          </a:stretch>
        </p:blipFill>
        <p:spPr>
          <a:xfrm>
            <a:off x="3587262" y="0"/>
            <a:ext cx="5556738" cy="6858000"/>
          </a:xfrm>
          <a:prstGeom prst="rect">
            <a:avLst/>
          </a:prstGeom>
        </p:spPr>
      </p:pic>
    </p:spTree>
    <p:extLst>
      <p:ext uri="{BB962C8B-B14F-4D97-AF65-F5344CB8AC3E}">
        <p14:creationId xmlns:p14="http://schemas.microsoft.com/office/powerpoint/2010/main" val="3263244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358843"/>
            <a:ext cx="9144000" cy="1384995"/>
          </a:xfrm>
          <a:prstGeom prst="rect">
            <a:avLst/>
          </a:prstGeom>
        </p:spPr>
        <p:txBody>
          <a:bodyPr wrap="square">
            <a:spAutoFit/>
          </a:bodyPr>
          <a:lstStyle/>
          <a:p>
            <a:pPr algn="ctr"/>
            <a:r>
              <a:rPr lang="es-MX" sz="2800" b="1" dirty="0">
                <a:latin typeface="Arial Black" panose="020B0A04020102020204" pitchFamily="34" charset="0"/>
              </a:rPr>
              <a:t>Una razón más por la cual debemos orar es porque nos permite conocer a Dios y </a:t>
            </a:r>
            <a:endParaRPr lang="es-MX" sz="2800" b="1" dirty="0" smtClean="0">
              <a:latin typeface="Arial Black" panose="020B0A04020102020204" pitchFamily="34" charset="0"/>
            </a:endParaRPr>
          </a:p>
          <a:p>
            <a:pPr algn="ctr"/>
            <a:r>
              <a:rPr lang="es-MX" sz="2800" b="1" dirty="0" smtClean="0">
                <a:latin typeface="Arial Black" panose="020B0A04020102020204" pitchFamily="34" charset="0"/>
              </a:rPr>
              <a:t>nos </a:t>
            </a:r>
            <a:r>
              <a:rPr lang="es-MX" sz="2800" b="1" dirty="0">
                <a:latin typeface="Arial Black" panose="020B0A04020102020204" pitchFamily="34" charset="0"/>
              </a:rPr>
              <a:t>une a </a:t>
            </a:r>
            <a:r>
              <a:rPr lang="es-MX" sz="2800" b="1" dirty="0" smtClean="0">
                <a:latin typeface="Arial Black" panose="020B0A04020102020204" pitchFamily="34" charset="0"/>
              </a:rPr>
              <a:t>él.</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139556" y="65981"/>
            <a:ext cx="6864887" cy="5292862"/>
          </a:xfrm>
          <a:prstGeom prst="rect">
            <a:avLst/>
          </a:prstGeom>
        </p:spPr>
      </p:pic>
    </p:spTree>
    <p:extLst>
      <p:ext uri="{BB962C8B-B14F-4D97-AF65-F5344CB8AC3E}">
        <p14:creationId xmlns:p14="http://schemas.microsoft.com/office/powerpoint/2010/main" val="435823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1231"/>
            <a:ext cx="9144000" cy="2246769"/>
          </a:xfrm>
          <a:prstGeom prst="rect">
            <a:avLst/>
          </a:prstGeom>
        </p:spPr>
        <p:txBody>
          <a:bodyPr wrap="square">
            <a:spAutoFit/>
          </a:bodyPr>
          <a:lstStyle/>
          <a:p>
            <a:pPr algn="ctr"/>
            <a:r>
              <a:rPr lang="es-MX" sz="2000" b="1" dirty="0">
                <a:latin typeface="Arial Black" panose="020B0A04020102020204" pitchFamily="34" charset="0"/>
              </a:rPr>
              <a:t>“¿Conocemos a Dios como deberíamos? ¡Qué gozo tendríamos si aprendiéramos diariamente la </a:t>
            </a:r>
          </a:p>
          <a:p>
            <a:pPr algn="ctr"/>
            <a:r>
              <a:rPr lang="es-MX" sz="2000" b="1" dirty="0">
                <a:latin typeface="Arial Black" panose="020B0A04020102020204" pitchFamily="34" charset="0"/>
              </a:rPr>
              <a:t>lección que él desea que aprendamos! Debemos conocerlo en forma experimental. Esto será benéfico </a:t>
            </a:r>
          </a:p>
          <a:p>
            <a:pPr algn="ctr"/>
            <a:r>
              <a:rPr lang="es-MX" sz="2000" b="1" dirty="0">
                <a:latin typeface="Arial Black" panose="020B0A04020102020204" pitchFamily="34" charset="0"/>
              </a:rPr>
              <a:t>para que pasemos más tiempo en oración secreta, familiarizándonos personalmente con nuestro Padre </a:t>
            </a:r>
          </a:p>
          <a:p>
            <a:pPr algn="ctr"/>
            <a:r>
              <a:rPr lang="es-MX" sz="2000" b="1" dirty="0">
                <a:latin typeface="Arial Black" panose="020B0A04020102020204" pitchFamily="34" charset="0"/>
              </a:rPr>
              <a:t>celestial” (El ministerio médico, 133)</a:t>
            </a:r>
          </a:p>
        </p:txBody>
      </p:sp>
      <p:pic>
        <p:nvPicPr>
          <p:cNvPr id="3" name="Imagen 2"/>
          <p:cNvPicPr>
            <a:picLocks noChangeAspect="1"/>
          </p:cNvPicPr>
          <p:nvPr/>
        </p:nvPicPr>
        <p:blipFill>
          <a:blip r:embed="rId2"/>
          <a:stretch>
            <a:fillRect/>
          </a:stretch>
        </p:blipFill>
        <p:spPr>
          <a:xfrm>
            <a:off x="0" y="0"/>
            <a:ext cx="9144000" cy="4471112"/>
          </a:xfrm>
          <a:prstGeom prst="rect">
            <a:avLst/>
          </a:prstGeom>
        </p:spPr>
      </p:pic>
    </p:spTree>
    <p:extLst>
      <p:ext uri="{BB962C8B-B14F-4D97-AF65-F5344CB8AC3E}">
        <p14:creationId xmlns:p14="http://schemas.microsoft.com/office/powerpoint/2010/main" val="4182722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5"/>
            <a:ext cx="9144000" cy="461665"/>
          </a:xfrm>
          <a:prstGeom prst="rect">
            <a:avLst/>
          </a:prstGeom>
          <a:solidFill>
            <a:srgbClr val="CC99FF"/>
          </a:solidFill>
        </p:spPr>
        <p:txBody>
          <a:bodyPr wrap="square">
            <a:spAutoFit/>
          </a:bodyPr>
          <a:lstStyle/>
          <a:p>
            <a:pPr algn="ctr"/>
            <a:r>
              <a:rPr lang="es-MX" b="1" dirty="0" smtClean="0">
                <a:latin typeface="Arial Black" panose="020B0A04020102020204" pitchFamily="34" charset="0"/>
              </a:rPr>
              <a:t>#</a:t>
            </a:r>
            <a:r>
              <a:rPr lang="es-MX" sz="2400" b="1" dirty="0" smtClean="0">
                <a:latin typeface="Arial Black" panose="020B0A04020102020204" pitchFamily="34" charset="0"/>
              </a:rPr>
              <a:t>383 “HABLA A TU DIOS DE MAÑANA”.</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rgbClr val="FFFF99"/>
          </a:solidFill>
        </p:spPr>
        <p:txBody>
          <a:bodyPr wrap="square" rtlCol="0">
            <a:spAutoFit/>
          </a:bodyPr>
          <a:lstStyle/>
          <a:p>
            <a:pPr algn="ctr"/>
            <a:r>
              <a:rPr lang="es-MX" sz="3200" b="1" dirty="0" smtClean="0">
                <a:latin typeface="Arial Black" panose="020B0A04020102020204" pitchFamily="34" charset="0"/>
              </a:rPr>
              <a:t>HIMNO DE ALABANZA</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046440"/>
            <a:ext cx="9144000" cy="5811560"/>
          </a:xfrm>
          <a:prstGeom prst="rect">
            <a:avLst/>
          </a:prstGeom>
        </p:spPr>
      </p:pic>
    </p:spTree>
    <p:extLst>
      <p:ext uri="{BB962C8B-B14F-4D97-AF65-F5344CB8AC3E}">
        <p14:creationId xmlns:p14="http://schemas.microsoft.com/office/powerpoint/2010/main" val="4163399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5511410"/>
            <a:ext cx="9144001" cy="1384995"/>
          </a:xfrm>
          <a:prstGeom prst="rect">
            <a:avLst/>
          </a:prstGeom>
        </p:spPr>
        <p:txBody>
          <a:bodyPr wrap="square">
            <a:spAutoFit/>
          </a:bodyPr>
          <a:lstStyle/>
          <a:p>
            <a:pPr algn="ctr"/>
            <a:r>
              <a:rPr lang="es-MX" sz="2800" b="1" dirty="0">
                <a:latin typeface="Arial Black" panose="020B0A04020102020204" pitchFamily="34" charset="0"/>
              </a:rPr>
              <a:t>Otra razón por la cual debemos orar es </a:t>
            </a:r>
            <a:endParaRPr lang="es-MX" sz="2800" b="1" dirty="0" smtClean="0">
              <a:latin typeface="Arial Black" panose="020B0A04020102020204" pitchFamily="34" charset="0"/>
            </a:endParaRPr>
          </a:p>
          <a:p>
            <a:pPr algn="ctr"/>
            <a:r>
              <a:rPr lang="es-MX" sz="2800" b="1" dirty="0" smtClean="0">
                <a:latin typeface="Arial Black" panose="020B0A04020102020204" pitchFamily="34" charset="0"/>
              </a:rPr>
              <a:t>porque </a:t>
            </a:r>
            <a:r>
              <a:rPr lang="es-MX" sz="2800" b="1" dirty="0">
                <a:latin typeface="Arial Black" panose="020B0A04020102020204" pitchFamily="34" charset="0"/>
              </a:rPr>
              <a:t>nos da poder para resistir la </a:t>
            </a:r>
            <a:r>
              <a:rPr lang="es-MX" sz="2800" b="1" dirty="0" smtClean="0">
                <a:latin typeface="Arial Black" panose="020B0A04020102020204" pitchFamily="34" charset="0"/>
              </a:rPr>
              <a:t>tentación. </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333522"/>
            <a:ext cx="9143999" cy="4953000"/>
          </a:xfrm>
          <a:prstGeom prst="rect">
            <a:avLst/>
          </a:prstGeom>
        </p:spPr>
      </p:pic>
    </p:spTree>
    <p:extLst>
      <p:ext uri="{BB962C8B-B14F-4D97-AF65-F5344CB8AC3E}">
        <p14:creationId xmlns:p14="http://schemas.microsoft.com/office/powerpoint/2010/main" val="3817141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764820"/>
            <a:ext cx="9144000" cy="1938992"/>
          </a:xfrm>
          <a:prstGeom prst="rect">
            <a:avLst/>
          </a:prstGeom>
        </p:spPr>
        <p:txBody>
          <a:bodyPr wrap="square">
            <a:spAutoFit/>
          </a:bodyPr>
          <a:lstStyle/>
          <a:p>
            <a:pPr algn="ctr"/>
            <a:r>
              <a:rPr lang="es-MX" sz="2400" b="1" dirty="0">
                <a:latin typeface="Arial Black" panose="020B0A04020102020204" pitchFamily="34" charset="0"/>
              </a:rPr>
              <a:t>“Cristo es nuestra única esperanza. Vayamos a Dios en el nombre de Aquel que dio su vida por el </a:t>
            </a:r>
          </a:p>
          <a:p>
            <a:pPr algn="ctr"/>
            <a:r>
              <a:rPr lang="es-MX" sz="2400" b="1" dirty="0">
                <a:latin typeface="Arial Black" panose="020B0A04020102020204" pitchFamily="34" charset="0"/>
              </a:rPr>
              <a:t>mundo. Confiemos en la eficacia de su sacrificio. Mostremos que su amor y su gozo están en nuestra </a:t>
            </a:r>
          </a:p>
          <a:p>
            <a:pPr algn="ctr"/>
            <a:r>
              <a:rPr lang="es-MX" sz="2400" b="1" dirty="0">
                <a:latin typeface="Arial Black" panose="020B0A04020102020204" pitchFamily="34" charset="0"/>
              </a:rPr>
              <a:t>vida, y que a causa de eso nuestro gozo es pleno.</a:t>
            </a:r>
          </a:p>
        </p:txBody>
      </p:sp>
      <p:pic>
        <p:nvPicPr>
          <p:cNvPr id="2" name="Imagen 1"/>
          <p:cNvPicPr>
            <a:picLocks noChangeAspect="1"/>
          </p:cNvPicPr>
          <p:nvPr/>
        </p:nvPicPr>
        <p:blipFill>
          <a:blip r:embed="rId2"/>
          <a:stretch>
            <a:fillRect/>
          </a:stretch>
        </p:blipFill>
        <p:spPr>
          <a:xfrm>
            <a:off x="0" y="1"/>
            <a:ext cx="9144000" cy="4764820"/>
          </a:xfrm>
          <a:prstGeom prst="rect">
            <a:avLst/>
          </a:prstGeom>
        </p:spPr>
      </p:pic>
    </p:spTree>
    <p:extLst>
      <p:ext uri="{BB962C8B-B14F-4D97-AF65-F5344CB8AC3E}">
        <p14:creationId xmlns:p14="http://schemas.microsoft.com/office/powerpoint/2010/main" val="3095524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03674"/>
            <a:ext cx="9144000" cy="1754326"/>
          </a:xfrm>
          <a:prstGeom prst="rect">
            <a:avLst/>
          </a:prstGeom>
        </p:spPr>
        <p:txBody>
          <a:bodyPr wrap="square">
            <a:spAutoFit/>
          </a:bodyPr>
          <a:lstStyle/>
          <a:p>
            <a:pPr algn="ctr"/>
            <a:r>
              <a:rPr lang="es-MX" sz="3600" b="1" dirty="0">
                <a:latin typeface="Arial Black" panose="020B0A04020102020204" pitchFamily="34" charset="0"/>
              </a:rPr>
              <a:t>Debemos orar porque nos prepara para ser miembros de la iglesia </a:t>
            </a:r>
            <a:r>
              <a:rPr lang="es-MX" sz="3600" b="1" dirty="0" smtClean="0">
                <a:latin typeface="Arial Black" panose="020B0A04020102020204" pitchFamily="34" charset="0"/>
              </a:rPr>
              <a:t>celestial.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109314"/>
          </a:xfrm>
          <a:prstGeom prst="rect">
            <a:avLst/>
          </a:prstGeom>
        </p:spPr>
      </p:pic>
    </p:spTree>
    <p:extLst>
      <p:ext uri="{BB962C8B-B14F-4D97-AF65-F5344CB8AC3E}">
        <p14:creationId xmlns:p14="http://schemas.microsoft.com/office/powerpoint/2010/main" val="742301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1">
              <a:lumMod val="75000"/>
            </a:schemeClr>
          </a:solidFill>
        </p:spPr>
        <p:txBody>
          <a:bodyPr wrap="square" rtlCol="0">
            <a:spAutoFit/>
          </a:bodyPr>
          <a:lstStyle/>
          <a:p>
            <a:pPr algn="ctr"/>
            <a:r>
              <a:rPr lang="es-MX" sz="3600" b="1" dirty="0" smtClean="0">
                <a:solidFill>
                  <a:srgbClr val="FFFF00"/>
                </a:solidFill>
                <a:latin typeface="Arial Black" panose="020B0A04020102020204" pitchFamily="34" charset="0"/>
              </a:rPr>
              <a:t>NUEVO</a:t>
            </a:r>
            <a:r>
              <a:rPr lang="es-MX" sz="3600" b="1" dirty="0" smtClean="0">
                <a:latin typeface="Arial Black" panose="020B0A04020102020204" pitchFamily="34" charset="0"/>
              </a:rPr>
              <a:t> </a:t>
            </a:r>
            <a:r>
              <a:rPr lang="es-MX" sz="3600" b="1" dirty="0" smtClean="0">
                <a:solidFill>
                  <a:srgbClr val="FF0000"/>
                </a:solidFill>
                <a:latin typeface="Arial Black" panose="020B0A04020102020204" pitchFamily="34" charset="0"/>
              </a:rPr>
              <a:t>HORIZONTE</a:t>
            </a:r>
            <a:endParaRPr lang="es-MX" sz="3600" b="1" dirty="0">
              <a:solidFill>
                <a:srgbClr val="FF0000"/>
              </a:solidFill>
              <a:latin typeface="Arial Black" panose="020B0A04020102020204" pitchFamily="34" charset="0"/>
            </a:endParaRPr>
          </a:p>
        </p:txBody>
      </p:sp>
      <p:sp>
        <p:nvSpPr>
          <p:cNvPr id="3" name="CuadroTexto 2"/>
          <p:cNvSpPr txBox="1"/>
          <p:nvPr/>
        </p:nvSpPr>
        <p:spPr>
          <a:xfrm>
            <a:off x="0" y="646331"/>
            <a:ext cx="9144000" cy="461665"/>
          </a:xfrm>
          <a:prstGeom prst="rect">
            <a:avLst/>
          </a:prstGeom>
          <a:solidFill>
            <a:srgbClr val="FFFF00"/>
          </a:solidFill>
        </p:spPr>
        <p:txBody>
          <a:bodyPr wrap="square" rtlCol="0">
            <a:spAutoFit/>
          </a:bodyPr>
          <a:lstStyle/>
          <a:p>
            <a:pPr algn="ctr"/>
            <a:r>
              <a:rPr lang="es-MX" sz="2400" b="1" dirty="0" smtClean="0">
                <a:latin typeface="Arial Black" panose="020B0A04020102020204" pitchFamily="34" charset="0"/>
              </a:rPr>
              <a:t>EVANGELISMO</a:t>
            </a:r>
            <a:endParaRPr lang="es-MX" sz="2400" b="1" dirty="0">
              <a:latin typeface="Arial Black" panose="020B0A04020102020204" pitchFamily="34" charset="0"/>
            </a:endParaRPr>
          </a:p>
        </p:txBody>
      </p:sp>
      <p:sp>
        <p:nvSpPr>
          <p:cNvPr id="4" name="Rectángulo 3"/>
          <p:cNvSpPr/>
          <p:nvPr/>
        </p:nvSpPr>
        <p:spPr>
          <a:xfrm>
            <a:off x="0" y="6211669"/>
            <a:ext cx="9144000" cy="646331"/>
          </a:xfrm>
          <a:prstGeom prst="rect">
            <a:avLst/>
          </a:prstGeom>
          <a:solidFill>
            <a:schemeClr val="accent6">
              <a:lumMod val="40000"/>
              <a:lumOff val="60000"/>
            </a:schemeClr>
          </a:solidFill>
        </p:spPr>
        <p:txBody>
          <a:bodyPr wrap="square">
            <a:spAutoFit/>
          </a:bodyPr>
          <a:lstStyle/>
          <a:p>
            <a:pPr algn="ctr"/>
            <a:r>
              <a:rPr lang="es-MX" sz="3600" b="1" dirty="0">
                <a:latin typeface="Arial Black" panose="020B0A04020102020204" pitchFamily="34" charset="0"/>
              </a:rPr>
              <a:t>¡Ven!, ¡ven!, ¡venga! </a:t>
            </a:r>
          </a:p>
        </p:txBody>
      </p:sp>
      <p:pic>
        <p:nvPicPr>
          <p:cNvPr id="5" name="Imagen 4"/>
          <p:cNvPicPr>
            <a:picLocks noChangeAspect="1"/>
          </p:cNvPicPr>
          <p:nvPr/>
        </p:nvPicPr>
        <p:blipFill>
          <a:blip r:embed="rId2"/>
          <a:stretch>
            <a:fillRect/>
          </a:stretch>
        </p:blipFill>
        <p:spPr>
          <a:xfrm>
            <a:off x="-1" y="1107996"/>
            <a:ext cx="9144001" cy="5100946"/>
          </a:xfrm>
          <a:prstGeom prst="rect">
            <a:avLst/>
          </a:prstGeom>
        </p:spPr>
      </p:pic>
    </p:spTree>
    <p:extLst>
      <p:ext uri="{BB962C8B-B14F-4D97-AF65-F5344CB8AC3E}">
        <p14:creationId xmlns:p14="http://schemas.microsoft.com/office/powerpoint/2010/main" val="3379584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88340"/>
            <a:ext cx="9144000" cy="1569660"/>
          </a:xfrm>
          <a:prstGeom prst="rect">
            <a:avLst/>
          </a:prstGeom>
        </p:spPr>
        <p:txBody>
          <a:bodyPr wrap="square">
            <a:spAutoFit/>
          </a:bodyPr>
          <a:lstStyle/>
          <a:p>
            <a:pPr algn="ctr"/>
            <a:r>
              <a:rPr lang="es-MX" sz="3200" b="1" dirty="0" smtClean="0">
                <a:latin typeface="Arial Black" panose="020B0A04020102020204" pitchFamily="34" charset="0"/>
              </a:rPr>
              <a:t>Una razón más por la cual debemos orar es porque refuerza nuestras convicciones. </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5288340"/>
          </a:xfrm>
          <a:prstGeom prst="rect">
            <a:avLst/>
          </a:prstGeom>
        </p:spPr>
      </p:pic>
    </p:spTree>
    <p:extLst>
      <p:ext uri="{BB962C8B-B14F-4D97-AF65-F5344CB8AC3E}">
        <p14:creationId xmlns:p14="http://schemas.microsoft.com/office/powerpoint/2010/main" val="2954995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98932"/>
            <a:ext cx="9144000" cy="2554545"/>
          </a:xfrm>
          <a:prstGeom prst="rect">
            <a:avLst/>
          </a:prstGeom>
        </p:spPr>
        <p:txBody>
          <a:bodyPr wrap="square">
            <a:spAutoFit/>
          </a:bodyPr>
          <a:lstStyle/>
          <a:p>
            <a:pPr algn="ctr"/>
            <a:r>
              <a:rPr lang="es-MX" sz="2000" b="1" dirty="0" smtClean="0">
                <a:latin typeface="Arial Black" panose="020B0A04020102020204" pitchFamily="34" charset="0"/>
              </a:rPr>
              <a:t>“</a:t>
            </a:r>
            <a:r>
              <a:rPr lang="es-MX" sz="2000" b="1" dirty="0">
                <a:latin typeface="Arial Black" panose="020B0A04020102020204" pitchFamily="34" charset="0"/>
              </a:rPr>
              <a:t>Nuestras convicciones necesitan ser reafirmadas diariamente mediante la oración humilde, sincera, </a:t>
            </a:r>
          </a:p>
          <a:p>
            <a:pPr algn="ctr"/>
            <a:r>
              <a:rPr lang="es-MX" sz="2000" b="1" dirty="0">
                <a:latin typeface="Arial Black" panose="020B0A04020102020204" pitchFamily="34" charset="0"/>
              </a:rPr>
              <a:t>y la lectura de la Palabra. Aun cuando cada uno de nosotros tenemos una individualidad, aun cuando </a:t>
            </a:r>
          </a:p>
          <a:p>
            <a:pPr algn="ctr"/>
            <a:r>
              <a:rPr lang="es-MX" sz="2000" b="1" dirty="0">
                <a:latin typeface="Arial Black" panose="020B0A04020102020204" pitchFamily="34" charset="0"/>
              </a:rPr>
              <a:t>cada uno debemos sostener nuestras convicciones firmemente, estas deben ser sostenidas de acuerdo </a:t>
            </a:r>
          </a:p>
          <a:p>
            <a:pPr algn="ctr"/>
            <a:r>
              <a:rPr lang="es-MX" sz="2000" b="1" dirty="0">
                <a:latin typeface="Arial Black" panose="020B0A04020102020204" pitchFamily="34" charset="0"/>
              </a:rPr>
              <a:t>a la verdad de Dios y con la fortaleza que él nos imparte” (Testimonies </a:t>
            </a:r>
            <a:r>
              <a:rPr lang="es-MX" sz="2000" b="1" dirty="0" err="1">
                <a:latin typeface="Arial Black" panose="020B0A04020102020204" pitchFamily="34" charset="0"/>
              </a:rPr>
              <a:t>for</a:t>
            </a:r>
            <a:r>
              <a:rPr lang="es-MX" sz="2000" b="1" dirty="0">
                <a:latin typeface="Arial Black" panose="020B0A04020102020204" pitchFamily="34" charset="0"/>
              </a:rPr>
              <a:t> </a:t>
            </a:r>
            <a:r>
              <a:rPr lang="es-MX" sz="2000" b="1" dirty="0" err="1">
                <a:latin typeface="Arial Black" panose="020B0A04020102020204" pitchFamily="34" charset="0"/>
              </a:rPr>
              <a:t>the</a:t>
            </a:r>
            <a:r>
              <a:rPr lang="es-MX" sz="2000" b="1" dirty="0">
                <a:latin typeface="Arial Black" panose="020B0A04020102020204" pitchFamily="34" charset="0"/>
              </a:rPr>
              <a:t> </a:t>
            </a:r>
            <a:r>
              <a:rPr lang="es-MX" sz="2000" b="1" dirty="0" err="1">
                <a:latin typeface="Arial Black" panose="020B0A04020102020204" pitchFamily="34" charset="0"/>
              </a:rPr>
              <a:t>Church</a:t>
            </a:r>
            <a:r>
              <a:rPr lang="es-MX" sz="2000" b="1" dirty="0">
                <a:latin typeface="Arial Black" panose="020B0A04020102020204" pitchFamily="34" charset="0"/>
              </a:rPr>
              <a:t> 6:401). </a:t>
            </a:r>
          </a:p>
        </p:txBody>
      </p:sp>
      <p:pic>
        <p:nvPicPr>
          <p:cNvPr id="3" name="Imagen 2"/>
          <p:cNvPicPr>
            <a:picLocks noChangeAspect="1"/>
          </p:cNvPicPr>
          <p:nvPr/>
        </p:nvPicPr>
        <p:blipFill>
          <a:blip r:embed="rId2"/>
          <a:stretch>
            <a:fillRect/>
          </a:stretch>
        </p:blipFill>
        <p:spPr>
          <a:xfrm>
            <a:off x="0" y="0"/>
            <a:ext cx="9144000" cy="4122057"/>
          </a:xfrm>
          <a:prstGeom prst="rect">
            <a:avLst/>
          </a:prstGeom>
        </p:spPr>
      </p:pic>
    </p:spTree>
    <p:extLst>
      <p:ext uri="{BB962C8B-B14F-4D97-AF65-F5344CB8AC3E}">
        <p14:creationId xmlns:p14="http://schemas.microsoft.com/office/powerpoint/2010/main" val="377448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4"/>
            <a:ext cx="9144000" cy="707886"/>
          </a:xfrm>
          <a:prstGeom prst="rect">
            <a:avLst/>
          </a:prstGeom>
          <a:solidFill>
            <a:schemeClr val="accent1">
              <a:lumMod val="20000"/>
              <a:lumOff val="80000"/>
            </a:schemeClr>
          </a:solidFill>
        </p:spPr>
        <p:txBody>
          <a:bodyPr wrap="square">
            <a:spAutoFit/>
          </a:bodyPr>
          <a:lstStyle/>
          <a:p>
            <a:pPr algn="ctr"/>
            <a:r>
              <a:rPr lang="es-MX" sz="2000" b="1" dirty="0" smtClean="0">
                <a:latin typeface="Arial Black" panose="020B0A04020102020204" pitchFamily="34" charset="0"/>
              </a:rPr>
              <a:t>#374 “DULCE COMUNIÓN”, #378 “¡OH, QUÉ AMIGO NOS ES CRISTO!”, #382 “A SOLAS AL HUERTO YO VOY”. </a:t>
            </a:r>
            <a:endParaRPr lang="es-MX" sz="20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chemeClr val="accent4">
              <a:lumMod val="40000"/>
              <a:lumOff val="60000"/>
            </a:schemeClr>
          </a:solidFill>
        </p:spPr>
        <p:txBody>
          <a:bodyPr wrap="square" rtlCol="0">
            <a:spAutoFit/>
          </a:bodyPr>
          <a:lstStyle/>
          <a:p>
            <a:pPr algn="ctr"/>
            <a:r>
              <a:rPr lang="es-MX" sz="3200" b="1" dirty="0" smtClean="0">
                <a:latin typeface="Arial Black" panose="020B0A04020102020204" pitchFamily="34" charset="0"/>
              </a:rPr>
              <a:t>SERVICIO DE CANTO</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1292659"/>
            <a:ext cx="9144001" cy="5567055"/>
          </a:xfrm>
          <a:prstGeom prst="rect">
            <a:avLst/>
          </a:prstGeom>
        </p:spPr>
      </p:pic>
    </p:spTree>
    <p:extLst>
      <p:ext uri="{BB962C8B-B14F-4D97-AF65-F5344CB8AC3E}">
        <p14:creationId xmlns:p14="http://schemas.microsoft.com/office/powerpoint/2010/main" val="1049823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61316"/>
            <a:ext cx="9144000" cy="1569660"/>
          </a:xfrm>
          <a:prstGeom prst="rect">
            <a:avLst/>
          </a:prstGeom>
        </p:spPr>
        <p:txBody>
          <a:bodyPr wrap="square">
            <a:spAutoFit/>
          </a:bodyPr>
          <a:lstStyle/>
          <a:p>
            <a:pPr algn="ctr"/>
            <a:r>
              <a:rPr lang="es-MX" sz="3200" b="1" dirty="0">
                <a:latin typeface="Arial Black" panose="020B0A04020102020204" pitchFamily="34" charset="0"/>
              </a:rPr>
              <a:t>Otra razón para orar es porque las oraciones respondidas son motivo de alabanza y </a:t>
            </a:r>
            <a:r>
              <a:rPr lang="es-MX" sz="3200" b="1" dirty="0" smtClean="0">
                <a:latin typeface="Arial Black" panose="020B0A04020102020204" pitchFamily="34" charset="0"/>
              </a:rPr>
              <a:t>gratitud. </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1"/>
            <a:ext cx="9144001" cy="5261317"/>
          </a:xfrm>
          <a:prstGeom prst="rect">
            <a:avLst/>
          </a:prstGeom>
        </p:spPr>
      </p:pic>
    </p:spTree>
    <p:extLst>
      <p:ext uri="{BB962C8B-B14F-4D97-AF65-F5344CB8AC3E}">
        <p14:creationId xmlns:p14="http://schemas.microsoft.com/office/powerpoint/2010/main" val="3337559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84864"/>
            <a:ext cx="9144000" cy="2554545"/>
          </a:xfrm>
          <a:prstGeom prst="rect">
            <a:avLst/>
          </a:prstGeom>
        </p:spPr>
        <p:txBody>
          <a:bodyPr wrap="square">
            <a:spAutoFit/>
          </a:bodyPr>
          <a:lstStyle/>
          <a:p>
            <a:pPr algn="ctr"/>
            <a:r>
              <a:rPr lang="es-MX" sz="2000" b="1" dirty="0" smtClean="0">
                <a:latin typeface="Arial Black" panose="020B0A04020102020204" pitchFamily="34" charset="0"/>
              </a:rPr>
              <a:t>“</a:t>
            </a:r>
            <a:r>
              <a:rPr lang="es-MX" sz="2000" b="1" dirty="0">
                <a:latin typeface="Arial Black" panose="020B0A04020102020204" pitchFamily="34" charset="0"/>
              </a:rPr>
              <a:t>En el segundo capítulo de 1 Samuel se registra la oración de una mujer consagrada que sirvió y </a:t>
            </a:r>
          </a:p>
          <a:p>
            <a:pPr algn="ctr"/>
            <a:r>
              <a:rPr lang="es-MX" sz="2000" b="1" dirty="0">
                <a:latin typeface="Arial Black" panose="020B0A04020102020204" pitchFamily="34" charset="0"/>
              </a:rPr>
              <a:t>glorificó a Dios. Ella oró: ´Mi corazón se regocija en Jehová</a:t>
            </a:r>
            <a:r>
              <a:rPr lang="es-MX" sz="2000" b="1" dirty="0" smtClean="0">
                <a:latin typeface="Arial Black" panose="020B0A04020102020204" pitchFamily="34" charset="0"/>
              </a:rPr>
              <a:t>,</a:t>
            </a:r>
          </a:p>
          <a:p>
            <a:pPr algn="ctr"/>
            <a:r>
              <a:rPr lang="es-MX" sz="2000" b="1" dirty="0" smtClean="0">
                <a:latin typeface="Arial Black" panose="020B0A04020102020204" pitchFamily="34" charset="0"/>
              </a:rPr>
              <a:t> </a:t>
            </a:r>
            <a:r>
              <a:rPr lang="es-MX" sz="2000" b="1" dirty="0">
                <a:latin typeface="Arial Black" panose="020B0A04020102020204" pitchFamily="34" charset="0"/>
              </a:rPr>
              <a:t>mi poder se exalta en Jehová; mi boca </a:t>
            </a:r>
          </a:p>
          <a:p>
            <a:pPr algn="ctr"/>
            <a:r>
              <a:rPr lang="es-MX" sz="2000" b="1" dirty="0">
                <a:latin typeface="Arial Black" panose="020B0A04020102020204" pitchFamily="34" charset="0"/>
              </a:rPr>
              <a:t>se ensanchó sobre mis enemigos, por cuanto me alegré en tu salvación. No hay santo como Jehová; </a:t>
            </a:r>
          </a:p>
          <a:p>
            <a:pPr algn="ctr"/>
            <a:r>
              <a:rPr lang="es-MX" sz="2000" b="1" dirty="0">
                <a:latin typeface="Arial Black" panose="020B0A04020102020204" pitchFamily="34" charset="0"/>
              </a:rPr>
              <a:t>porque no hay ninguno fuera de ti, y no hay refugio como el Dios nuestro’ (1 Samuel 2:1, 2).</a:t>
            </a:r>
          </a:p>
        </p:txBody>
      </p:sp>
      <p:pic>
        <p:nvPicPr>
          <p:cNvPr id="3" name="Imagen 2"/>
          <p:cNvPicPr>
            <a:picLocks noChangeAspect="1"/>
          </p:cNvPicPr>
          <p:nvPr/>
        </p:nvPicPr>
        <p:blipFill>
          <a:blip r:embed="rId2"/>
          <a:stretch>
            <a:fillRect/>
          </a:stretch>
        </p:blipFill>
        <p:spPr>
          <a:xfrm>
            <a:off x="0" y="0"/>
            <a:ext cx="9144000" cy="4184864"/>
          </a:xfrm>
          <a:prstGeom prst="rect">
            <a:avLst/>
          </a:prstGeom>
        </p:spPr>
      </p:pic>
    </p:spTree>
    <p:extLst>
      <p:ext uri="{BB962C8B-B14F-4D97-AF65-F5344CB8AC3E}">
        <p14:creationId xmlns:p14="http://schemas.microsoft.com/office/powerpoint/2010/main" val="42630887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60242"/>
            <a:ext cx="9144000" cy="1631216"/>
          </a:xfrm>
          <a:prstGeom prst="rect">
            <a:avLst/>
          </a:prstGeom>
        </p:spPr>
        <p:txBody>
          <a:bodyPr wrap="square">
            <a:spAutoFit/>
          </a:bodyPr>
          <a:lstStyle/>
          <a:p>
            <a:pPr algn="ctr"/>
            <a:r>
              <a:rPr lang="es-MX" sz="2000" b="1" dirty="0">
                <a:latin typeface="Arial Black" panose="020B0A04020102020204" pitchFamily="34" charset="0"/>
              </a:rPr>
              <a:t>La </a:t>
            </a:r>
            <a:r>
              <a:rPr lang="es-MX" sz="2000" b="1" dirty="0" smtClean="0">
                <a:latin typeface="Arial Black" panose="020B0A04020102020204" pitchFamily="34" charset="0"/>
              </a:rPr>
              <a:t>ofrenda </a:t>
            </a:r>
            <a:r>
              <a:rPr lang="es-MX" sz="2000" b="1" dirty="0">
                <a:latin typeface="Arial Black" panose="020B0A04020102020204" pitchFamily="34" charset="0"/>
              </a:rPr>
              <a:t>de gratitud de Ana por la respuesta a la oración, </a:t>
            </a:r>
            <a:endParaRPr lang="es-MX" sz="2000" b="1" dirty="0" smtClean="0">
              <a:latin typeface="Arial Black" panose="020B0A04020102020204" pitchFamily="34" charset="0"/>
            </a:endParaRPr>
          </a:p>
          <a:p>
            <a:pPr algn="ctr"/>
            <a:r>
              <a:rPr lang="es-MX" sz="2000" b="1" dirty="0" smtClean="0">
                <a:latin typeface="Arial Black" panose="020B0A04020102020204" pitchFamily="34" charset="0"/>
              </a:rPr>
              <a:t>es </a:t>
            </a:r>
            <a:r>
              <a:rPr lang="es-MX" sz="2000" b="1" dirty="0">
                <a:latin typeface="Arial Black" panose="020B0A04020102020204" pitchFamily="34" charset="0"/>
              </a:rPr>
              <a:t>una lección de agradecimiento para quienes </a:t>
            </a:r>
          </a:p>
          <a:p>
            <a:pPr algn="ctr"/>
            <a:r>
              <a:rPr lang="es-MX" sz="2000" b="1" dirty="0">
                <a:latin typeface="Arial Black" panose="020B0A04020102020204" pitchFamily="34" charset="0"/>
              </a:rPr>
              <a:t>hoy reciben respuestas a sus peticiones. Debemos alabar y agradecer a Dios por su amante bondad” </a:t>
            </a:r>
          </a:p>
          <a:p>
            <a:pPr algn="ctr"/>
            <a:r>
              <a:rPr lang="es-MX" sz="2000" b="1" dirty="0">
                <a:latin typeface="Arial Black" panose="020B0A04020102020204" pitchFamily="34" charset="0"/>
              </a:rPr>
              <a:t>(</a:t>
            </a:r>
            <a:r>
              <a:rPr lang="es-MX" sz="2000" b="1" dirty="0" err="1">
                <a:latin typeface="Arial Black" panose="020B0A04020102020204" pitchFamily="34" charset="0"/>
              </a:rPr>
              <a:t>The</a:t>
            </a:r>
            <a:r>
              <a:rPr lang="es-MX" sz="2000" b="1" dirty="0">
                <a:latin typeface="Arial Black" panose="020B0A04020102020204" pitchFamily="34" charset="0"/>
              </a:rPr>
              <a:t> </a:t>
            </a:r>
            <a:r>
              <a:rPr lang="es-MX" sz="2000" b="1" dirty="0" err="1">
                <a:latin typeface="Arial Black" panose="020B0A04020102020204" pitchFamily="34" charset="0"/>
              </a:rPr>
              <a:t>Review</a:t>
            </a:r>
            <a:r>
              <a:rPr lang="es-MX" sz="2000" b="1" dirty="0">
                <a:latin typeface="Arial Black" panose="020B0A04020102020204" pitchFamily="34" charset="0"/>
              </a:rPr>
              <a:t> and </a:t>
            </a:r>
            <a:r>
              <a:rPr lang="es-MX" sz="2000" b="1" dirty="0" err="1">
                <a:latin typeface="Arial Black" panose="020B0A04020102020204" pitchFamily="34" charset="0"/>
              </a:rPr>
              <a:t>Herald</a:t>
            </a:r>
            <a:r>
              <a:rPr lang="es-MX" sz="2000" b="1" dirty="0">
                <a:latin typeface="Arial Black" panose="020B0A04020102020204" pitchFamily="34" charset="0"/>
              </a:rPr>
              <a:t>, 7 de mayo de 1908).</a:t>
            </a:r>
          </a:p>
        </p:txBody>
      </p:sp>
      <p:pic>
        <p:nvPicPr>
          <p:cNvPr id="3" name="Imagen 2"/>
          <p:cNvPicPr>
            <a:picLocks noChangeAspect="1"/>
          </p:cNvPicPr>
          <p:nvPr/>
        </p:nvPicPr>
        <p:blipFill>
          <a:blip r:embed="rId2"/>
          <a:stretch>
            <a:fillRect/>
          </a:stretch>
        </p:blipFill>
        <p:spPr>
          <a:xfrm>
            <a:off x="0" y="0"/>
            <a:ext cx="9144000" cy="5060242"/>
          </a:xfrm>
          <a:prstGeom prst="rect">
            <a:avLst/>
          </a:prstGeom>
        </p:spPr>
      </p:pic>
    </p:spTree>
    <p:extLst>
      <p:ext uri="{BB962C8B-B14F-4D97-AF65-F5344CB8AC3E}">
        <p14:creationId xmlns:p14="http://schemas.microsoft.com/office/powerpoint/2010/main" val="3906249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23220"/>
          </a:xfrm>
          <a:prstGeom prst="rect">
            <a:avLst/>
          </a:prstGeom>
          <a:solidFill>
            <a:srgbClr val="CCCCFF"/>
          </a:solidFill>
        </p:spPr>
        <p:txBody>
          <a:bodyPr wrap="square" rtlCol="0">
            <a:spAutoFit/>
          </a:bodyPr>
          <a:lstStyle/>
          <a:p>
            <a:pPr algn="ctr"/>
            <a:r>
              <a:rPr lang="es-MX" sz="2800" b="1" dirty="0" smtClean="0">
                <a:latin typeface="Arial Black" panose="020B0A04020102020204" pitchFamily="34" charset="0"/>
              </a:rPr>
              <a:t>CANTO ESPECIAL</a:t>
            </a:r>
            <a:endParaRPr lang="es-MX" sz="2800" b="1" dirty="0">
              <a:latin typeface="Arial Black" panose="020B0A04020102020204" pitchFamily="34" charset="0"/>
            </a:endParaRPr>
          </a:p>
        </p:txBody>
      </p:sp>
      <p:sp>
        <p:nvSpPr>
          <p:cNvPr id="3" name="Rectángulo 2"/>
          <p:cNvSpPr/>
          <p:nvPr/>
        </p:nvSpPr>
        <p:spPr>
          <a:xfrm>
            <a:off x="0" y="523219"/>
            <a:ext cx="9144000" cy="461665"/>
          </a:xfrm>
          <a:prstGeom prst="rect">
            <a:avLst/>
          </a:prstGeom>
          <a:solidFill>
            <a:srgbClr val="FFFF99"/>
          </a:solidFill>
        </p:spPr>
        <p:txBody>
          <a:bodyPr wrap="square">
            <a:spAutoFit/>
          </a:bodyPr>
          <a:lstStyle/>
          <a:p>
            <a:pPr algn="ctr"/>
            <a:r>
              <a:rPr lang="es-MX" sz="2400" b="1" dirty="0" smtClean="0">
                <a:latin typeface="Arial Black" panose="020B0A04020102020204" pitchFamily="34" charset="0"/>
              </a:rPr>
              <a:t>#379 </a:t>
            </a:r>
            <a:r>
              <a:rPr lang="es-MX" sz="2400" b="1" dirty="0">
                <a:latin typeface="Arial Black" panose="020B0A04020102020204" pitchFamily="34" charset="0"/>
              </a:rPr>
              <a:t>“Habla, Señor, a mi alma” </a:t>
            </a:r>
          </a:p>
        </p:txBody>
      </p:sp>
      <p:pic>
        <p:nvPicPr>
          <p:cNvPr id="4" name="Imagen 3"/>
          <p:cNvPicPr>
            <a:picLocks noChangeAspect="1"/>
          </p:cNvPicPr>
          <p:nvPr/>
        </p:nvPicPr>
        <p:blipFill>
          <a:blip r:embed="rId2"/>
          <a:stretch>
            <a:fillRect/>
          </a:stretch>
        </p:blipFill>
        <p:spPr>
          <a:xfrm>
            <a:off x="0" y="984883"/>
            <a:ext cx="9144000" cy="5861539"/>
          </a:xfrm>
          <a:prstGeom prst="rect">
            <a:avLst/>
          </a:prstGeom>
        </p:spPr>
      </p:pic>
    </p:spTree>
    <p:extLst>
      <p:ext uri="{BB962C8B-B14F-4D97-AF65-F5344CB8AC3E}">
        <p14:creationId xmlns:p14="http://schemas.microsoft.com/office/powerpoint/2010/main" val="2065355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sp>
        <p:nvSpPr>
          <p:cNvPr id="4" name="CuadroTexto 3"/>
          <p:cNvSpPr txBox="1"/>
          <p:nvPr/>
        </p:nvSpPr>
        <p:spPr>
          <a:xfrm>
            <a:off x="0" y="646329"/>
            <a:ext cx="1800665" cy="1871788"/>
          </a:xfrm>
          <a:prstGeom prst="rect">
            <a:avLst/>
          </a:prstGeom>
          <a:solidFill>
            <a:schemeClr val="bg1"/>
          </a:solidFill>
        </p:spPr>
        <p:txBody>
          <a:bodyPr wrap="square" rtlCol="0">
            <a:spAutoFit/>
          </a:bodyPr>
          <a:lstStyle/>
          <a:p>
            <a:endParaRPr lang="es-MX"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28"/>
            <a:ext cx="1800665" cy="1871789"/>
          </a:xfrm>
          <a:prstGeom prst="rect">
            <a:avLst/>
          </a:prstGeom>
        </p:spPr>
      </p:pic>
      <p:sp>
        <p:nvSpPr>
          <p:cNvPr id="6" name="CuadroTexto 5"/>
          <p:cNvSpPr txBox="1"/>
          <p:nvPr/>
        </p:nvSpPr>
        <p:spPr>
          <a:xfrm>
            <a:off x="4952879" y="2869811"/>
            <a:ext cx="4064511" cy="707886"/>
          </a:xfrm>
          <a:prstGeom prst="rect">
            <a:avLst/>
          </a:prstGeom>
          <a:solidFill>
            <a:srgbClr val="C00000"/>
          </a:solidFill>
        </p:spPr>
        <p:txBody>
          <a:bodyPr wrap="square" rtlCol="0">
            <a:spAutoFit/>
          </a:bodyPr>
          <a:lstStyle/>
          <a:p>
            <a:pPr algn="ctr"/>
            <a:r>
              <a:rPr lang="es-MX" sz="4000" b="1" dirty="0" smtClean="0">
                <a:solidFill>
                  <a:srgbClr val="FFFF00"/>
                </a:solidFill>
                <a:latin typeface="Arial Black" panose="020B0A04020102020204" pitchFamily="34" charset="0"/>
              </a:rPr>
              <a:t>COSTA RICA</a:t>
            </a:r>
            <a:endParaRPr lang="es-MX" sz="40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215161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5922498"/>
          </a:xfrm>
          <a:prstGeom prst="rect">
            <a:avLst/>
          </a:prstGeom>
        </p:spPr>
      </p:pic>
      <p:sp>
        <p:nvSpPr>
          <p:cNvPr id="3" name="Rectángulo 2"/>
          <p:cNvSpPr/>
          <p:nvPr/>
        </p:nvSpPr>
        <p:spPr>
          <a:xfrm>
            <a:off x="0" y="5922498"/>
            <a:ext cx="9144000" cy="830997"/>
          </a:xfrm>
          <a:prstGeom prst="rect">
            <a:avLst/>
          </a:prstGeom>
        </p:spPr>
        <p:txBody>
          <a:bodyPr wrap="square">
            <a:spAutoFit/>
          </a:bodyPr>
          <a:lstStyle/>
          <a:p>
            <a:pPr algn="ctr"/>
            <a:r>
              <a:rPr lang="es-MX" sz="2400" b="1" dirty="0" smtClean="0">
                <a:latin typeface="Arial Black" panose="020B0A04020102020204" pitchFamily="34" charset="0"/>
              </a:rPr>
              <a:t>PARQUE NACIONAL MANUEL ANTONIO, UNA JOYA NATURAL DE COSTA RICA</a:t>
            </a:r>
            <a:endParaRPr lang="es-MX" sz="2400" b="1" dirty="0">
              <a:latin typeface="Arial Black" panose="020B0A04020102020204" pitchFamily="34" charset="0"/>
            </a:endParaRPr>
          </a:p>
        </p:txBody>
      </p:sp>
    </p:spTree>
    <p:extLst>
      <p:ext uri="{BB962C8B-B14F-4D97-AF65-F5344CB8AC3E}">
        <p14:creationId xmlns:p14="http://schemas.microsoft.com/office/powerpoint/2010/main" val="3079804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29833"/>
            <a:ext cx="9144000" cy="1384995"/>
          </a:xfrm>
          <a:prstGeom prst="rect">
            <a:avLst/>
          </a:prstGeom>
        </p:spPr>
        <p:txBody>
          <a:bodyPr wrap="square">
            <a:spAutoFit/>
          </a:bodyPr>
          <a:lstStyle/>
          <a:p>
            <a:pPr algn="ctr"/>
            <a:r>
              <a:rPr lang="es-MX" sz="2800" b="1" dirty="0" smtClean="0">
                <a:latin typeface="Arial Black" panose="020B0A04020102020204" pitchFamily="34" charset="0"/>
              </a:rPr>
              <a:t>Debemos </a:t>
            </a:r>
            <a:r>
              <a:rPr lang="es-MX" sz="2800" b="1" dirty="0">
                <a:latin typeface="Arial Black" panose="020B0A04020102020204" pitchFamily="34" charset="0"/>
              </a:rPr>
              <a:t>orar porque eso nos ayuda a alcanzar la medida de hombres y mujeres de </a:t>
            </a:r>
            <a:r>
              <a:rPr lang="es-MX" sz="2800" b="1" dirty="0" smtClean="0">
                <a:latin typeface="Arial Black" panose="020B0A04020102020204" pitchFamily="34" charset="0"/>
              </a:rPr>
              <a:t>Cristo.</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5484923"/>
          </a:xfrm>
          <a:prstGeom prst="rect">
            <a:avLst/>
          </a:prstGeom>
        </p:spPr>
      </p:pic>
    </p:spTree>
    <p:extLst>
      <p:ext uri="{BB962C8B-B14F-4D97-AF65-F5344CB8AC3E}">
        <p14:creationId xmlns:p14="http://schemas.microsoft.com/office/powerpoint/2010/main" val="1588355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45844"/>
            <a:ext cx="9144000" cy="2246769"/>
          </a:xfrm>
          <a:prstGeom prst="rect">
            <a:avLst/>
          </a:prstGeom>
        </p:spPr>
        <p:txBody>
          <a:bodyPr wrap="square">
            <a:spAutoFit/>
          </a:bodyPr>
          <a:lstStyle/>
          <a:p>
            <a:pPr algn="ctr"/>
            <a:r>
              <a:rPr lang="es-MX" sz="2000" b="1" dirty="0" smtClean="0">
                <a:latin typeface="Arial Black" panose="020B0A04020102020204" pitchFamily="34" charset="0"/>
              </a:rPr>
              <a:t>“</a:t>
            </a:r>
            <a:r>
              <a:rPr lang="es-MX" sz="2000" b="1" dirty="0">
                <a:latin typeface="Arial Black" panose="020B0A04020102020204" pitchFamily="34" charset="0"/>
              </a:rPr>
              <a:t>Aquellos que en Pentecostés fueron dotados con el poder de lo alto, no quedaron desde entonces </a:t>
            </a:r>
            <a:r>
              <a:rPr lang="es-MX" sz="2000" b="1" dirty="0" smtClean="0">
                <a:latin typeface="Arial Black" panose="020B0A04020102020204" pitchFamily="34" charset="0"/>
              </a:rPr>
              <a:t>libres </a:t>
            </a:r>
            <a:r>
              <a:rPr lang="es-MX" sz="2000" b="1" dirty="0">
                <a:latin typeface="Arial Black" panose="020B0A04020102020204" pitchFamily="34" charset="0"/>
              </a:rPr>
              <a:t>de tentación y prueba. Como testigos de la verdad y la justicia, eran repetidas veces asaltados </a:t>
            </a:r>
            <a:r>
              <a:rPr lang="es-MX" sz="2000" b="1" dirty="0" smtClean="0">
                <a:latin typeface="Arial Black" panose="020B0A04020102020204" pitchFamily="34" charset="0"/>
              </a:rPr>
              <a:t>por </a:t>
            </a:r>
            <a:r>
              <a:rPr lang="es-MX" sz="2000" b="1" dirty="0">
                <a:latin typeface="Arial Black" panose="020B0A04020102020204" pitchFamily="34" charset="0"/>
              </a:rPr>
              <a:t>el enemigo de toda verdad, que trataba de despojarlos de su experiencia cristiana. Estaban </a:t>
            </a:r>
            <a:r>
              <a:rPr lang="es-MX" sz="2000" b="1" dirty="0" smtClean="0">
                <a:latin typeface="Arial Black" panose="020B0A04020102020204" pitchFamily="34" charset="0"/>
              </a:rPr>
              <a:t>obligados </a:t>
            </a:r>
            <a:r>
              <a:rPr lang="es-MX" sz="2000" b="1" dirty="0">
                <a:latin typeface="Arial Black" panose="020B0A04020102020204" pitchFamily="34" charset="0"/>
              </a:rPr>
              <a:t>a luchar con todas las facultades dadas por Dios para alcanzar la medida de la estatura de </a:t>
            </a:r>
            <a:r>
              <a:rPr lang="es-MX" sz="2000" b="1" dirty="0" smtClean="0">
                <a:latin typeface="Arial Black" panose="020B0A04020102020204" pitchFamily="34" charset="0"/>
              </a:rPr>
              <a:t>hombres </a:t>
            </a:r>
            <a:r>
              <a:rPr lang="es-MX" sz="2000" b="1" dirty="0">
                <a:latin typeface="Arial Black" panose="020B0A04020102020204" pitchFamily="34" charset="0"/>
              </a:rPr>
              <a:t>y mujeres en Cristo Jesús.</a:t>
            </a:r>
          </a:p>
        </p:txBody>
      </p:sp>
      <p:pic>
        <p:nvPicPr>
          <p:cNvPr id="3" name="Imagen 2"/>
          <p:cNvPicPr>
            <a:picLocks noChangeAspect="1"/>
          </p:cNvPicPr>
          <p:nvPr/>
        </p:nvPicPr>
        <p:blipFill>
          <a:blip r:embed="rId2"/>
          <a:stretch>
            <a:fillRect/>
          </a:stretch>
        </p:blipFill>
        <p:spPr>
          <a:xfrm>
            <a:off x="0" y="-1"/>
            <a:ext cx="9144000" cy="4411043"/>
          </a:xfrm>
          <a:prstGeom prst="rect">
            <a:avLst/>
          </a:prstGeom>
        </p:spPr>
      </p:pic>
    </p:spTree>
    <p:extLst>
      <p:ext uri="{BB962C8B-B14F-4D97-AF65-F5344CB8AC3E}">
        <p14:creationId xmlns:p14="http://schemas.microsoft.com/office/powerpoint/2010/main" val="3957574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95678"/>
            <a:ext cx="9144000" cy="2862322"/>
          </a:xfrm>
          <a:prstGeom prst="rect">
            <a:avLst/>
          </a:prstGeom>
        </p:spPr>
        <p:txBody>
          <a:bodyPr wrap="square">
            <a:spAutoFit/>
          </a:bodyPr>
          <a:lstStyle/>
          <a:p>
            <a:pPr algn="ctr"/>
            <a:r>
              <a:rPr lang="es-MX" sz="2000" b="1" dirty="0">
                <a:latin typeface="Arial Black" panose="020B0A04020102020204" pitchFamily="34" charset="0"/>
              </a:rPr>
              <a:t>Oraban diariamente en procura de nuevas provisiones de gracia </a:t>
            </a:r>
          </a:p>
          <a:p>
            <a:pPr algn="ctr"/>
            <a:r>
              <a:rPr lang="es-MX" sz="2000" b="1" dirty="0">
                <a:latin typeface="Arial Black" panose="020B0A04020102020204" pitchFamily="34" charset="0"/>
              </a:rPr>
              <a:t>para poder elevarse más y más hacia la perfección. </a:t>
            </a:r>
            <a:endParaRPr lang="es-MX" sz="2000" b="1" dirty="0" smtClean="0">
              <a:latin typeface="Arial Black" panose="020B0A04020102020204" pitchFamily="34" charset="0"/>
            </a:endParaRPr>
          </a:p>
          <a:p>
            <a:pPr algn="ctr"/>
            <a:r>
              <a:rPr lang="es-MX" sz="2000" b="1" dirty="0" smtClean="0">
                <a:latin typeface="Arial Black" panose="020B0A04020102020204" pitchFamily="34" charset="0"/>
              </a:rPr>
              <a:t>Bajo </a:t>
            </a:r>
            <a:r>
              <a:rPr lang="es-MX" sz="2000" b="1" dirty="0">
                <a:latin typeface="Arial Black" panose="020B0A04020102020204" pitchFamily="34" charset="0"/>
              </a:rPr>
              <a:t>la obra del Espíritu Santo, aún los más </a:t>
            </a:r>
          </a:p>
          <a:p>
            <a:pPr algn="ctr"/>
            <a:r>
              <a:rPr lang="es-MX" sz="2000" b="1" dirty="0">
                <a:latin typeface="Arial Black" panose="020B0A04020102020204" pitchFamily="34" charset="0"/>
              </a:rPr>
              <a:t>débiles, ejerciendo fe en Dios, aprendían a desarrollar las facultades que les habían sido confiadas y </a:t>
            </a:r>
            <a:r>
              <a:rPr lang="es-MX" sz="2000" b="1" dirty="0" smtClean="0">
                <a:latin typeface="Arial Black" panose="020B0A04020102020204" pitchFamily="34" charset="0"/>
              </a:rPr>
              <a:t>llegaron </a:t>
            </a:r>
            <a:r>
              <a:rPr lang="es-MX" sz="2000" b="1" dirty="0">
                <a:latin typeface="Arial Black" panose="020B0A04020102020204" pitchFamily="34" charset="0"/>
              </a:rPr>
              <a:t>a ser santificados, refinados y ennoblecidos. Mientras se sometían con humildad a la </a:t>
            </a:r>
            <a:r>
              <a:rPr lang="es-MX" sz="2000" b="1" dirty="0" smtClean="0">
                <a:latin typeface="Arial Black" panose="020B0A04020102020204" pitchFamily="34" charset="0"/>
              </a:rPr>
              <a:t>influencia </a:t>
            </a:r>
            <a:r>
              <a:rPr lang="es-MX" sz="2000" b="1" dirty="0">
                <a:latin typeface="Arial Black" panose="020B0A04020102020204" pitchFamily="34" charset="0"/>
              </a:rPr>
              <a:t>modeladora del Espíritu Santo, recibían de la plenitud de la Deidad y eran amoldados a la </a:t>
            </a:r>
          </a:p>
          <a:p>
            <a:pPr algn="ctr"/>
            <a:r>
              <a:rPr lang="es-MX" sz="2000" b="1" dirty="0">
                <a:latin typeface="Arial Black" panose="020B0A04020102020204" pitchFamily="34" charset="0"/>
              </a:rPr>
              <a:t>semejanza divina” (Los Hechos de los Apóstoles, 40, 41)</a:t>
            </a:r>
          </a:p>
        </p:txBody>
      </p:sp>
      <p:pic>
        <p:nvPicPr>
          <p:cNvPr id="3" name="Imagen 2"/>
          <p:cNvPicPr>
            <a:picLocks noChangeAspect="1"/>
          </p:cNvPicPr>
          <p:nvPr/>
        </p:nvPicPr>
        <p:blipFill>
          <a:blip r:embed="rId2"/>
          <a:stretch>
            <a:fillRect/>
          </a:stretch>
        </p:blipFill>
        <p:spPr>
          <a:xfrm>
            <a:off x="0" y="0"/>
            <a:ext cx="9144000" cy="3995678"/>
          </a:xfrm>
          <a:prstGeom prst="rect">
            <a:avLst/>
          </a:prstGeom>
        </p:spPr>
      </p:pic>
    </p:spTree>
    <p:extLst>
      <p:ext uri="{BB962C8B-B14F-4D97-AF65-F5344CB8AC3E}">
        <p14:creationId xmlns:p14="http://schemas.microsoft.com/office/powerpoint/2010/main" val="3728945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7" y="-297"/>
            <a:ext cx="9144793" cy="6858594"/>
          </a:xfrm>
          <a:prstGeom prst="rect">
            <a:avLst/>
          </a:prstGeom>
        </p:spPr>
      </p:pic>
      <p:sp>
        <p:nvSpPr>
          <p:cNvPr id="4" name="CuadroTexto 3"/>
          <p:cNvSpPr txBox="1"/>
          <p:nvPr/>
        </p:nvSpPr>
        <p:spPr>
          <a:xfrm>
            <a:off x="363342" y="1758462"/>
            <a:ext cx="3769686" cy="1200329"/>
          </a:xfrm>
          <a:prstGeom prst="rect">
            <a:avLst/>
          </a:prstGeom>
          <a:solidFill>
            <a:srgbClr val="00B0F0"/>
          </a:solidFill>
        </p:spPr>
        <p:txBody>
          <a:bodyPr wrap="none" rtlCol="0">
            <a:spAutoFit/>
          </a:bodyPr>
          <a:lstStyle/>
          <a:p>
            <a:pPr algn="ctr"/>
            <a:r>
              <a:rPr lang="es-MX" sz="3600" b="1" dirty="0" smtClean="0">
                <a:latin typeface="Arial Black" panose="020B0A04020102020204" pitchFamily="34" charset="0"/>
              </a:rPr>
              <a:t>INFORME</a:t>
            </a:r>
          </a:p>
          <a:p>
            <a:pPr algn="ctr"/>
            <a:r>
              <a:rPr lang="es-MX" sz="3600" b="1" dirty="0" smtClean="0">
                <a:latin typeface="Arial Black" panose="020B0A04020102020204" pitchFamily="34" charset="0"/>
              </a:rPr>
              <a:t>SECRETARIAL</a:t>
            </a:r>
            <a:endParaRPr lang="es-MX" sz="3600" b="1" dirty="0">
              <a:latin typeface="Arial Black" panose="020B0A04020102020204" pitchFamily="34" charset="0"/>
            </a:endParaRPr>
          </a:p>
        </p:txBody>
      </p:sp>
    </p:spTree>
    <p:extLst>
      <p:ext uri="{BB962C8B-B14F-4D97-AF65-F5344CB8AC3E}">
        <p14:creationId xmlns:p14="http://schemas.microsoft.com/office/powerpoint/2010/main" val="586732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9153378" cy="6858001"/>
          </a:xfrm>
          <a:prstGeom prst="rect">
            <a:avLst/>
          </a:prstGeom>
        </p:spPr>
      </p:pic>
      <p:sp>
        <p:nvSpPr>
          <p:cNvPr id="4" name="CuadroTexto 3"/>
          <p:cNvSpPr txBox="1"/>
          <p:nvPr/>
        </p:nvSpPr>
        <p:spPr>
          <a:xfrm>
            <a:off x="7638757" y="5838093"/>
            <a:ext cx="1209821" cy="369332"/>
          </a:xfrm>
          <a:prstGeom prst="rect">
            <a:avLst/>
          </a:prstGeom>
          <a:solidFill>
            <a:schemeClr val="bg1">
              <a:lumMod val="85000"/>
            </a:schemeClr>
          </a:solidFill>
        </p:spPr>
        <p:txBody>
          <a:bodyPr wrap="square" rtlCol="0">
            <a:spAutoFit/>
          </a:bodyPr>
          <a:lstStyle/>
          <a:p>
            <a:endParaRPr lang="es-MX" dirty="0"/>
          </a:p>
        </p:txBody>
      </p:sp>
      <p:sp>
        <p:nvSpPr>
          <p:cNvPr id="5" name="CuadroTexto 4"/>
          <p:cNvSpPr txBox="1"/>
          <p:nvPr/>
        </p:nvSpPr>
        <p:spPr>
          <a:xfrm>
            <a:off x="0" y="4951402"/>
            <a:ext cx="9144000" cy="584775"/>
          </a:xfrm>
          <a:prstGeom prst="rect">
            <a:avLst/>
          </a:prstGeom>
          <a:solidFill>
            <a:schemeClr val="accent4">
              <a:lumMod val="75000"/>
            </a:schemeClr>
          </a:solidFill>
        </p:spPr>
        <p:txBody>
          <a:bodyPr wrap="square" rtlCol="0">
            <a:spAutoFit/>
          </a:bodyPr>
          <a:lstStyle/>
          <a:p>
            <a:pPr algn="ctr"/>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spTree>
    <p:extLst>
      <p:ext uri="{BB962C8B-B14F-4D97-AF65-F5344CB8AC3E}">
        <p14:creationId xmlns:p14="http://schemas.microsoft.com/office/powerpoint/2010/main" val="744929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19446" y="305068"/>
            <a:ext cx="3024554" cy="6247864"/>
          </a:xfrm>
          <a:prstGeom prst="rect">
            <a:avLst/>
          </a:prstGeom>
        </p:spPr>
        <p:txBody>
          <a:bodyPr wrap="square">
            <a:spAutoFit/>
          </a:bodyPr>
          <a:lstStyle/>
          <a:p>
            <a:pPr algn="ctr"/>
            <a:r>
              <a:rPr lang="es-MX" sz="4000" b="1" dirty="0" smtClean="0">
                <a:latin typeface="Arial Black" panose="020B0A04020102020204" pitchFamily="34" charset="0"/>
              </a:rPr>
              <a:t>La </a:t>
            </a:r>
            <a:r>
              <a:rPr lang="es-MX" sz="4000" b="1" dirty="0">
                <a:latin typeface="Arial Black" panose="020B0A04020102020204" pitchFamily="34" charset="0"/>
              </a:rPr>
              <a:t>oración nos habilita para recibir el bautismo del Espíritu </a:t>
            </a:r>
            <a:r>
              <a:rPr lang="es-MX" sz="4000" b="1" dirty="0" smtClean="0">
                <a:latin typeface="Arial Black" panose="020B0A04020102020204" pitchFamily="34" charset="0"/>
              </a:rPr>
              <a:t>Santo. </a:t>
            </a:r>
            <a:endParaRPr lang="es-MX" sz="4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6119446" cy="6858000"/>
          </a:xfrm>
          <a:prstGeom prst="rect">
            <a:avLst/>
          </a:prstGeom>
        </p:spPr>
      </p:pic>
    </p:spTree>
    <p:extLst>
      <p:ext uri="{BB962C8B-B14F-4D97-AF65-F5344CB8AC3E}">
        <p14:creationId xmlns:p14="http://schemas.microsoft.com/office/powerpoint/2010/main" val="3545588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31654" y="600226"/>
            <a:ext cx="3812346" cy="5262979"/>
          </a:xfrm>
          <a:prstGeom prst="rect">
            <a:avLst/>
          </a:prstGeom>
        </p:spPr>
        <p:txBody>
          <a:bodyPr wrap="square">
            <a:spAutoFit/>
          </a:bodyPr>
          <a:lstStyle/>
          <a:p>
            <a:pPr algn="ctr"/>
            <a:r>
              <a:rPr lang="es-MX" sz="2400" b="1" dirty="0">
                <a:latin typeface="Arial Black" panose="020B0A04020102020204" pitchFamily="34" charset="0"/>
              </a:rPr>
              <a:t>“Los fieles mensajeros de Dios han de tratar de hacer avanzar la obra del Señor en la forma en que él </a:t>
            </a:r>
          </a:p>
          <a:p>
            <a:pPr algn="ctr"/>
            <a:r>
              <a:rPr lang="es-MX" sz="2400" b="1" dirty="0">
                <a:latin typeface="Arial Black" panose="020B0A04020102020204" pitchFamily="34" charset="0"/>
              </a:rPr>
              <a:t>lo ha señalado. Han de colocarse a sí mismos en estrecha relación con el gran Maestro, para que </a:t>
            </a:r>
          </a:p>
          <a:p>
            <a:pPr algn="ctr"/>
            <a:r>
              <a:rPr lang="es-MX" sz="2400" b="1" dirty="0">
                <a:latin typeface="Arial Black" panose="020B0A04020102020204" pitchFamily="34" charset="0"/>
              </a:rPr>
              <a:t>puedan ser enseñados diariamente por Dios.</a:t>
            </a:r>
          </a:p>
        </p:txBody>
      </p:sp>
      <p:pic>
        <p:nvPicPr>
          <p:cNvPr id="4" name="Imagen 3"/>
          <p:cNvPicPr>
            <a:picLocks noChangeAspect="1"/>
          </p:cNvPicPr>
          <p:nvPr/>
        </p:nvPicPr>
        <p:blipFill>
          <a:blip r:embed="rId2"/>
          <a:stretch>
            <a:fillRect/>
          </a:stretch>
        </p:blipFill>
        <p:spPr>
          <a:xfrm>
            <a:off x="-1" y="0"/>
            <a:ext cx="5331655" cy="6858000"/>
          </a:xfrm>
          <a:prstGeom prst="rect">
            <a:avLst/>
          </a:prstGeom>
        </p:spPr>
      </p:pic>
    </p:spTree>
    <p:extLst>
      <p:ext uri="{BB962C8B-B14F-4D97-AF65-F5344CB8AC3E}">
        <p14:creationId xmlns:p14="http://schemas.microsoft.com/office/powerpoint/2010/main" val="3798245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96659"/>
            <a:ext cx="9144000" cy="1938992"/>
          </a:xfrm>
          <a:prstGeom prst="rect">
            <a:avLst/>
          </a:prstGeom>
        </p:spPr>
        <p:txBody>
          <a:bodyPr wrap="square">
            <a:spAutoFit/>
          </a:bodyPr>
          <a:lstStyle/>
          <a:p>
            <a:pPr algn="ctr"/>
            <a:r>
              <a:rPr lang="es-MX" sz="2000" b="1" dirty="0">
                <a:latin typeface="Arial Black" panose="020B0A04020102020204" pitchFamily="34" charset="0"/>
              </a:rPr>
              <a:t>Han de luchar con Dios en oración ferviente por un </a:t>
            </a:r>
          </a:p>
          <a:p>
            <a:pPr algn="ctr"/>
            <a:r>
              <a:rPr lang="es-MX" sz="2000" b="1" dirty="0">
                <a:latin typeface="Arial Black" panose="020B0A04020102020204" pitchFamily="34" charset="0"/>
              </a:rPr>
              <a:t>bautismo del Espíritu Santo, para que puedan llenar las necesidades de un mundo que perece en el </a:t>
            </a:r>
          </a:p>
          <a:p>
            <a:pPr algn="ctr"/>
            <a:r>
              <a:rPr lang="es-MX" sz="2000" b="1" dirty="0">
                <a:latin typeface="Arial Black" panose="020B0A04020102020204" pitchFamily="34" charset="0"/>
              </a:rPr>
              <a:t>pecado. Todo el poder es prometido a aquellos que salen con fe a proclamar el Evangelio eterno” </a:t>
            </a:r>
          </a:p>
          <a:p>
            <a:pPr algn="ctr"/>
            <a:r>
              <a:rPr lang="es-MX" sz="2000" b="1" dirty="0">
                <a:latin typeface="Arial Black" panose="020B0A04020102020204" pitchFamily="34" charset="0"/>
              </a:rPr>
              <a:t>(Testimonios para los Ministros, 467, 468)</a:t>
            </a:r>
          </a:p>
        </p:txBody>
      </p:sp>
      <p:pic>
        <p:nvPicPr>
          <p:cNvPr id="3" name="Imagen 2"/>
          <p:cNvPicPr>
            <a:picLocks noChangeAspect="1"/>
          </p:cNvPicPr>
          <p:nvPr/>
        </p:nvPicPr>
        <p:blipFill>
          <a:blip r:embed="rId2"/>
          <a:stretch>
            <a:fillRect/>
          </a:stretch>
        </p:blipFill>
        <p:spPr>
          <a:xfrm>
            <a:off x="-1" y="0"/>
            <a:ext cx="9144001" cy="4643142"/>
          </a:xfrm>
          <a:prstGeom prst="rect">
            <a:avLst/>
          </a:prstGeom>
        </p:spPr>
      </p:pic>
    </p:spTree>
    <p:extLst>
      <p:ext uri="{BB962C8B-B14F-4D97-AF65-F5344CB8AC3E}">
        <p14:creationId xmlns:p14="http://schemas.microsoft.com/office/powerpoint/2010/main" val="2651425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4923692"/>
          </a:xfrm>
          <a:prstGeom prst="rect">
            <a:avLst/>
          </a:prstGeom>
        </p:spPr>
      </p:pic>
      <p:sp>
        <p:nvSpPr>
          <p:cNvPr id="4" name="CuadroTexto 3"/>
          <p:cNvSpPr txBox="1"/>
          <p:nvPr/>
        </p:nvSpPr>
        <p:spPr>
          <a:xfrm>
            <a:off x="1209822" y="4515729"/>
            <a:ext cx="6850966" cy="369332"/>
          </a:xfrm>
          <a:prstGeom prst="rect">
            <a:avLst/>
          </a:prstGeom>
          <a:solidFill>
            <a:schemeClr val="bg1"/>
          </a:solidFill>
        </p:spPr>
        <p:txBody>
          <a:bodyPr wrap="square" rtlCol="0">
            <a:spAutoFit/>
          </a:bodyPr>
          <a:lstStyle/>
          <a:p>
            <a:endParaRPr lang="es-MX" dirty="0"/>
          </a:p>
        </p:txBody>
      </p:sp>
      <p:sp>
        <p:nvSpPr>
          <p:cNvPr id="5" name="Rectángulo 4"/>
          <p:cNvSpPr/>
          <p:nvPr/>
        </p:nvSpPr>
        <p:spPr>
          <a:xfrm>
            <a:off x="0" y="4515729"/>
            <a:ext cx="9144000" cy="1938992"/>
          </a:xfrm>
          <a:prstGeom prst="rect">
            <a:avLst/>
          </a:prstGeom>
          <a:solidFill>
            <a:schemeClr val="bg1"/>
          </a:solidFill>
        </p:spPr>
        <p:txBody>
          <a:bodyPr wrap="square">
            <a:spAutoFit/>
          </a:bodyPr>
          <a:lstStyle/>
          <a:p>
            <a:pPr algn="ctr"/>
            <a:r>
              <a:rPr lang="es-MX" sz="4000" b="1" dirty="0">
                <a:latin typeface="Arial Black" panose="020B0A04020102020204" pitchFamily="34" charset="0"/>
              </a:rPr>
              <a:t>Otra razón para orar es porque suple nuestras necesidades temporales.</a:t>
            </a:r>
          </a:p>
        </p:txBody>
      </p:sp>
    </p:spTree>
    <p:extLst>
      <p:ext uri="{BB962C8B-B14F-4D97-AF65-F5344CB8AC3E}">
        <p14:creationId xmlns:p14="http://schemas.microsoft.com/office/powerpoint/2010/main" val="1627611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779077"/>
            <a:ext cx="9144000" cy="2862322"/>
          </a:xfrm>
          <a:prstGeom prst="rect">
            <a:avLst/>
          </a:prstGeom>
        </p:spPr>
        <p:txBody>
          <a:bodyPr wrap="square">
            <a:spAutoFit/>
          </a:bodyPr>
          <a:lstStyle/>
          <a:p>
            <a:pPr algn="ctr"/>
            <a:r>
              <a:rPr lang="es-MX" sz="2000" b="1" dirty="0">
                <a:latin typeface="Arial Black" panose="020B0A04020102020204" pitchFamily="34" charset="0"/>
              </a:rPr>
              <a:t>Tenemos el privilegio de pedir por medio de Jesús cualquier bendición espiritual que necesitemos. </a:t>
            </a:r>
          </a:p>
          <a:p>
            <a:pPr algn="ctr"/>
            <a:r>
              <a:rPr lang="es-MX" sz="2000" b="1" dirty="0">
                <a:latin typeface="Arial Black" panose="020B0A04020102020204" pitchFamily="34" charset="0"/>
              </a:rPr>
              <a:t>Podemos decir al Señor exactamente lo que necesitamos, con la sencillez de un niño. Podemos </a:t>
            </a:r>
          </a:p>
          <a:p>
            <a:pPr algn="ctr"/>
            <a:r>
              <a:rPr lang="es-MX" sz="2000" b="1" dirty="0">
                <a:latin typeface="Arial Black" panose="020B0A04020102020204" pitchFamily="34" charset="0"/>
              </a:rPr>
              <a:t>exponerle nuestros asuntos temporales, y suplicarle pan y ropa, así como el pan de vida y el manto </a:t>
            </a:r>
          </a:p>
          <a:p>
            <a:pPr algn="ctr"/>
            <a:r>
              <a:rPr lang="es-MX" sz="2000" b="1" dirty="0">
                <a:latin typeface="Arial Black" panose="020B0A04020102020204" pitchFamily="34" charset="0"/>
              </a:rPr>
              <a:t>de la justicia de Cristo. Nuestro Padre celestial sabe que necesitamos todas estas cosas, y nos invita a </a:t>
            </a:r>
          </a:p>
          <a:p>
            <a:pPr algn="ctr"/>
            <a:r>
              <a:rPr lang="es-MX" sz="2000" b="1" dirty="0">
                <a:latin typeface="Arial Black" panose="020B0A04020102020204" pitchFamily="34" charset="0"/>
              </a:rPr>
              <a:t>pedírselas” (El Discurso Maestro de Jesucristo, 112, 113).</a:t>
            </a:r>
          </a:p>
        </p:txBody>
      </p:sp>
      <p:pic>
        <p:nvPicPr>
          <p:cNvPr id="3" name="Imagen 2"/>
          <p:cNvPicPr>
            <a:picLocks noChangeAspect="1"/>
          </p:cNvPicPr>
          <p:nvPr/>
        </p:nvPicPr>
        <p:blipFill>
          <a:blip r:embed="rId2"/>
          <a:stretch>
            <a:fillRect/>
          </a:stretch>
        </p:blipFill>
        <p:spPr>
          <a:xfrm>
            <a:off x="0" y="0"/>
            <a:ext cx="9144000" cy="3714750"/>
          </a:xfrm>
          <a:prstGeom prst="rect">
            <a:avLst/>
          </a:prstGeom>
        </p:spPr>
      </p:pic>
    </p:spTree>
    <p:extLst>
      <p:ext uri="{BB962C8B-B14F-4D97-AF65-F5344CB8AC3E}">
        <p14:creationId xmlns:p14="http://schemas.microsoft.com/office/powerpoint/2010/main" val="5791083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5" name="Rectángulo 4"/>
          <p:cNvSpPr/>
          <p:nvPr/>
        </p:nvSpPr>
        <p:spPr>
          <a:xfrm>
            <a:off x="0" y="5103674"/>
            <a:ext cx="9144000" cy="1754326"/>
          </a:xfrm>
          <a:prstGeom prst="rect">
            <a:avLst/>
          </a:prstGeom>
          <a:solidFill>
            <a:schemeClr val="bg1"/>
          </a:solidFill>
        </p:spPr>
        <p:txBody>
          <a:bodyPr wrap="square">
            <a:spAutoFit/>
          </a:bodyPr>
          <a:lstStyle/>
          <a:p>
            <a:pPr algn="ctr"/>
            <a:r>
              <a:rPr lang="es-MX" sz="3600" b="1" dirty="0">
                <a:latin typeface="Arial Black" panose="020B0A04020102020204" pitchFamily="34" charset="0"/>
              </a:rPr>
              <a:t>Una razón más para orar es porque nos ayuda a que nuestro carácter sea transformado. </a:t>
            </a:r>
          </a:p>
        </p:txBody>
      </p:sp>
    </p:spTree>
    <p:extLst>
      <p:ext uri="{BB962C8B-B14F-4D97-AF65-F5344CB8AC3E}">
        <p14:creationId xmlns:p14="http://schemas.microsoft.com/office/powerpoint/2010/main" val="1870592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9144000" cy="3798277"/>
          </a:xfrm>
          <a:prstGeom prst="rect">
            <a:avLst/>
          </a:prstGeom>
        </p:spPr>
      </p:pic>
      <p:sp>
        <p:nvSpPr>
          <p:cNvPr id="4" name="Rectángulo 3"/>
          <p:cNvSpPr/>
          <p:nvPr/>
        </p:nvSpPr>
        <p:spPr>
          <a:xfrm>
            <a:off x="0" y="3447986"/>
            <a:ext cx="9144000" cy="3416320"/>
          </a:xfrm>
          <a:prstGeom prst="rect">
            <a:avLst/>
          </a:prstGeom>
          <a:solidFill>
            <a:schemeClr val="bg1"/>
          </a:solidFill>
        </p:spPr>
        <p:txBody>
          <a:bodyPr wrap="square">
            <a:spAutoFit/>
          </a:bodyPr>
          <a:lstStyle/>
          <a:p>
            <a:pPr algn="ctr"/>
            <a:r>
              <a:rPr lang="es-MX" b="1" dirty="0">
                <a:latin typeface="Arial Black" panose="020B0A04020102020204" pitchFamily="34" charset="0"/>
              </a:rPr>
              <a:t>“El cambio que necesitamos es un cambio de corazón; </a:t>
            </a:r>
          </a:p>
          <a:p>
            <a:pPr algn="ctr"/>
            <a:r>
              <a:rPr lang="es-MX" b="1" dirty="0">
                <a:latin typeface="Arial Black" panose="020B0A04020102020204" pitchFamily="34" charset="0"/>
              </a:rPr>
              <a:t>y solo se puede obtener buscando a Dios </a:t>
            </a:r>
          </a:p>
          <a:p>
            <a:pPr algn="ctr"/>
            <a:r>
              <a:rPr lang="es-MX" b="1" dirty="0">
                <a:latin typeface="Arial Black" panose="020B0A04020102020204" pitchFamily="34" charset="0"/>
              </a:rPr>
              <a:t>individualmente, buscando su bendición, pidiéndole su poder, orando fervientemente para que su </a:t>
            </a:r>
          </a:p>
          <a:p>
            <a:pPr algn="ctr"/>
            <a:r>
              <a:rPr lang="es-MX" b="1" dirty="0">
                <a:latin typeface="Arial Black" panose="020B0A04020102020204" pitchFamily="34" charset="0"/>
              </a:rPr>
              <a:t>gracia pueda venir sobre nosotros y que sean transformados nuestros caracteres. Este es el cambio </a:t>
            </a:r>
          </a:p>
          <a:p>
            <a:pPr algn="ctr"/>
            <a:r>
              <a:rPr lang="es-MX" b="1" dirty="0">
                <a:latin typeface="Arial Black" panose="020B0A04020102020204" pitchFamily="34" charset="0"/>
              </a:rPr>
              <a:t>que necesitamos hoy, y para lograrlo debiéramos ejercer energía perseverante y manifestar cordial </a:t>
            </a:r>
          </a:p>
          <a:p>
            <a:pPr algn="ctr"/>
            <a:r>
              <a:rPr lang="es-MX" b="1" dirty="0">
                <a:latin typeface="Arial Black" panose="020B0A04020102020204" pitchFamily="34" charset="0"/>
              </a:rPr>
              <a:t>fervor. Debiéramos preguntar con verdadera sinceridad:</a:t>
            </a:r>
          </a:p>
          <a:p>
            <a:pPr algn="ctr"/>
            <a:r>
              <a:rPr lang="es-MX" b="1" dirty="0">
                <a:latin typeface="Arial Black" panose="020B0A04020102020204" pitchFamily="34" charset="0"/>
              </a:rPr>
              <a:t> ¿Qué debo hacer para ser salvo? Debiéramos </a:t>
            </a:r>
          </a:p>
          <a:p>
            <a:pPr algn="ctr"/>
            <a:r>
              <a:rPr lang="es-MX" b="1" dirty="0">
                <a:latin typeface="Arial Black" panose="020B0A04020102020204" pitchFamily="34" charset="0"/>
              </a:rPr>
              <a:t>saber exactamente qué pasos estamos dando hacia el cielo” (Mensajes Selectos 1:219, 220).</a:t>
            </a:r>
          </a:p>
        </p:txBody>
      </p:sp>
      <p:sp>
        <p:nvSpPr>
          <p:cNvPr id="6" name="CuadroTexto 5"/>
          <p:cNvSpPr txBox="1"/>
          <p:nvPr/>
        </p:nvSpPr>
        <p:spPr>
          <a:xfrm>
            <a:off x="5444197" y="2813538"/>
            <a:ext cx="773723" cy="634448"/>
          </a:xfrm>
          <a:prstGeom prst="rect">
            <a:avLst/>
          </a:prstGeom>
          <a:solidFill>
            <a:schemeClr val="accent1">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553669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62778"/>
            <a:ext cx="9144000" cy="2554545"/>
          </a:xfrm>
          <a:prstGeom prst="rect">
            <a:avLst/>
          </a:prstGeom>
        </p:spPr>
        <p:txBody>
          <a:bodyPr wrap="square">
            <a:spAutoFit/>
          </a:bodyPr>
          <a:lstStyle/>
          <a:p>
            <a:pPr algn="ctr"/>
            <a:r>
              <a:rPr lang="es-MX" sz="2000" b="1" dirty="0">
                <a:latin typeface="Arial Black" panose="020B0A04020102020204" pitchFamily="34" charset="0"/>
              </a:rPr>
              <a:t>En esta mañana hemos estudiado algunas de las razones por las cuales </a:t>
            </a:r>
            <a:r>
              <a:rPr lang="es-MX" sz="2000" b="1" dirty="0" smtClean="0">
                <a:latin typeface="Arial Black" panose="020B0A04020102020204" pitchFamily="34" charset="0"/>
              </a:rPr>
              <a:t>debemos </a:t>
            </a:r>
            <a:r>
              <a:rPr lang="es-MX" sz="2000" b="1" dirty="0">
                <a:latin typeface="Arial Black" panose="020B0A04020102020204" pitchFamily="34" charset="0"/>
              </a:rPr>
              <a:t>orar: la oración ilumina nuestra mente con la verdad, nos ayuda a conocer a Dios</a:t>
            </a:r>
            <a:r>
              <a:rPr lang="es-MX" sz="2000" b="1" dirty="0" smtClean="0">
                <a:latin typeface="Arial Black" panose="020B0A04020102020204" pitchFamily="34" charset="0"/>
              </a:rPr>
              <a:t>,</a:t>
            </a:r>
          </a:p>
          <a:p>
            <a:pPr algn="ctr"/>
            <a:r>
              <a:rPr lang="es-MX" sz="2000" b="1" dirty="0" smtClean="0">
                <a:latin typeface="Arial Black" panose="020B0A04020102020204" pitchFamily="34" charset="0"/>
              </a:rPr>
              <a:t> </a:t>
            </a:r>
            <a:r>
              <a:rPr lang="es-MX" sz="2000" b="1" dirty="0">
                <a:latin typeface="Arial Black" panose="020B0A04020102020204" pitchFamily="34" charset="0"/>
              </a:rPr>
              <a:t>nos da </a:t>
            </a:r>
            <a:r>
              <a:rPr lang="es-MX" sz="2000" b="1" dirty="0" smtClean="0">
                <a:latin typeface="Arial Black" panose="020B0A04020102020204" pitchFamily="34" charset="0"/>
              </a:rPr>
              <a:t>poder </a:t>
            </a:r>
            <a:r>
              <a:rPr lang="es-MX" sz="2000" b="1" dirty="0">
                <a:latin typeface="Arial Black" panose="020B0A04020102020204" pitchFamily="34" charset="0"/>
              </a:rPr>
              <a:t>para resistir la tentación, nos ayuda a alcanzar la medida de hombres y mujeres de Cristo</a:t>
            </a:r>
            <a:r>
              <a:rPr lang="es-MX" sz="2000" b="1" dirty="0" smtClean="0">
                <a:latin typeface="Arial Black" panose="020B0A04020102020204" pitchFamily="34" charset="0"/>
              </a:rPr>
              <a:t>,</a:t>
            </a:r>
          </a:p>
          <a:p>
            <a:pPr algn="ctr"/>
            <a:r>
              <a:rPr lang="es-MX" sz="2000" b="1" dirty="0" smtClean="0">
                <a:latin typeface="Arial Black" panose="020B0A04020102020204" pitchFamily="34" charset="0"/>
              </a:rPr>
              <a:t> </a:t>
            </a:r>
            <a:r>
              <a:rPr lang="es-MX" sz="2000" b="1" dirty="0">
                <a:latin typeface="Arial Black" panose="020B0A04020102020204" pitchFamily="34" charset="0"/>
              </a:rPr>
              <a:t>nos </a:t>
            </a:r>
            <a:r>
              <a:rPr lang="es-MX" sz="2000" b="1" dirty="0" smtClean="0">
                <a:latin typeface="Arial Black" panose="020B0A04020102020204" pitchFamily="34" charset="0"/>
              </a:rPr>
              <a:t>habilita </a:t>
            </a:r>
            <a:r>
              <a:rPr lang="es-MX" sz="2000" b="1" dirty="0">
                <a:latin typeface="Arial Black" panose="020B0A04020102020204" pitchFamily="34" charset="0"/>
              </a:rPr>
              <a:t>para recibir el bautismo del Espíritu Santo, </a:t>
            </a:r>
            <a:endParaRPr lang="es-MX" sz="2000" b="1" dirty="0" smtClean="0">
              <a:latin typeface="Arial Black" panose="020B0A04020102020204" pitchFamily="34" charset="0"/>
            </a:endParaRPr>
          </a:p>
          <a:p>
            <a:pPr algn="ctr"/>
            <a:r>
              <a:rPr lang="es-MX" sz="2000" b="1" dirty="0" smtClean="0">
                <a:latin typeface="Arial Black" panose="020B0A04020102020204" pitchFamily="34" charset="0"/>
              </a:rPr>
              <a:t>suple </a:t>
            </a:r>
            <a:r>
              <a:rPr lang="es-MX" sz="2000" b="1" dirty="0">
                <a:latin typeface="Arial Black" panose="020B0A04020102020204" pitchFamily="34" charset="0"/>
              </a:rPr>
              <a:t>nuestras necesidades temporales y nos ayuda </a:t>
            </a:r>
          </a:p>
          <a:p>
            <a:pPr algn="ctr"/>
            <a:r>
              <a:rPr lang="es-MX" sz="2000" b="1" dirty="0">
                <a:latin typeface="Arial Black" panose="020B0A04020102020204" pitchFamily="34" charset="0"/>
              </a:rPr>
              <a:t>a que nuestro carácter sea transformado. </a:t>
            </a:r>
          </a:p>
        </p:txBody>
      </p:sp>
      <p:sp>
        <p:nvSpPr>
          <p:cNvPr id="3" name="CuadroTexto 2"/>
          <p:cNvSpPr txBox="1"/>
          <p:nvPr/>
        </p:nvSpPr>
        <p:spPr>
          <a:xfrm>
            <a:off x="0" y="0"/>
            <a:ext cx="9144000" cy="523220"/>
          </a:xfrm>
          <a:prstGeom prst="rect">
            <a:avLst/>
          </a:prstGeom>
          <a:solidFill>
            <a:srgbClr val="92D050"/>
          </a:solidFill>
        </p:spPr>
        <p:txBody>
          <a:bodyPr wrap="square" rtlCol="0">
            <a:spAutoFit/>
          </a:bodyPr>
          <a:lstStyle/>
          <a:p>
            <a:pPr algn="ctr"/>
            <a:r>
              <a:rPr lang="es-MX" sz="2800" b="1" dirty="0" smtClean="0">
                <a:latin typeface="Arial Black" panose="020B0A04020102020204" pitchFamily="34" charset="0"/>
              </a:rPr>
              <a:t>CONCLUSIÓN</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14350"/>
            <a:ext cx="9144000" cy="3648428"/>
          </a:xfrm>
          <a:prstGeom prst="rect">
            <a:avLst/>
          </a:prstGeom>
        </p:spPr>
      </p:pic>
      <p:sp>
        <p:nvSpPr>
          <p:cNvPr id="5" name="CuadroTexto 4"/>
          <p:cNvSpPr txBox="1"/>
          <p:nvPr/>
        </p:nvSpPr>
        <p:spPr>
          <a:xfrm>
            <a:off x="7891974" y="523220"/>
            <a:ext cx="1252025" cy="3639558"/>
          </a:xfrm>
          <a:prstGeom prst="rect">
            <a:avLst/>
          </a:prstGeom>
          <a:solidFill>
            <a:srgbClr val="92D050"/>
          </a:solidFill>
        </p:spPr>
        <p:txBody>
          <a:bodyPr wrap="square" rtlCol="0">
            <a:spAutoFit/>
          </a:bodyPr>
          <a:lstStyle/>
          <a:p>
            <a:endParaRPr lang="es-MX" dirty="0"/>
          </a:p>
        </p:txBody>
      </p:sp>
    </p:spTree>
    <p:extLst>
      <p:ext uri="{BB962C8B-B14F-4D97-AF65-F5344CB8AC3E}">
        <p14:creationId xmlns:p14="http://schemas.microsoft.com/office/powerpoint/2010/main" val="176624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50528"/>
            <a:ext cx="9144000" cy="1569660"/>
          </a:xfrm>
          <a:prstGeom prst="rect">
            <a:avLst/>
          </a:prstGeom>
        </p:spPr>
        <p:txBody>
          <a:bodyPr wrap="square">
            <a:spAutoFit/>
          </a:bodyPr>
          <a:lstStyle/>
          <a:p>
            <a:pPr algn="ctr"/>
            <a:r>
              <a:rPr lang="es-MX" sz="3200" b="1" dirty="0">
                <a:latin typeface="Arial Black" panose="020B0A04020102020204" pitchFamily="34" charset="0"/>
              </a:rPr>
              <a:t>¿Cuántos en esta mañana desean renovar su compromiso de hacer de la oración en hábito en su vida? </a:t>
            </a:r>
          </a:p>
        </p:txBody>
      </p:sp>
      <p:pic>
        <p:nvPicPr>
          <p:cNvPr id="3" name="Imagen 2"/>
          <p:cNvPicPr>
            <a:picLocks noChangeAspect="1"/>
          </p:cNvPicPr>
          <p:nvPr/>
        </p:nvPicPr>
        <p:blipFill>
          <a:blip r:embed="rId2"/>
          <a:stretch>
            <a:fillRect/>
          </a:stretch>
        </p:blipFill>
        <p:spPr>
          <a:xfrm>
            <a:off x="0" y="0"/>
            <a:ext cx="9144000" cy="5050528"/>
          </a:xfrm>
          <a:prstGeom prst="rect">
            <a:avLst/>
          </a:prstGeom>
        </p:spPr>
      </p:pic>
    </p:spTree>
    <p:extLst>
      <p:ext uri="{BB962C8B-B14F-4D97-AF65-F5344CB8AC3E}">
        <p14:creationId xmlns:p14="http://schemas.microsoft.com/office/powerpoint/2010/main" val="29981906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4">
              <a:lumMod val="60000"/>
              <a:lumOff val="40000"/>
            </a:schemeClr>
          </a:solidFill>
        </p:spPr>
        <p:txBody>
          <a:bodyPr wrap="square" rtlCol="0">
            <a:spAutoFit/>
          </a:bodyPr>
          <a:lstStyle/>
          <a:p>
            <a:pPr algn="ctr"/>
            <a:r>
              <a:rPr lang="es-MX" sz="3200" b="1" dirty="0" smtClean="0">
                <a:latin typeface="Arial Black" panose="020B0A04020102020204" pitchFamily="34" charset="0"/>
              </a:rPr>
              <a:t>VERSÍCULO  PARA MEMORIZAR</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84773"/>
            <a:ext cx="9139158" cy="6273227"/>
          </a:xfrm>
          <a:prstGeom prst="rect">
            <a:avLst/>
          </a:prstGeom>
        </p:spPr>
      </p:pic>
    </p:spTree>
    <p:extLst>
      <p:ext uri="{BB962C8B-B14F-4D97-AF65-F5344CB8AC3E}">
        <p14:creationId xmlns:p14="http://schemas.microsoft.com/office/powerpoint/2010/main" val="2564729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0"/>
            <a:ext cx="9144000" cy="523220"/>
          </a:xfrm>
          <a:prstGeom prst="rect">
            <a:avLst/>
          </a:prstGeom>
          <a:solidFill>
            <a:schemeClr val="accent2">
              <a:lumMod val="20000"/>
              <a:lumOff val="80000"/>
            </a:schemeClr>
          </a:solidFill>
        </p:spPr>
        <p:txBody>
          <a:bodyPr wrap="square" rtlCol="0">
            <a:spAutoFit/>
          </a:bodyPr>
          <a:lstStyle/>
          <a:p>
            <a:pPr algn="ctr"/>
            <a:r>
              <a:rPr lang="es-MX" sz="2800" b="1" dirty="0" smtClean="0">
                <a:latin typeface="Arial Black" panose="020B0A04020102020204" pitchFamily="34" charset="0"/>
              </a:rPr>
              <a:t>ORACIÓN DE RODILLAS</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19"/>
            <a:ext cx="5514535" cy="6334781"/>
          </a:xfrm>
          <a:prstGeom prst="rect">
            <a:avLst/>
          </a:prstGeom>
        </p:spPr>
      </p:pic>
      <p:sp>
        <p:nvSpPr>
          <p:cNvPr id="5" name="Rectángulo 4"/>
          <p:cNvSpPr/>
          <p:nvPr/>
        </p:nvSpPr>
        <p:spPr>
          <a:xfrm>
            <a:off x="4557932" y="523219"/>
            <a:ext cx="4572000" cy="6740307"/>
          </a:xfrm>
          <a:prstGeom prst="rect">
            <a:avLst/>
          </a:prstGeom>
          <a:solidFill>
            <a:schemeClr val="bg1"/>
          </a:solidFill>
        </p:spPr>
        <p:txBody>
          <a:bodyPr>
            <a:spAutoFit/>
          </a:bodyPr>
          <a:lstStyle/>
          <a:p>
            <a:pPr algn="ctr"/>
            <a:endParaRPr lang="es-MX" sz="2400" b="1" dirty="0" smtClean="0">
              <a:latin typeface="Arial Black" panose="020B0A04020102020204" pitchFamily="34" charset="0"/>
            </a:endParaRPr>
          </a:p>
          <a:p>
            <a:pPr algn="ctr"/>
            <a:r>
              <a:rPr lang="es-MX" sz="2400" b="1" dirty="0" smtClean="0">
                <a:latin typeface="Arial Black" panose="020B0A04020102020204" pitchFamily="34" charset="0"/>
              </a:rPr>
              <a:t>“</a:t>
            </a:r>
            <a:r>
              <a:rPr lang="es-MX" sz="2400" b="1" dirty="0">
                <a:latin typeface="Arial Black" panose="020B0A04020102020204" pitchFamily="34" charset="0"/>
              </a:rPr>
              <a:t>Para el alma humilde y creyente, la casa de Dios en la tierra es la puerta del cielo. El canto de alabanza, la oración, las palabras pronunciadas por los representantes de Cristo, son los agentes designados por Dios para preparar un pueblo para la iglesia celestial, para aquel culto más sublime, </a:t>
            </a:r>
          </a:p>
          <a:p>
            <a:pPr algn="ctr"/>
            <a:r>
              <a:rPr lang="es-MX" sz="2400" b="1" dirty="0">
                <a:latin typeface="Arial Black" panose="020B0A04020102020204" pitchFamily="34" charset="0"/>
              </a:rPr>
              <a:t>en el que no podrá entrar nada que corrompa” </a:t>
            </a:r>
          </a:p>
          <a:p>
            <a:pPr algn="ctr"/>
            <a:r>
              <a:rPr lang="es-MX" sz="2400" b="1" dirty="0">
                <a:latin typeface="Arial Black" panose="020B0A04020102020204" pitchFamily="34" charset="0"/>
              </a:rPr>
              <a:t>(Testimonios para la Iglesia 5:463, 464</a:t>
            </a:r>
            <a:r>
              <a:rPr lang="es-MX" sz="2400" b="1" dirty="0" smtClean="0">
                <a:latin typeface="Arial Black" panose="020B0A04020102020204" pitchFamily="34" charset="0"/>
              </a:rPr>
              <a:t>)</a:t>
            </a:r>
          </a:p>
          <a:p>
            <a:pPr algn="ctr"/>
            <a:endParaRPr lang="es-MX" sz="2400" b="1" dirty="0">
              <a:latin typeface="Arial Black" panose="020B0A04020102020204" pitchFamily="34" charset="0"/>
            </a:endParaRPr>
          </a:p>
        </p:txBody>
      </p:sp>
    </p:spTree>
    <p:extLst>
      <p:ext uri="{BB962C8B-B14F-4D97-AF65-F5344CB8AC3E}">
        <p14:creationId xmlns:p14="http://schemas.microsoft.com/office/powerpoint/2010/main" val="3696909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rgbClr val="CC99FF"/>
          </a:solidFill>
        </p:spPr>
        <p:txBody>
          <a:bodyPr wrap="square" rtlCol="0">
            <a:spAutoFit/>
          </a:bodyPr>
          <a:lstStyle/>
          <a:p>
            <a:pPr algn="ctr"/>
            <a:r>
              <a:rPr lang="es-MX" sz="3600" b="1" dirty="0" smtClean="0">
                <a:latin typeface="Arial Black" panose="020B0A04020102020204" pitchFamily="34" charset="0"/>
              </a:rPr>
              <a:t>REPASO DE LA LECCIÓN # 10</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4968671" cy="6230652"/>
          </a:xfrm>
          <a:prstGeom prst="rect">
            <a:avLst/>
          </a:prstGeom>
        </p:spPr>
      </p:pic>
      <p:sp>
        <p:nvSpPr>
          <p:cNvPr id="4" name="CuadroTexto 3"/>
          <p:cNvSpPr txBox="1"/>
          <p:nvPr/>
        </p:nvSpPr>
        <p:spPr>
          <a:xfrm>
            <a:off x="4968672" y="646329"/>
            <a:ext cx="4175328" cy="2585323"/>
          </a:xfrm>
          <a:prstGeom prst="rect">
            <a:avLst/>
          </a:prstGeom>
          <a:solidFill>
            <a:schemeClr val="accent1">
              <a:lumMod val="20000"/>
              <a:lumOff val="80000"/>
            </a:schemeClr>
          </a:solidFill>
        </p:spPr>
        <p:txBody>
          <a:bodyPr wrap="square" rtlCol="0">
            <a:spAutoFit/>
          </a:bodyPr>
          <a:lstStyle/>
          <a:p>
            <a:pPr algn="ctr"/>
            <a:r>
              <a:rPr lang="es-MX" sz="5400" b="1" dirty="0" smtClean="0">
                <a:latin typeface="Arial Black" panose="020B0A04020102020204" pitchFamily="34" charset="0"/>
              </a:rPr>
              <a:t>LOS ÚLTIMOS DÍAS</a:t>
            </a:r>
            <a:endParaRPr lang="es-MX" sz="54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4968671" y="3231652"/>
            <a:ext cx="4175329" cy="3626348"/>
          </a:xfrm>
          <a:prstGeom prst="rect">
            <a:avLst/>
          </a:prstGeom>
        </p:spPr>
      </p:pic>
    </p:spTree>
    <p:extLst>
      <p:ext uri="{BB962C8B-B14F-4D97-AF65-F5344CB8AC3E}">
        <p14:creationId xmlns:p14="http://schemas.microsoft.com/office/powerpoint/2010/main" val="4256394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6">
              <a:lumMod val="40000"/>
              <a:lumOff val="60000"/>
            </a:schemeClr>
          </a:solidFill>
        </p:spPr>
        <p:txBody>
          <a:bodyPr wrap="square" rtlCol="0">
            <a:spAutoFit/>
          </a:bodyPr>
          <a:lstStyle/>
          <a:p>
            <a:pPr algn="ctr"/>
            <a:r>
              <a:rPr lang="es-MX" sz="3600" b="1" dirty="0" smtClean="0">
                <a:latin typeface="Arial Black" panose="020B0A04020102020204" pitchFamily="34" charset="0"/>
              </a:rPr>
              <a:t>ORACIÓN FINAL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spTree>
    <p:extLst>
      <p:ext uri="{BB962C8B-B14F-4D97-AF65-F5344CB8AC3E}">
        <p14:creationId xmlns:p14="http://schemas.microsoft.com/office/powerpoint/2010/main" val="4018410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1"/>
            <a:ext cx="9144000" cy="584775"/>
          </a:xfrm>
          <a:prstGeom prst="rect">
            <a:avLst/>
          </a:prstGeom>
          <a:solidFill>
            <a:schemeClr val="accent4">
              <a:lumMod val="40000"/>
              <a:lumOff val="60000"/>
            </a:schemeClr>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pic>
        <p:nvPicPr>
          <p:cNvPr id="7" name="Imagen 6"/>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3838881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CuadroTexto 2"/>
          <p:cNvSpPr txBox="1"/>
          <p:nvPr/>
        </p:nvSpPr>
        <p:spPr>
          <a:xfrm>
            <a:off x="0" y="5922498"/>
            <a:ext cx="9144000" cy="769441"/>
          </a:xfrm>
          <a:prstGeom prst="rect">
            <a:avLst/>
          </a:prstGeom>
          <a:noFill/>
        </p:spPr>
        <p:txBody>
          <a:bodyPr wrap="square" rtlCol="0">
            <a:spAutoFit/>
          </a:bodyPr>
          <a:lstStyle/>
          <a:p>
            <a:pPr algn="ctr"/>
            <a:r>
              <a:rPr lang="es-MX" sz="4400" b="1" dirty="0" smtClean="0">
                <a:solidFill>
                  <a:srgbClr val="FFFF00"/>
                </a:solidFill>
                <a:latin typeface="Arial Black" panose="020B0A04020102020204" pitchFamily="34" charset="0"/>
              </a:rPr>
              <a:t>FELIZ SÁBADO</a:t>
            </a:r>
            <a:endParaRPr lang="es-MX" sz="44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081080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49676"/>
            <a:ext cx="9144000" cy="2308324"/>
          </a:xfrm>
          <a:prstGeom prst="rect">
            <a:avLst/>
          </a:prstGeom>
        </p:spPr>
        <p:txBody>
          <a:bodyPr wrap="square">
            <a:spAutoFit/>
          </a:bodyPr>
          <a:lstStyle/>
          <a:p>
            <a:pPr algn="ctr"/>
            <a:r>
              <a:rPr lang="es-MX" sz="2400" b="1" dirty="0">
                <a:latin typeface="Arial Black" panose="020B0A04020102020204" pitchFamily="34" charset="0"/>
              </a:rPr>
              <a:t>Cesad de hablar de incredulidad. En Dios está </a:t>
            </a:r>
          </a:p>
          <a:p>
            <a:pPr algn="ctr"/>
            <a:r>
              <a:rPr lang="es-MX" sz="2400" b="1" dirty="0">
                <a:latin typeface="Arial Black" panose="020B0A04020102020204" pitchFamily="34" charset="0"/>
              </a:rPr>
              <a:t>nuestra fortaleza. Oremos mucho. La oración es la vida del alma. La oración de fe es el arma con la </a:t>
            </a:r>
          </a:p>
          <a:p>
            <a:pPr algn="ctr"/>
            <a:r>
              <a:rPr lang="es-MX" sz="2400" b="1" dirty="0">
                <a:latin typeface="Arial Black" panose="020B0A04020102020204" pitchFamily="34" charset="0"/>
              </a:rPr>
              <a:t>cual podemos resistir con éxito cada ataque del enemigo” (Mensajes Selectos 1:88</a:t>
            </a:r>
            <a:r>
              <a:rPr lang="es-MX" sz="2400" b="1" dirty="0" smtClean="0">
                <a:latin typeface="Arial Black" panose="020B0A04020102020204" pitchFamily="34" charset="0"/>
              </a:rPr>
              <a:t>).</a:t>
            </a:r>
          </a:p>
          <a:p>
            <a:pPr algn="ctr"/>
            <a:r>
              <a:rPr lang="es-MX" sz="2400" b="1" dirty="0" smtClean="0">
                <a:latin typeface="Arial Black" panose="020B0A04020102020204" pitchFamily="34" charset="0"/>
              </a:rPr>
              <a:t> </a:t>
            </a:r>
            <a:r>
              <a:rPr lang="es-MX" sz="2400" b="1" dirty="0">
                <a:latin typeface="Arial Black" panose="020B0A04020102020204" pitchFamily="34" charset="0"/>
              </a:rPr>
              <a:t>Leamos Efesios </a:t>
            </a:r>
            <a:r>
              <a:rPr lang="es-MX" sz="2400" b="1" dirty="0" smtClean="0">
                <a:latin typeface="Arial Black" panose="020B0A04020102020204" pitchFamily="34" charset="0"/>
              </a:rPr>
              <a:t>6:18</a:t>
            </a:r>
            <a:r>
              <a:rPr lang="es-MX" sz="2400" b="1" dirty="0">
                <a:latin typeface="Arial Black" panose="020B0A04020102020204" pitchFamily="34" charset="0"/>
              </a:rPr>
              <a:t>.</a:t>
            </a:r>
          </a:p>
        </p:txBody>
      </p:sp>
      <p:sp>
        <p:nvSpPr>
          <p:cNvPr id="3" name="CuadroTexto 2"/>
          <p:cNvSpPr txBox="1"/>
          <p:nvPr/>
        </p:nvSpPr>
        <p:spPr>
          <a:xfrm>
            <a:off x="0" y="0"/>
            <a:ext cx="9144000" cy="523220"/>
          </a:xfrm>
          <a:prstGeom prst="rect">
            <a:avLst/>
          </a:prstGeom>
          <a:solidFill>
            <a:schemeClr val="accent6">
              <a:lumMod val="40000"/>
              <a:lumOff val="60000"/>
            </a:schemeClr>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23220"/>
            <a:ext cx="9144000" cy="3971925"/>
          </a:xfrm>
          <a:prstGeom prst="rect">
            <a:avLst/>
          </a:prstGeom>
        </p:spPr>
      </p:pic>
    </p:spTree>
    <p:extLst>
      <p:ext uri="{BB962C8B-B14F-4D97-AF65-F5344CB8AC3E}">
        <p14:creationId xmlns:p14="http://schemas.microsoft.com/office/powerpoint/2010/main" val="1895601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75930"/>
            <a:ext cx="9144000" cy="2246769"/>
          </a:xfrm>
          <a:prstGeom prst="rect">
            <a:avLst/>
          </a:prstGeom>
        </p:spPr>
        <p:txBody>
          <a:bodyPr wrap="square">
            <a:spAutoFit/>
          </a:bodyPr>
          <a:lstStyle/>
          <a:p>
            <a:pPr algn="ctr"/>
            <a:r>
              <a:rPr lang="es-MX" sz="2000" b="1" dirty="0">
                <a:latin typeface="Arial Black" panose="020B0A04020102020204" pitchFamily="34" charset="0"/>
              </a:rPr>
              <a:t> “La oración diaria es esencial para crecer en la gracia, y aun para la </a:t>
            </a:r>
            <a:r>
              <a:rPr lang="es-MX" sz="2000" b="1" dirty="0" smtClean="0">
                <a:latin typeface="Arial Black" panose="020B0A04020102020204" pitchFamily="34" charset="0"/>
              </a:rPr>
              <a:t>misma </a:t>
            </a:r>
            <a:r>
              <a:rPr lang="es-MX" sz="2000" b="1" dirty="0">
                <a:latin typeface="Arial Black" panose="020B0A04020102020204" pitchFamily="34" charset="0"/>
              </a:rPr>
              <a:t>vida espiritual, así como el alimento físico es indispensable para el bienestar temporal. </a:t>
            </a:r>
          </a:p>
          <a:p>
            <a:pPr algn="ctr"/>
            <a:r>
              <a:rPr lang="es-MX" sz="2000" b="1" dirty="0">
                <a:latin typeface="Arial Black" panose="020B0A04020102020204" pitchFamily="34" charset="0"/>
              </a:rPr>
              <a:t>Debemos acostumbrarnos a elevar a menudo nuestros pensamientos en oración a Dios. Mediante el </a:t>
            </a:r>
          </a:p>
          <a:p>
            <a:pPr algn="ctr"/>
            <a:r>
              <a:rPr lang="es-MX" sz="2000" b="1" dirty="0">
                <a:latin typeface="Arial Black" panose="020B0A04020102020204" pitchFamily="34" charset="0"/>
              </a:rPr>
              <a:t>esfuerzo perseverante se transformará por fin en algo habitual” (Mensajes para los jóvenes 112,113).</a:t>
            </a:r>
          </a:p>
        </p:txBody>
      </p:sp>
      <p:sp>
        <p:nvSpPr>
          <p:cNvPr id="3" name="CuadroTexto 2"/>
          <p:cNvSpPr txBox="1"/>
          <p:nvPr/>
        </p:nvSpPr>
        <p:spPr>
          <a:xfrm>
            <a:off x="0" y="-1"/>
            <a:ext cx="9144000" cy="523220"/>
          </a:xfrm>
          <a:prstGeom prst="rect">
            <a:avLst/>
          </a:prstGeom>
          <a:solidFill>
            <a:schemeClr val="accent2">
              <a:lumMod val="40000"/>
              <a:lumOff val="60000"/>
            </a:schemeClr>
          </a:solidFill>
        </p:spPr>
        <p:txBody>
          <a:bodyPr wrap="square" rtlCol="0">
            <a:spAutoFit/>
          </a:bodyPr>
          <a:lstStyle/>
          <a:p>
            <a:pPr algn="ctr"/>
            <a:r>
              <a:rPr lang="es-MX" sz="2800" b="1" dirty="0" smtClean="0">
                <a:latin typeface="Arial Black" panose="020B0A04020102020204" pitchFamily="34" charset="0"/>
              </a:rPr>
              <a:t>INTRODUCCIÓN</a:t>
            </a:r>
            <a:endParaRPr lang="es-MX" sz="2800" b="1" dirty="0">
              <a:latin typeface="Arial Black" panose="020B0A04020102020204" pitchFamily="34" charset="0"/>
            </a:endParaRPr>
          </a:p>
        </p:txBody>
      </p:sp>
      <p:sp>
        <p:nvSpPr>
          <p:cNvPr id="5" name="CuadroTexto 4"/>
          <p:cNvSpPr txBox="1"/>
          <p:nvPr/>
        </p:nvSpPr>
        <p:spPr>
          <a:xfrm>
            <a:off x="4157003" y="2912012"/>
            <a:ext cx="65" cy="276999"/>
          </a:xfrm>
          <a:prstGeom prst="rect">
            <a:avLst/>
          </a:prstGeom>
          <a:noFill/>
        </p:spPr>
        <p:txBody>
          <a:bodyPr wrap="none" lIns="0" tIns="0" rIns="0" bIns="0" rtlCol="0">
            <a:spAutoFit/>
          </a:bodyPr>
          <a:lstStyle/>
          <a:p>
            <a:pPr/>
            <a:endParaRPr lang="es-MX" dirty="0"/>
          </a:p>
        </p:txBody>
      </p:sp>
      <p:pic>
        <p:nvPicPr>
          <p:cNvPr id="6" name="Imagen 5"/>
          <p:cNvPicPr>
            <a:picLocks noChangeAspect="1"/>
          </p:cNvPicPr>
          <p:nvPr/>
        </p:nvPicPr>
        <p:blipFill>
          <a:blip r:embed="rId2"/>
          <a:stretch>
            <a:fillRect/>
          </a:stretch>
        </p:blipFill>
        <p:spPr>
          <a:xfrm>
            <a:off x="0" y="523219"/>
            <a:ext cx="9144000" cy="3952711"/>
          </a:xfrm>
          <a:prstGeom prst="rect">
            <a:avLst/>
          </a:prstGeom>
        </p:spPr>
      </p:pic>
    </p:spTree>
    <p:extLst>
      <p:ext uri="{BB962C8B-B14F-4D97-AF65-F5344CB8AC3E}">
        <p14:creationId xmlns:p14="http://schemas.microsoft.com/office/powerpoint/2010/main" val="2985422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887265"/>
            <a:ext cx="9144000" cy="2862322"/>
          </a:xfrm>
          <a:prstGeom prst="rect">
            <a:avLst/>
          </a:prstGeom>
        </p:spPr>
        <p:txBody>
          <a:bodyPr wrap="square">
            <a:spAutoFit/>
          </a:bodyPr>
          <a:lstStyle/>
          <a:p>
            <a:pPr algn="ctr"/>
            <a:r>
              <a:rPr lang="es-MX" sz="2000" b="1" dirty="0">
                <a:latin typeface="Arial Black" panose="020B0A04020102020204" pitchFamily="34" charset="0"/>
              </a:rPr>
              <a:t>“Varias veces por día debiéramos consagrar momentos preciosos a la oración y al estudio de las </a:t>
            </a:r>
          </a:p>
          <a:p>
            <a:pPr algn="ctr"/>
            <a:r>
              <a:rPr lang="es-MX" sz="2000" b="1" dirty="0">
                <a:latin typeface="Arial Black" panose="020B0A04020102020204" pitchFamily="34" charset="0"/>
              </a:rPr>
              <a:t>Escrituras. La comunión con Dios es sumamente esencial para la salud espiritual, y es en esa </a:t>
            </a:r>
          </a:p>
          <a:p>
            <a:pPr algn="ctr"/>
            <a:r>
              <a:rPr lang="es-MX" sz="2000" b="1" dirty="0">
                <a:latin typeface="Arial Black" panose="020B0A04020102020204" pitchFamily="34" charset="0"/>
              </a:rPr>
              <a:t>comunión solamente que podremos obtener la sabiduría y el juicio recto tan necesarios en la </a:t>
            </a:r>
          </a:p>
          <a:p>
            <a:pPr algn="ctr"/>
            <a:r>
              <a:rPr lang="es-MX" sz="2000" b="1" dirty="0">
                <a:latin typeface="Arial Black" panose="020B0A04020102020204" pitchFamily="34" charset="0"/>
              </a:rPr>
              <a:t>realización de cada deber” (Testimonies </a:t>
            </a:r>
            <a:r>
              <a:rPr lang="es-MX" sz="2000" b="1" dirty="0" err="1">
                <a:latin typeface="Arial Black" panose="020B0A04020102020204" pitchFamily="34" charset="0"/>
              </a:rPr>
              <a:t>for</a:t>
            </a:r>
            <a:r>
              <a:rPr lang="es-MX" sz="2000" b="1" dirty="0">
                <a:latin typeface="Arial Black" panose="020B0A04020102020204" pitchFamily="34" charset="0"/>
              </a:rPr>
              <a:t> </a:t>
            </a:r>
            <a:r>
              <a:rPr lang="es-MX" sz="2000" b="1" dirty="0" err="1">
                <a:latin typeface="Arial Black" panose="020B0A04020102020204" pitchFamily="34" charset="0"/>
              </a:rPr>
              <a:t>the</a:t>
            </a:r>
            <a:r>
              <a:rPr lang="es-MX" sz="2000" b="1" dirty="0">
                <a:latin typeface="Arial Black" panose="020B0A04020102020204" pitchFamily="34" charset="0"/>
              </a:rPr>
              <a:t> </a:t>
            </a:r>
            <a:r>
              <a:rPr lang="es-MX" sz="2000" b="1" dirty="0" err="1">
                <a:latin typeface="Arial Black" panose="020B0A04020102020204" pitchFamily="34" charset="0"/>
              </a:rPr>
              <a:t>Church</a:t>
            </a:r>
            <a:r>
              <a:rPr lang="es-MX" sz="2000" b="1" dirty="0">
                <a:latin typeface="Arial Black" panose="020B0A04020102020204" pitchFamily="34" charset="0"/>
              </a:rPr>
              <a:t> 4:459). En el programa de esta mañana </a:t>
            </a:r>
          </a:p>
          <a:p>
            <a:pPr algn="ctr"/>
            <a:r>
              <a:rPr lang="es-MX" sz="2000" b="1" dirty="0">
                <a:latin typeface="Arial Black" panose="020B0A04020102020204" pitchFamily="34" charset="0"/>
              </a:rPr>
              <a:t>estudiaremos las razones por las cuales debemos orar. </a:t>
            </a:r>
          </a:p>
        </p:txBody>
      </p:sp>
      <p:pic>
        <p:nvPicPr>
          <p:cNvPr id="3" name="Imagen 2"/>
          <p:cNvPicPr>
            <a:picLocks noChangeAspect="1"/>
          </p:cNvPicPr>
          <p:nvPr/>
        </p:nvPicPr>
        <p:blipFill>
          <a:blip r:embed="rId2"/>
          <a:stretch>
            <a:fillRect/>
          </a:stretch>
        </p:blipFill>
        <p:spPr>
          <a:xfrm>
            <a:off x="0" y="-1"/>
            <a:ext cx="9144000" cy="3793535"/>
          </a:xfrm>
          <a:prstGeom prst="rect">
            <a:avLst/>
          </a:prstGeom>
        </p:spPr>
      </p:pic>
    </p:spTree>
    <p:extLst>
      <p:ext uri="{BB962C8B-B14F-4D97-AF65-F5344CB8AC3E}">
        <p14:creationId xmlns:p14="http://schemas.microsoft.com/office/powerpoint/2010/main" val="1353624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08358"/>
            <a:ext cx="9144000" cy="954107"/>
          </a:xfrm>
          <a:prstGeom prst="rect">
            <a:avLst/>
          </a:prstGeom>
        </p:spPr>
        <p:txBody>
          <a:bodyPr wrap="square">
            <a:spAutoFit/>
          </a:bodyPr>
          <a:lstStyle/>
          <a:p>
            <a:pPr algn="ctr"/>
            <a:r>
              <a:rPr lang="es-MX" sz="2800" b="1" dirty="0">
                <a:latin typeface="Arial Black" panose="020B0A04020102020204" pitchFamily="34" charset="0"/>
              </a:rPr>
              <a:t>Una razón por la cual debemos orar es porque la oración ilumina la mente con la </a:t>
            </a:r>
            <a:r>
              <a:rPr lang="es-MX" sz="2800" b="1" dirty="0" smtClean="0">
                <a:latin typeface="Arial Black" panose="020B0A04020102020204" pitchFamily="34" charset="0"/>
              </a:rPr>
              <a:t>verdad.</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735034"/>
          </a:xfrm>
          <a:prstGeom prst="rect">
            <a:avLst/>
          </a:prstGeom>
        </p:spPr>
      </p:pic>
    </p:spTree>
    <p:extLst>
      <p:ext uri="{BB962C8B-B14F-4D97-AF65-F5344CB8AC3E}">
        <p14:creationId xmlns:p14="http://schemas.microsoft.com/office/powerpoint/2010/main" val="2707655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97415" y="428178"/>
            <a:ext cx="3235569" cy="6001643"/>
          </a:xfrm>
          <a:prstGeom prst="rect">
            <a:avLst/>
          </a:prstGeom>
        </p:spPr>
        <p:txBody>
          <a:bodyPr wrap="square">
            <a:spAutoFit/>
          </a:bodyPr>
          <a:lstStyle/>
          <a:p>
            <a:pPr algn="ctr"/>
            <a:r>
              <a:rPr lang="es-MX" sz="2400" b="1" dirty="0">
                <a:latin typeface="Arial Black" panose="020B0A04020102020204" pitchFamily="34" charset="0"/>
              </a:rPr>
              <a:t>“Dios desea que vayamos a él en oración para que él pueda alumbrar nuestras mentes. Solo él puede </a:t>
            </a:r>
          </a:p>
          <a:p>
            <a:pPr algn="ctr"/>
            <a:r>
              <a:rPr lang="es-MX" sz="2400" b="1" dirty="0">
                <a:latin typeface="Arial Black" panose="020B0A04020102020204" pitchFamily="34" charset="0"/>
              </a:rPr>
              <a:t>darnos una clara comprensión de la verdad. Él solo puede ablandar y subyugar el corazón. Puede </a:t>
            </a:r>
          </a:p>
          <a:p>
            <a:pPr algn="ctr"/>
            <a:r>
              <a:rPr lang="es-MX" sz="2400" b="1" dirty="0">
                <a:latin typeface="Arial Black" panose="020B0A04020102020204" pitchFamily="34" charset="0"/>
              </a:rPr>
              <a:t>agudizar el entendimiento para discernir la verdad del </a:t>
            </a:r>
            <a:r>
              <a:rPr lang="es-MX" sz="2400" b="1" dirty="0" smtClean="0">
                <a:latin typeface="Arial Black" panose="020B0A04020102020204" pitchFamily="34" charset="0"/>
              </a:rPr>
              <a:t>error.</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5697415" cy="6858000"/>
          </a:xfrm>
          <a:prstGeom prst="rect">
            <a:avLst/>
          </a:prstGeom>
        </p:spPr>
      </p:pic>
    </p:spTree>
    <p:extLst>
      <p:ext uri="{BB962C8B-B14F-4D97-AF65-F5344CB8AC3E}">
        <p14:creationId xmlns:p14="http://schemas.microsoft.com/office/powerpoint/2010/main" val="1218654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TotalTime>
  <Words>1547</Words>
  <Application>Microsoft Office PowerPoint</Application>
  <PresentationFormat>Presentación en pantalla (4:3)</PresentationFormat>
  <Paragraphs>117</Paragraphs>
  <Slides>43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43</vt:i4>
      </vt:variant>
    </vt:vector>
  </HeadingPairs>
  <TitlesOfParts>
    <vt:vector size="48"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jmgonzalez_61@hotmail.com</dc:creator>
  <cp:lastModifiedBy>jmgonzalez_61@hotmail.com</cp:lastModifiedBy>
  <cp:revision>31</cp:revision>
  <dcterms:created xsi:type="dcterms:W3CDTF">2024-09-02T01:09:32Z</dcterms:created>
  <dcterms:modified xsi:type="dcterms:W3CDTF">2024-09-05T01:35:57Z</dcterms:modified>
</cp:coreProperties>
</file>