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4" r:id="rId4"/>
    <p:sldId id="272" r:id="rId5"/>
    <p:sldId id="269" r:id="rId6"/>
    <p:sldId id="257" r:id="rId7"/>
    <p:sldId id="259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90" r:id="rId33"/>
    <p:sldId id="291" r:id="rId34"/>
    <p:sldId id="292" r:id="rId35"/>
    <p:sldId id="294" r:id="rId36"/>
    <p:sldId id="296" r:id="rId37"/>
    <p:sldId id="297" r:id="rId38"/>
    <p:sldId id="298" r:id="rId39"/>
    <p:sldId id="288" r:id="rId40"/>
    <p:sldId id="289" r:id="rId41"/>
    <p:sldId id="295" r:id="rId42"/>
    <p:sldId id="299" r:id="rId43"/>
    <p:sldId id="293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66FFFF"/>
    <a:srgbClr val="FFCCCC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1A315-4572-46B9-984A-37536653A976}" type="datetimeFigureOut">
              <a:rPr lang="es-MX" smtClean="0"/>
              <a:t>07/08/2024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A7A5-4A3B-4CE7-B971-BEEDA17DA2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7093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1A315-4572-46B9-984A-37536653A976}" type="datetimeFigureOut">
              <a:rPr lang="es-MX" smtClean="0"/>
              <a:t>07/08/2024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A7A5-4A3B-4CE7-B971-BEEDA17DA2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3107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1A315-4572-46B9-984A-37536653A976}" type="datetimeFigureOut">
              <a:rPr lang="es-MX" smtClean="0"/>
              <a:t>07/08/2024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A7A5-4A3B-4CE7-B971-BEEDA17DA2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8205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1A315-4572-46B9-984A-37536653A976}" type="datetimeFigureOut">
              <a:rPr lang="es-MX" smtClean="0"/>
              <a:t>07/08/2024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A7A5-4A3B-4CE7-B971-BEEDA17DA2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1390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1A315-4572-46B9-984A-37536653A976}" type="datetimeFigureOut">
              <a:rPr lang="es-MX" smtClean="0"/>
              <a:t>07/08/2024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A7A5-4A3B-4CE7-B971-BEEDA17DA2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0155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1A315-4572-46B9-984A-37536653A976}" type="datetimeFigureOut">
              <a:rPr lang="es-MX" smtClean="0"/>
              <a:t>07/08/2024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A7A5-4A3B-4CE7-B971-BEEDA17DA2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2276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1A315-4572-46B9-984A-37536653A976}" type="datetimeFigureOut">
              <a:rPr lang="es-MX" smtClean="0"/>
              <a:t>07/08/2024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A7A5-4A3B-4CE7-B971-BEEDA17DA2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2025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1A315-4572-46B9-984A-37536653A976}" type="datetimeFigureOut">
              <a:rPr lang="es-MX" smtClean="0"/>
              <a:t>07/08/2024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A7A5-4A3B-4CE7-B971-BEEDA17DA2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9645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1A315-4572-46B9-984A-37536653A976}" type="datetimeFigureOut">
              <a:rPr lang="es-MX" smtClean="0"/>
              <a:t>07/08/2024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A7A5-4A3B-4CE7-B971-BEEDA17DA2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9684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1A315-4572-46B9-984A-37536653A976}" type="datetimeFigureOut">
              <a:rPr lang="es-MX" smtClean="0"/>
              <a:t>07/08/2024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A7A5-4A3B-4CE7-B971-BEEDA17DA2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8199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1A315-4572-46B9-984A-37536653A976}" type="datetimeFigureOut">
              <a:rPr lang="es-MX" smtClean="0"/>
              <a:t>07/08/2024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A7A5-4A3B-4CE7-B971-BEEDA17DA2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7310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1A315-4572-46B9-984A-37536653A976}" type="datetimeFigureOut">
              <a:rPr lang="es-MX" smtClean="0"/>
              <a:t>07/08/2024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DA7A5-4A3B-4CE7-B971-BEEDA17DA2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396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“LUZ A LAS NACIONES”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584774"/>
            <a:ext cx="9144000" cy="40011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MÁS CERCA DE LA COMUNIDAD</a:t>
            </a:r>
            <a:endParaRPr lang="es-MX" sz="2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6" y="5824026"/>
            <a:ext cx="1089616" cy="91527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519310" y="5824026"/>
            <a:ext cx="76246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 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94" y="984884"/>
            <a:ext cx="7961801" cy="478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69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089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“Nuestras letras son ustedes, escritas en nuestros corazones, sabidas y leídas por todos </a:t>
            </a:r>
            <a:r>
              <a:rPr lang="es-MX" sz="2000" b="1" dirty="0" smtClean="0">
                <a:latin typeface="Arial Black" panose="020B0A04020102020204" pitchFamily="34" charset="0"/>
              </a:rPr>
              <a:t>los </a:t>
            </a:r>
            <a:r>
              <a:rPr lang="es-MX" sz="2000" b="1" dirty="0">
                <a:latin typeface="Arial Black" panose="020B0A04020102020204" pitchFamily="34" charset="0"/>
              </a:rPr>
              <a:t>hombres. Siendo manifiesto que son letras de Cristo, administrada de nosotros, escrita no con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tinta, mas con el Espíritu del Dios vivo; no en tablas de piedra, sino en tablas de carne del corazón…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porque la letra mata, mas el espíritu vivifica</a:t>
            </a:r>
            <a:r>
              <a:rPr lang="es-MX" sz="2000" b="1" dirty="0" smtClean="0">
                <a:latin typeface="Arial Black" panose="020B0A04020102020204" pitchFamily="34" charset="0"/>
              </a:rPr>
              <a:t>”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(2 Corintios 3:2,3,6).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5" y="119135"/>
            <a:ext cx="8482818" cy="442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88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687901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¿Qué venimos hoy a hacer aquí? ¿Por qué estamos sentados? Muchas veces se ha dicho que las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iglesias no deben ser un estacionamiento permanente, en el que los miembros que ya conocen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mensaje y la misión, solo vengan a recibir las bendiciones de un culto agradable y servicio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adoración inspirador. No. La verdadera función de la iglesia, dicen los especialistas en el área de </a:t>
            </a:r>
          </a:p>
          <a:p>
            <a:pPr algn="ctr"/>
            <a:r>
              <a:rPr lang="es-MX" sz="2000" b="1" dirty="0" err="1">
                <a:latin typeface="Arial Black" panose="020B0A04020102020204" pitchFamily="34" charset="0"/>
              </a:rPr>
              <a:t>misiología</a:t>
            </a:r>
            <a:r>
              <a:rPr lang="es-MX" sz="2000" b="1" dirty="0">
                <a:latin typeface="Arial Black" panose="020B0A04020102020204" pitchFamily="34" charset="0"/>
              </a:rPr>
              <a:t> e </a:t>
            </a:r>
            <a:r>
              <a:rPr lang="es-MX" sz="2000" b="1" dirty="0" err="1">
                <a:latin typeface="Arial Black" panose="020B0A04020102020204" pitchFamily="34" charset="0"/>
              </a:rPr>
              <a:t>iglecrecimiento</a:t>
            </a:r>
            <a:r>
              <a:rPr lang="es-MX" sz="2000" b="1" dirty="0">
                <a:latin typeface="Arial Black" panose="020B0A04020102020204" pitchFamily="34" charset="0"/>
              </a:rPr>
              <a:t>, debe ser más bien, una estación de gasolina.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240" y="0"/>
            <a:ext cx="4937760" cy="36210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11" y="460923"/>
            <a:ext cx="285750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86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96754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la que los miembros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movidos por Cristo, pasen poco tiempo a recargar energías,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</a:t>
            </a:r>
            <a:r>
              <a:rPr lang="es-MX" sz="2000" b="1" dirty="0">
                <a:latin typeface="Arial Black" panose="020B0A04020102020204" pitchFamily="34" charset="0"/>
              </a:rPr>
              <a:t>llenar su tanque de combustible para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irse de inmediato a cumplir la misión. Es decir, la iglesia debiera ser un centro de equipamiento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capacitación, en el que se provea de herramientas y estrategias que motiven a los miembros a salir 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comunidad para llevarles la luz del evangelio.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9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65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01793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¿Nuestros vecinos nos conocen? ¿Sabe toda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comunidad que aquí se encuentra una iglesia adventista? ¿Cuántas jornadas de asistencia social hemos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realizado? ¿Cuántas casas hemos visitado llevándoles una palabra de aliento, un libro, o una comida?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6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49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#497 “MANOS”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84884"/>
            <a:ext cx="9144001" cy="58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5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842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¿Cuantas </a:t>
            </a:r>
            <a:r>
              <a:rPr lang="es-MX" sz="2400" b="1" dirty="0" smtClean="0">
                <a:latin typeface="Arial Black" panose="020B0A04020102020204" pitchFamily="34" charset="0"/>
              </a:rPr>
              <a:t>lecciones </a:t>
            </a:r>
            <a:r>
              <a:rPr lang="es-MX" sz="2400" b="1" dirty="0">
                <a:latin typeface="Arial Black" panose="020B0A04020102020204" pitchFamily="34" charset="0"/>
              </a:rPr>
              <a:t>importantes podemos aprender de estos textos? Destacamos en esta mañana 4 palabras clave </a:t>
            </a:r>
            <a:r>
              <a:rPr lang="es-MX" sz="2400" b="1" dirty="0" smtClean="0">
                <a:latin typeface="Arial Black" panose="020B0A04020102020204" pitchFamily="34" charset="0"/>
              </a:rPr>
              <a:t>de </a:t>
            </a:r>
            <a:r>
              <a:rPr lang="es-MX" sz="2400" b="1" dirty="0">
                <a:latin typeface="Arial Black" panose="020B0A04020102020204" pitchFamily="34" charset="0"/>
              </a:rPr>
              <a:t>las que se pueden hacer cientos de sermones prácticos para la iglesia: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551" cy="51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18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05593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AutoNum type="arabicParenR"/>
            </a:pPr>
            <a:r>
              <a:rPr lang="es-MX" sz="2000" b="1" dirty="0" smtClean="0">
                <a:latin typeface="Arial Black" panose="020B0A04020102020204" pitchFamily="34" charset="0"/>
              </a:rPr>
              <a:t>Todos </a:t>
            </a:r>
            <a:r>
              <a:rPr lang="es-MX" sz="2000" b="1" dirty="0">
                <a:latin typeface="Arial Black" panose="020B0A04020102020204" pitchFamily="34" charset="0"/>
              </a:rPr>
              <a:t>los días iban al </a:t>
            </a:r>
            <a:r>
              <a:rPr lang="es-MX" sz="2000" b="1" dirty="0" smtClean="0">
                <a:latin typeface="Arial Black" panose="020B0A04020102020204" pitchFamily="34" charset="0"/>
              </a:rPr>
              <a:t>templo </a:t>
            </a:r>
            <a:r>
              <a:rPr lang="es-MX" sz="2000" b="1" dirty="0">
                <a:latin typeface="Arial Black" panose="020B0A04020102020204" pitchFamily="34" charset="0"/>
              </a:rPr>
              <a:t>en la mañana a orar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2) Convivían en las casas –grupos pequeños- no solo de los creyentes, </a:t>
            </a:r>
            <a:r>
              <a:rPr lang="es-MX" sz="2000" b="1" dirty="0" smtClean="0">
                <a:latin typeface="Arial Black" panose="020B0A04020102020204" pitchFamily="34" charset="0"/>
              </a:rPr>
              <a:t>sino </a:t>
            </a:r>
            <a:r>
              <a:rPr lang="es-MX" sz="2000" b="1" dirty="0">
                <a:latin typeface="Arial Black" panose="020B0A04020102020204" pitchFamily="34" charset="0"/>
              </a:rPr>
              <a:t>de los que visitaban y les llevaban bendiciones.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3</a:t>
            </a:r>
            <a:r>
              <a:rPr lang="es-MX" sz="2000" b="1" dirty="0">
                <a:latin typeface="Arial Black" panose="020B0A04020102020204" pitchFamily="34" charset="0"/>
              </a:rPr>
              <a:t>) Su poderoso testimonio alcanzó a todo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pueblo –la comunidad-.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4</a:t>
            </a:r>
            <a:r>
              <a:rPr lang="es-MX" sz="2000" b="1" dirty="0">
                <a:latin typeface="Arial Black" panose="020B0A04020102020204" pitchFamily="34" charset="0"/>
              </a:rPr>
              <a:t>) El resultado: hubo salvos para el reino de los cielos.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Se </a:t>
            </a:r>
            <a:r>
              <a:rPr lang="es-MX" sz="2000" b="1" dirty="0">
                <a:latin typeface="Arial Black" panose="020B0A04020102020204" pitchFamily="34" charset="0"/>
              </a:rPr>
              <a:t>cumplió con la </a:t>
            </a:r>
            <a:r>
              <a:rPr lang="es-MX" sz="2000" b="1" dirty="0" smtClean="0">
                <a:latin typeface="Arial Black" panose="020B0A04020102020204" pitchFamily="34" charset="0"/>
              </a:rPr>
              <a:t>misión </a:t>
            </a:r>
            <a:r>
              <a:rPr lang="es-MX" sz="2000" b="1" dirty="0">
                <a:latin typeface="Arial Black" panose="020B0A04020102020204" pitchFamily="34" charset="0"/>
              </a:rPr>
              <a:t>delegada por Cristo.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0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52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9906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La iglesia debe alcanzar a la comunidad de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dos </a:t>
            </a:r>
            <a:r>
              <a:rPr lang="es-MX" sz="2400" b="1" dirty="0">
                <a:latin typeface="Arial Black" panose="020B0A04020102020204" pitchFamily="34" charset="0"/>
              </a:rPr>
              <a:t>formas: colectivamente e individualmente</a:t>
            </a:r>
            <a:r>
              <a:rPr lang="es-MX" sz="24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El método colectivo es cuando se hacen planes por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parte de los niveles de organización o la misma iglesia local es movilizada por un plan determinado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por su junta directiva. Este es importante.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3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46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5075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Sin embargo, el método más efectivo es cuando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tú </a:t>
            </a:r>
            <a:r>
              <a:rPr lang="es-MX" sz="2400" b="1" dirty="0">
                <a:latin typeface="Arial Black" panose="020B0A04020102020204" pitchFamily="34" charset="0"/>
              </a:rPr>
              <a:t>y tu </a:t>
            </a:r>
            <a:r>
              <a:rPr lang="es-MX" sz="2400" b="1" dirty="0" smtClean="0">
                <a:latin typeface="Arial Black" panose="020B0A04020102020204" pitchFamily="34" charset="0"/>
              </a:rPr>
              <a:t>familia </a:t>
            </a:r>
            <a:r>
              <a:rPr lang="es-MX" sz="2400" b="1" dirty="0">
                <a:latin typeface="Arial Black" panose="020B0A04020102020204" pitchFamily="34" charset="0"/>
              </a:rPr>
              <a:t>deciden realizar la obra desde el lugar donde vives. Tu casa se convierte en un centro 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influencia y eres luz a las naciones. Esa es la forma más impactante de alcanzar a la comunidad.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5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40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DISCIPULADO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NIÉGUESE ASÍ MISMO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9"/>
            <a:ext cx="9144000" cy="520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24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5516"/>
            <a:ext cx="9144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#501 “MI VIDA AL SERVICIO DE DIOS”, #577 “YO QUIERO TRABAJAR”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4067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076"/>
            <a:ext cx="9144000" cy="593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34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73752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¿Les ha pasado alguna vez que han buscado una iglesia adventista en un lugar a donde van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vacaciones? Muchas veces, cuando preguntas a las personas que viven cerca se sorprenden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escuchar el nombre… ¿iglesia de qué, me dijo, perdón no escuché bien? No saben ni pronunciar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nombre porque casi no lo han escuchado.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7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24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48782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increíble que en muchos casos los vecinos que viven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cerca, después de muchos años por alguna razón ajena a la voluntad de la iglesia, se llegan a enterar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allí existe una iglesia adventista, pero no por la iniciativa de los miembros. Eso implica una gran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verdad: no hemos salido del confort. No hemos alcanzado a nuestra comunidad.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8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01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425482" y="366623"/>
            <a:ext cx="542309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 Y cuando decimos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que no hemos alcanzado a nuestra comunidad no significa que todos hayan recibido estudios bíblicos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 se hayan bautizado, significa que no hemos realizado acciones o actividades tendientes a que nos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conozcan y sepan que existimos para ser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una bendición en sus vidas.</a:t>
            </a:r>
          </a:p>
        </p:txBody>
      </p:sp>
    </p:spTree>
    <p:extLst>
      <p:ext uri="{BB962C8B-B14F-4D97-AF65-F5344CB8AC3E}">
        <p14:creationId xmlns:p14="http://schemas.microsoft.com/office/powerpoint/2010/main" val="2462679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7680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Algunos grupos de creyente adventistas parece que eligen el lugar más remoto de la población para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construir su iglesia y no ser molestados. Toman los servicios de culto como un día de campo en 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se llenan de paz y vuelven a sus hogares tranquilos.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¿</a:t>
            </a:r>
            <a:r>
              <a:rPr lang="es-MX" sz="2000" b="1" dirty="0">
                <a:latin typeface="Arial Black" panose="020B0A04020102020204" pitchFamily="34" charset="0"/>
              </a:rPr>
              <a:t>Será ese el plan de Dios?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6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664449" y="582067"/>
            <a:ext cx="447955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En su libro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</a:t>
            </a:r>
            <a:r>
              <a:rPr lang="es-MX" sz="2800" b="1" dirty="0">
                <a:latin typeface="Arial Black" panose="020B0A04020102020204" pitchFamily="34" charset="0"/>
              </a:rPr>
              <a:t>Si </a:t>
            </a:r>
            <a:r>
              <a:rPr lang="es-MX" sz="2800" b="1" dirty="0" smtClean="0">
                <a:latin typeface="Arial Black" panose="020B0A04020102020204" pitchFamily="34" charset="0"/>
              </a:rPr>
              <a:t>yo </a:t>
            </a:r>
            <a:r>
              <a:rPr lang="es-MX" sz="2800" b="1" dirty="0">
                <a:latin typeface="Arial Black" panose="020B0A04020102020204" pitchFamily="34" charset="0"/>
              </a:rPr>
              <a:t>fuera el diablo” el pastor George R. </a:t>
            </a:r>
            <a:r>
              <a:rPr lang="es-MX" sz="2800" b="1" dirty="0" err="1">
                <a:latin typeface="Arial Black" panose="020B0A04020102020204" pitchFamily="34" charset="0"/>
              </a:rPr>
              <a:t>Knight</a:t>
            </a:r>
            <a:r>
              <a:rPr lang="es-MX" sz="2800" b="1" dirty="0">
                <a:latin typeface="Arial Black" panose="020B0A04020102020204" pitchFamily="34" charset="0"/>
              </a:rPr>
              <a:t>, hace un llamado urgente a líderes de la organización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y a todos los miembros de iglesia, un llamado a “volverse una iglesia viva con pasión y propósito”.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64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93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89903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su excelente obra, ora para que a través de sus páginas la iglesia se revitalice con pensamientos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nuevos sobre la misión adventista y cómo cumplirla</a:t>
            </a:r>
            <a:r>
              <a:rPr lang="es-MX" sz="2000" b="1" dirty="0" smtClean="0">
                <a:latin typeface="Arial Black" panose="020B0A04020102020204" pitchFamily="34" charset="0"/>
              </a:rPr>
              <a:t>…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“Porque el mundo no necesita otro club social.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Necesita escuchar el mensaje de Dios”, señala el autor.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5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9144000" cy="615011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909625" y="2855741"/>
            <a:ext cx="4093698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TRINIDAD</a:t>
            </a:r>
            <a:endParaRPr lang="es-MX" sz="4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707885"/>
            <a:ext cx="1716258" cy="18946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885"/>
            <a:ext cx="1716258" cy="189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2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3886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>
                <a:latin typeface="Arial Black" panose="020B0A04020102020204" pitchFamily="34" charset="0"/>
              </a:rPr>
              <a:t>Es lamentable saber que estamos permitiendo que el enemigo de la misión nos mantenga dormidos,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pensando que todo está bien. Necesitamos despertar y mirar a nuestro alrededor. No podemos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quedarnos y enterrar el talento que Dios nos ha confiado. Debemos salir a buscar a las personas.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7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11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44198" y="731520"/>
            <a:ext cx="369980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Alcanzar a la comunidad no solo significa realizar un día de la bondad al año. Amerita una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planificación cuidadosa de la iglesia local con estrategias reales, actuales y realizables. Cuando una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persona de tu comunidad o área de influencia llegue al bautisterio de tu iglesia, hasta entonces te darás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cuenta que estás llegando a la comunidad y podrás cantar el himno de victoria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44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58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264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entrega 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despensas y brigadas de asistencia social son buenas en sí mismas, pero alcanzar a la comunidad no </a:t>
            </a:r>
            <a:r>
              <a:rPr lang="es-MX" sz="2400" b="1" dirty="0" smtClean="0">
                <a:latin typeface="Arial Black" panose="020B0A04020102020204" pitchFamily="34" charset="0"/>
              </a:rPr>
              <a:t>significa </a:t>
            </a:r>
            <a:r>
              <a:rPr lang="es-MX" sz="2400" b="1" dirty="0">
                <a:latin typeface="Arial Black" panose="020B0A04020102020204" pitchFamily="34" charset="0"/>
              </a:rPr>
              <a:t>precisamente causarles un beneficio material, tiene que ver con su salvación eterna.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271"/>
            <a:ext cx="9144000" cy="481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88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8388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519097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BIENVENIDOS</a:t>
            </a:r>
            <a:endParaRPr lang="es-MX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024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03422" y="886266"/>
            <a:ext cx="41685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SECRETARIAL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032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671668" y="169039"/>
            <a:ext cx="528945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No debemos perder el enfoque. La iglesia no fue plantada para ser una isla de bendiciones solo para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los miembros. “Sanen a los enfermos, resuciten a los muertos, limpien de su enfermedad a los leprosos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y expulsen a los demonios. Ustedes recibieron gratis este poder; no cobren tampoco por emplearlo”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(Mateo 10:8, DHH)</a:t>
            </a:r>
          </a:p>
        </p:txBody>
      </p:sp>
    </p:spTree>
    <p:extLst>
      <p:ext uri="{BB962C8B-B14F-4D97-AF65-F5344CB8AC3E}">
        <p14:creationId xmlns:p14="http://schemas.microsoft.com/office/powerpoint/2010/main" val="145900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Señor Jesús vendrá por aquellos que cumplieron cabalmente, y por amor, sus mandamientos.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alcance </a:t>
            </a:r>
            <a:r>
              <a:rPr lang="es-MX" sz="2400" b="1" dirty="0">
                <a:latin typeface="Arial Black" panose="020B0A04020102020204" pitchFamily="34" charset="0"/>
              </a:rPr>
              <a:t>a la comunidad es un mandato que él dejó hace dos mil años a quienes le hemos aceptado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como Salvador: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86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80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3908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“Pero recibirán poder cuando el Espíritu Santo descienda sobre ustedes; y serán mis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testigos, y le hablaran a la gente acerca de mí en todas partes: en Jerusalén, por toda Judea, en Samaria </a:t>
            </a:r>
            <a:r>
              <a:rPr lang="es-MX" sz="2400" b="1" dirty="0" smtClean="0">
                <a:latin typeface="Arial Black" panose="020B0A04020102020204" pitchFamily="34" charset="0"/>
              </a:rPr>
              <a:t>y </a:t>
            </a:r>
            <a:r>
              <a:rPr lang="es-MX" sz="2400" b="1" dirty="0">
                <a:latin typeface="Arial Black" panose="020B0A04020102020204" pitchFamily="34" charset="0"/>
              </a:rPr>
              <a:t>hasta los lugares más lejanos de la tierra” (Hechos 1:8 NTV).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147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074308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Solo unidos como el cuerpo de Cristo podemos cumplir la misión. </a:t>
            </a:r>
            <a:r>
              <a:rPr lang="es-MX" sz="2000" b="1" dirty="0" smtClean="0">
                <a:latin typeface="Arial Black" panose="020B0A04020102020204" pitchFamily="34" charset="0"/>
              </a:rPr>
              <a:t>No </a:t>
            </a:r>
            <a:r>
              <a:rPr lang="es-MX" sz="2000" b="1" dirty="0">
                <a:latin typeface="Arial Black" panose="020B0A04020102020204" pitchFamily="34" charset="0"/>
              </a:rPr>
              <a:t>dejemos pasar más tiempo.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Hoy mismo </a:t>
            </a:r>
            <a:r>
              <a:rPr lang="es-MX" sz="2000" b="1" dirty="0">
                <a:latin typeface="Arial Black" panose="020B0A04020102020204" pitchFamily="34" charset="0"/>
              </a:rPr>
              <a:t>la iglesia, sus dirigentes, la junta directiva, todos, debieran reunirse para reactivar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funcionalidad de la iglesia. No dejemos pasar más tiempo.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7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709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9144000" cy="68634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4400" b="1" dirty="0">
                <a:latin typeface="Arial Black" panose="020B0A04020102020204" pitchFamily="34" charset="0"/>
              </a:rPr>
              <a:t>Si no existe un plan de alcance a la </a:t>
            </a:r>
          </a:p>
          <a:p>
            <a:pPr algn="ctr"/>
            <a:r>
              <a:rPr lang="es-MX" sz="4400" b="1" dirty="0">
                <a:latin typeface="Arial Black" panose="020B0A04020102020204" pitchFamily="34" charset="0"/>
              </a:rPr>
              <a:t>comunidad, sirva como un motivador este programa y a la brevedad posible háganse los preparativos </a:t>
            </a:r>
          </a:p>
          <a:p>
            <a:pPr algn="ctr"/>
            <a:r>
              <a:rPr lang="es-MX" sz="4400" b="1" dirty="0">
                <a:latin typeface="Arial Black" panose="020B0A04020102020204" pitchFamily="34" charset="0"/>
              </a:rPr>
              <a:t>para ir en busca de los perdidos y de aquellos por los que el Señor entregó su vida</a:t>
            </a:r>
            <a:r>
              <a:rPr lang="es-MX" sz="3200" b="1" dirty="0"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17896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793" cy="633478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249637" y="1046440"/>
            <a:ext cx="540902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 muy probable que alguna iglesia con muchos años de antigüedad o un miembro con muchos años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el registro de los libros, jamás haya experimentado el verdadero servicio al prójimo. El prójimo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está allí, a nuestro alrededor, es parte de esa comunidad que está sufriendo los ataques destructivos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del enemigo.</a:t>
            </a:r>
          </a:p>
        </p:txBody>
      </p:sp>
    </p:spTree>
    <p:extLst>
      <p:ext uri="{BB962C8B-B14F-4D97-AF65-F5344CB8AC3E}">
        <p14:creationId xmlns:p14="http://schemas.microsoft.com/office/powerpoint/2010/main" val="730327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819378" y="289679"/>
            <a:ext cx="507140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sociedad está confusa, descompuesta por tantas ideologías antimorales y </a:t>
            </a:r>
            <a:r>
              <a:rPr lang="es-MX" sz="2400" b="1" dirty="0" err="1">
                <a:latin typeface="Arial Black" panose="020B0A04020102020204" pitchFamily="34" charset="0"/>
              </a:rPr>
              <a:t>antibíblicas</a:t>
            </a:r>
            <a:r>
              <a:rPr lang="es-MX" sz="2400" b="1" dirty="0">
                <a:latin typeface="Arial Black" panose="020B0A04020102020204" pitchFamily="34" charset="0"/>
              </a:rPr>
              <a:t>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Aunque parezca que viven en total alegría y se declaren orgullosos de estar en constante rebelión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contra la Biblia y la perfecta voluntad de Dios, muy en el fondo saben que necesitan el toque sanador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del Rabí de Galilea. Ahí, en algún lugar se encuentran muchos posesionados por espíritus demoniacos.</a:t>
            </a:r>
          </a:p>
        </p:txBody>
      </p:sp>
    </p:spTree>
    <p:extLst>
      <p:ext uri="{BB962C8B-B14F-4D97-AF65-F5344CB8AC3E}">
        <p14:creationId xmlns:p14="http://schemas.microsoft.com/office/powerpoint/2010/main" val="30791676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2132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Sigamos el ejemplo de Jesús y vayamos a todas las regiones a buscarlos. Ese es el </a:t>
            </a:r>
            <a:r>
              <a:rPr lang="es-MX" sz="2000" b="1" dirty="0" smtClean="0">
                <a:latin typeface="Arial Black" panose="020B0A04020102020204" pitchFamily="34" charset="0"/>
              </a:rPr>
              <a:t>verdadero </a:t>
            </a:r>
            <a:r>
              <a:rPr lang="es-MX" sz="2000" b="1" dirty="0">
                <a:latin typeface="Arial Black" panose="020B0A04020102020204" pitchFamily="34" charset="0"/>
              </a:rPr>
              <a:t>sentido y propósito del concepto y título “alcance a la comunidad”. Que Dios nos inspire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hoy a renovar nuestro compromiso de amor y ser instrumentos de salvación en sus manos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7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499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14067"/>
            <a:ext cx="9144000" cy="646331"/>
          </a:xfrm>
          <a:prstGeom prst="rect">
            <a:avLst/>
          </a:prstGeom>
          <a:solidFill>
            <a:srgbClr val="99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398"/>
            <a:ext cx="9144000" cy="619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07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060241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Hoy no podemos salir indiferentes de este lugar. En cada paso que des rumbo a tu casa al caminar,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cada </a:t>
            </a:r>
            <a:r>
              <a:rPr lang="es-MX" sz="2000" b="1" dirty="0">
                <a:latin typeface="Arial Black" panose="020B0A04020102020204" pitchFamily="34" charset="0"/>
              </a:rPr>
              <a:t>calle que transites si vas en tu auto, pregúntate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¿</a:t>
            </a:r>
            <a:r>
              <a:rPr lang="es-MX" sz="2000" b="1" dirty="0">
                <a:latin typeface="Arial Black" panose="020B0A04020102020204" pitchFamily="34" charset="0"/>
              </a:rPr>
              <a:t>Quién vive ahí? ¿Necesitarán algo? Y lo más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importante: desafíate a visitarles. Rompe con tu frialdad.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203671" cy="453702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4754879"/>
            <a:ext cx="9144000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274300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REPASO DE LA LECCIÓN # 6</a:t>
            </a:r>
            <a:endParaRPr lang="es-MX" sz="36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27348"/>
            <a:ext cx="5444197" cy="623065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444196" y="646330"/>
            <a:ext cx="3699804" cy="378565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DE ADENTRO </a:t>
            </a:r>
          </a:p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HACIA AFUERA</a:t>
            </a:r>
          </a:p>
          <a:p>
            <a:pPr algn="ctr"/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197" y="4431982"/>
            <a:ext cx="3699804" cy="240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80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71471"/>
            <a:ext cx="914400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#485 “UNIDOS EN VERDAD”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474" y="1156246"/>
            <a:ext cx="7423052" cy="556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10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801858"/>
            <a:ext cx="459048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6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6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FINAL</a:t>
            </a:r>
            <a:endParaRPr lang="es-MX" sz="6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8764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" y="0"/>
            <a:ext cx="9136163" cy="685800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15597" y="2532185"/>
            <a:ext cx="28087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FELIZ </a:t>
            </a:r>
          </a:p>
          <a:p>
            <a:pPr algn="ctr"/>
            <a:r>
              <a:rPr lang="es-MX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SÁBADO</a:t>
            </a:r>
            <a:endParaRPr lang="es-MX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396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554959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Hechos 2: 41, 46, 47: “Así que, los que recibieron su palabra, fueron bautizados, y fueron añadidas a </a:t>
            </a:r>
            <a:r>
              <a:rPr lang="es-MX" sz="2000" b="1" dirty="0" smtClean="0">
                <a:latin typeface="Arial Black" panose="020B0A04020102020204" pitchFamily="34" charset="0"/>
              </a:rPr>
              <a:t>ellos </a:t>
            </a:r>
            <a:r>
              <a:rPr lang="es-MX" sz="2000" b="1" dirty="0">
                <a:latin typeface="Arial Black" panose="020B0A04020102020204" pitchFamily="34" charset="0"/>
              </a:rPr>
              <a:t>aquel día, como tres mil personas. Y perseverando unánimes cada día en el templo, y partiendo </a:t>
            </a:r>
            <a:r>
              <a:rPr lang="es-MX" sz="2000" b="1" dirty="0" smtClean="0">
                <a:latin typeface="Arial Black" panose="020B0A04020102020204" pitchFamily="34" charset="0"/>
              </a:rPr>
              <a:t>el </a:t>
            </a:r>
            <a:r>
              <a:rPr lang="es-MX" sz="2000" b="1" dirty="0">
                <a:latin typeface="Arial Black" panose="020B0A04020102020204" pitchFamily="34" charset="0"/>
              </a:rPr>
              <a:t>pan en las casas, comían juntos con alegría y con sencillez de corazón. Alabando a Dios y teniendo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gracia con todo el pueblo. Y el Señor añadía a la iglesia los que habían de ser salvos”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397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63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1" cy="633478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171071" y="3228945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800" b="1" dirty="0">
                <a:solidFill>
                  <a:srgbClr val="FFFF00"/>
                </a:solidFill>
                <a:latin typeface="Arial Black" panose="020B0A04020102020204" pitchFamily="34" charset="0"/>
              </a:rPr>
              <a:t>Recordar y confirmar que la iglesia de Cristo fue instituida para ser bendición, luz a las </a:t>
            </a:r>
          </a:p>
          <a:p>
            <a:pPr algn="ctr"/>
            <a:r>
              <a:rPr lang="es-MX" sz="2800" b="1" dirty="0">
                <a:solidFill>
                  <a:srgbClr val="FFFF00"/>
                </a:solidFill>
                <a:latin typeface="Arial Black" panose="020B0A04020102020204" pitchFamily="34" charset="0"/>
              </a:rPr>
              <a:t>naciones e instrumento de salvación.</a:t>
            </a:r>
          </a:p>
        </p:txBody>
      </p:sp>
    </p:spTree>
    <p:extLst>
      <p:ext uri="{BB962C8B-B14F-4D97-AF65-F5344CB8AC3E}">
        <p14:creationId xmlns:p14="http://schemas.microsoft.com/office/powerpoint/2010/main" val="3870429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>
                <a:latin typeface="Arial Black" panose="020B0A04020102020204" pitchFamily="34" charset="0"/>
              </a:rPr>
              <a:t>Nunca está por demás repetir y escuchar que la iglesia es un grupo de creyentes que forman una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comunidad de fe al servicio del Maestro. Ese grupo de creyentes se convirtió en un pueblo, al que se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le denomina “el pueblo de Dios”. En la actualidad existen miles de esas comunidades de fe en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mundo denominadas cristianas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05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32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302954"/>
            <a:ext cx="91440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pregunta sincera es</a:t>
            </a:r>
            <a:r>
              <a:rPr lang="es-MX" sz="2000" b="1" dirty="0" smtClean="0">
                <a:latin typeface="Arial Black" panose="020B0A04020102020204" pitchFamily="34" charset="0"/>
              </a:rPr>
              <a:t>: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¿cuántas de esas comunidades practican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realmente el ejemplo que el fundador y señor de esa comunidad mostró cuando estuvo en este mundo?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¿Cuántas de las innumerables denominaciones religiosas cumplen con los preceptos y mandatos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fundador Jesucristo dejó bien claros, en las líneas que se escribieron por parte de sus seguidores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más cercanos? Todas las enseñanzas, acciones y mensajes de amor y paz que el Maestro de Galilea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dejó, no deben convertirse en letra muerta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330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12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648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El apóstol Pablo sentía gran preocupación porque la iglesia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primitiva o naciente, demostrara mediante su testimonio e influencia personal, que las Escrituras,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aunque fueron dadas por Dios mismo en el Sinaí, no tienen valor si su contenido no se lleva a la </a:t>
            </a:r>
            <a:r>
              <a:rPr lang="es-MX" sz="2000" b="1" dirty="0" smtClean="0">
                <a:latin typeface="Arial Black" panose="020B0A04020102020204" pitchFamily="34" charset="0"/>
              </a:rPr>
              <a:t>práctica </a:t>
            </a:r>
            <a:r>
              <a:rPr lang="es-MX" sz="2000" b="1" dirty="0">
                <a:latin typeface="Arial Black" panose="020B0A04020102020204" pitchFamily="34" charset="0"/>
              </a:rPr>
              <a:t>diaria: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96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471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1468</TotalTime>
  <Words>1861</Words>
  <Application>Microsoft Office PowerPoint</Application>
  <PresentationFormat>Presentación en pantalla (4:3)</PresentationFormat>
  <Paragraphs>145</Paragraphs>
  <Slides>43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8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31</cp:revision>
  <dcterms:created xsi:type="dcterms:W3CDTF">2024-08-06T19:26:39Z</dcterms:created>
  <dcterms:modified xsi:type="dcterms:W3CDTF">2024-08-08T19:38:26Z</dcterms:modified>
</cp:coreProperties>
</file>