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4" r:id="rId5"/>
    <p:sldId id="266" r:id="rId6"/>
    <p:sldId id="258" r:id="rId7"/>
    <p:sldId id="259" r:id="rId8"/>
    <p:sldId id="261" r:id="rId9"/>
    <p:sldId id="262" r:id="rId10"/>
    <p:sldId id="263" r:id="rId11"/>
    <p:sldId id="265" r:id="rId12"/>
    <p:sldId id="267" r:id="rId13"/>
    <p:sldId id="268" r:id="rId14"/>
    <p:sldId id="271" r:id="rId15"/>
    <p:sldId id="269" r:id="rId16"/>
    <p:sldId id="272" r:id="rId17"/>
    <p:sldId id="270" r:id="rId18"/>
    <p:sldId id="283" r:id="rId19"/>
    <p:sldId id="284" r:id="rId20"/>
    <p:sldId id="273" r:id="rId21"/>
    <p:sldId id="276" r:id="rId22"/>
    <p:sldId id="277" r:id="rId23"/>
    <p:sldId id="279" r:id="rId24"/>
    <p:sldId id="274" r:id="rId25"/>
    <p:sldId id="275" r:id="rId26"/>
    <p:sldId id="278" r:id="rId27"/>
    <p:sldId id="281" r:id="rId28"/>
    <p:sldId id="282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8151A-3106-4588-8B18-58673243CA7A}" type="datetimeFigureOut">
              <a:rPr lang="es-MX" smtClean="0"/>
              <a:t>13/08/2024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25449-8840-42F8-B104-800110080B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2544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8151A-3106-4588-8B18-58673243CA7A}" type="datetimeFigureOut">
              <a:rPr lang="es-MX" smtClean="0"/>
              <a:t>13/08/2024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25449-8840-42F8-B104-800110080B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5411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8151A-3106-4588-8B18-58673243CA7A}" type="datetimeFigureOut">
              <a:rPr lang="es-MX" smtClean="0"/>
              <a:t>13/08/2024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25449-8840-42F8-B104-800110080B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0087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8151A-3106-4588-8B18-58673243CA7A}" type="datetimeFigureOut">
              <a:rPr lang="es-MX" smtClean="0"/>
              <a:t>13/08/2024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25449-8840-42F8-B104-800110080B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2106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8151A-3106-4588-8B18-58673243CA7A}" type="datetimeFigureOut">
              <a:rPr lang="es-MX" smtClean="0"/>
              <a:t>13/08/2024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25449-8840-42F8-B104-800110080B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7708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8151A-3106-4588-8B18-58673243CA7A}" type="datetimeFigureOut">
              <a:rPr lang="es-MX" smtClean="0"/>
              <a:t>13/08/2024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25449-8840-42F8-B104-800110080B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4432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8151A-3106-4588-8B18-58673243CA7A}" type="datetimeFigureOut">
              <a:rPr lang="es-MX" smtClean="0"/>
              <a:t>13/08/2024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25449-8840-42F8-B104-800110080B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8705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8151A-3106-4588-8B18-58673243CA7A}" type="datetimeFigureOut">
              <a:rPr lang="es-MX" smtClean="0"/>
              <a:t>13/08/2024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25449-8840-42F8-B104-800110080B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2297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8151A-3106-4588-8B18-58673243CA7A}" type="datetimeFigureOut">
              <a:rPr lang="es-MX" smtClean="0"/>
              <a:t>13/08/2024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25449-8840-42F8-B104-800110080B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1880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8151A-3106-4588-8B18-58673243CA7A}" type="datetimeFigureOut">
              <a:rPr lang="es-MX" smtClean="0"/>
              <a:t>13/08/2024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25449-8840-42F8-B104-800110080B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4531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8151A-3106-4588-8B18-58673243CA7A}" type="datetimeFigureOut">
              <a:rPr lang="es-MX" smtClean="0"/>
              <a:t>13/08/2024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25449-8840-42F8-B104-800110080B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2441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8151A-3106-4588-8B18-58673243CA7A}" type="datetimeFigureOut">
              <a:rPr lang="es-MX" smtClean="0"/>
              <a:t>13/08/2024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25449-8840-42F8-B104-800110080B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1104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“EL EJEMPLO QUE NUNCA ERRARÁ”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5" y="5855959"/>
            <a:ext cx="1034855" cy="86927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519310" y="5855959"/>
            <a:ext cx="86094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584774"/>
            <a:ext cx="91440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LA COMUNIDAD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4885"/>
            <a:ext cx="9144000" cy="469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#558 “AMA A TUS PRÓJIMOS”</a:t>
            </a:r>
            <a:endParaRPr lang="es-MX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84885"/>
            <a:ext cx="9112833" cy="587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24239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amor a Cristo es un agente causante en la vida diaria de un cristiano, el amor nos motiva a hacer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buenas obras, a ayudar a quienes lo necesitan, socorrer a quienes no ven solución a sus problemas,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pero lo más importante, mostrarles a Jesús como la solución definitiva. Aunque tenemos la libertad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decidir no hacerlo, es un acto inconcebible para alguien que profesa conocer a Dios.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2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2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INVERSIÓN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¡SI HEMOS DE INVERTIR, INVIRTAMOS CON DIOS!</a:t>
            </a:r>
            <a:endParaRPr lang="es-MX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5"/>
            <a:ext cx="9147656" cy="528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6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324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Muchos están tristes y desanimados, débiles en fe y confianza. Hagan algo para ayudar a alguien más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necesitado que ustedes mismos y llegarán a ser fuertes en el poder de Dios. Nuestra obra en la vida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alguien puede ser incluso una diferencia entre la vida o la muerte, procuremos ayudar en </a:t>
            </a:r>
            <a:r>
              <a:rPr lang="es-MX" sz="2000" b="1" dirty="0" smtClean="0">
                <a:latin typeface="Arial Black" panose="020B0A04020102020204" pitchFamily="34" charset="0"/>
              </a:rPr>
              <a:t>todo momento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0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2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67553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“Cuando vamos a Cristo como seres errados y pecaminosos, 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nos hacemos participantes de su gracia perdonadora, el amor brota en nuestro corazón. Toda carga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resulta ligera, porque el yugo de Cristo es suave.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203397" cy="517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0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7814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Sirvan al Señor con reverencia y ríndanle culto con temor reverente (</a:t>
            </a:r>
            <a:r>
              <a:rPr lang="es-MX" sz="2400" b="1" dirty="0" smtClean="0">
                <a:latin typeface="Arial Black" panose="020B0A04020102020204" pitchFamily="34" charset="0"/>
              </a:rPr>
              <a:t>Salmo </a:t>
            </a:r>
            <a:r>
              <a:rPr lang="es-MX" sz="2400" b="1" dirty="0">
                <a:latin typeface="Arial Black" panose="020B0A04020102020204" pitchFamily="34" charset="0"/>
              </a:rPr>
              <a:t>2:11 RVC)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Entonaremos el himno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</a:t>
            </a:r>
            <a:r>
              <a:rPr lang="es-MX" sz="2400" b="1" dirty="0">
                <a:latin typeface="Arial Black" panose="020B0A04020102020204" pitchFamily="34" charset="0"/>
              </a:rPr>
              <a:t>501 “Mi vida al servicio de Dios”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2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79816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Nuestros deberes se vuelven delicias y los sacrificios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 placer. El sendero que antes nos parecía cubierto de tinieblas brilla ahora con los rayos del Sol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justicia” (El camino a Cristo, 59).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7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8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9144000" cy="615011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965895" y="2855742"/>
            <a:ext cx="4023360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COLOMBIA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707886"/>
            <a:ext cx="1969477" cy="19509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5807"/>
            <a:ext cx="1969477" cy="191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1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244862" y="6147582"/>
            <a:ext cx="1899138" cy="71041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6569613" y="323556"/>
            <a:ext cx="2132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BOGOTÁ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74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215" y="0"/>
            <a:ext cx="1617785" cy="161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9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8637"/>
            <a:ext cx="91440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#8 “¡Suenen dulces himnos!”,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</a:t>
            </a:r>
            <a:r>
              <a:rPr lang="es-MX" sz="2400" b="1" dirty="0">
                <a:latin typeface="Arial Black" panose="020B0A04020102020204" pitchFamily="34" charset="0"/>
              </a:rPr>
              <a:t>562 “Esparcid la luz de Cristo”,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</a:t>
            </a:r>
            <a:r>
              <a:rPr lang="es-MX" sz="2400" b="1" dirty="0">
                <a:latin typeface="Arial Black" panose="020B0A04020102020204" pitchFamily="34" charset="0"/>
              </a:rPr>
              <a:t>509 “¡Firmes! ¡Fuertes!”.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74384"/>
            <a:ext cx="9144001" cy="508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5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345722" y="258900"/>
            <a:ext cx="379827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800" b="1" dirty="0">
                <a:latin typeface="Arial Black" panose="020B0A04020102020204" pitchFamily="34" charset="0"/>
              </a:rPr>
              <a:t>Al haber escuchado los testimonios de conversión de nuestros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hermanos y al haber escuchado la historia del relato misionero, pregunto: ¿Vale la pena seguir </a:t>
            </a:r>
            <a:r>
              <a:rPr lang="es-MX" sz="2800" b="1" dirty="0" smtClean="0">
                <a:latin typeface="Arial Black" panose="020B0A04020102020204" pitchFamily="34" charset="0"/>
              </a:rPr>
              <a:t>a Cristo</a:t>
            </a:r>
            <a:r>
              <a:rPr lang="es-MX" sz="2800" b="1" dirty="0">
                <a:latin typeface="Arial Black" panose="020B0A04020102020204" pitchFamily="34" charset="0"/>
              </a:rPr>
              <a:t>?,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¿</a:t>
            </a:r>
            <a:r>
              <a:rPr lang="es-MX" sz="2800" b="1" dirty="0">
                <a:latin typeface="Arial Black" panose="020B0A04020102020204" pitchFamily="34" charset="0"/>
              </a:rPr>
              <a:t>les gustaría decidir por Cristo esta mañana?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534572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6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99719" y="1181686"/>
            <a:ext cx="414728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5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ESCUELA </a:t>
            </a:r>
          </a:p>
          <a:p>
            <a:pPr algn="ctr"/>
            <a:r>
              <a:rPr lang="es-MX" sz="5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SABÁTICA</a:t>
            </a:r>
            <a:endParaRPr lang="es-MX" sz="5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7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399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Todo acto de justicia, misericordia y benevolencia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produce melodía en el </a:t>
            </a:r>
            <a:r>
              <a:rPr lang="es-MX" sz="2000" b="1" dirty="0" smtClean="0">
                <a:latin typeface="Arial Black" panose="020B0A04020102020204" pitchFamily="34" charset="0"/>
              </a:rPr>
              <a:t>cielo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(Servicio Cristiano </a:t>
            </a:r>
            <a:r>
              <a:rPr lang="es-MX" sz="2000" b="1" dirty="0" smtClean="0">
                <a:latin typeface="Arial Black" panose="020B0A04020102020204" pitchFamily="34" charset="0"/>
              </a:rPr>
              <a:t>Cap</a:t>
            </a:r>
            <a:r>
              <a:rPr lang="es-MX" sz="2000" b="1" dirty="0">
                <a:latin typeface="Arial Black" panose="020B0A04020102020204" pitchFamily="34" charset="0"/>
              </a:rPr>
              <a:t>. 17) Nuestro buen Dios desde su trono celestial, contempla a todo aquel que obra con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misericordia, y los cuenta entre sus más preciados tesoros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4399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50" y="422983"/>
            <a:ext cx="461010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9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3378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37625" y="751344"/>
            <a:ext cx="852502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Mateo 25:35-40: "Porque tuve hambre y me disteis de comer, tuve sed y me disteis de beber, fui </a:t>
            </a:r>
            <a:r>
              <a:rPr lang="es-MX" sz="2400" b="1" dirty="0" smtClean="0">
                <a:latin typeface="Arial Black" panose="020B0A04020102020204" pitchFamily="34" charset="0"/>
              </a:rPr>
              <a:t>forastero </a:t>
            </a:r>
            <a:r>
              <a:rPr lang="es-MX" sz="2400" b="1" dirty="0">
                <a:latin typeface="Arial Black" panose="020B0A04020102020204" pitchFamily="34" charset="0"/>
              </a:rPr>
              <a:t>y me acogisteis, desnudo, y me cubristeis; estuve enfermo y me visitasteis; estaba en prisión </a:t>
            </a:r>
            <a:r>
              <a:rPr lang="es-MX" sz="2400" b="1" dirty="0" smtClean="0">
                <a:latin typeface="Arial Black" panose="020B0A04020102020204" pitchFamily="34" charset="0"/>
              </a:rPr>
              <a:t>y </a:t>
            </a:r>
            <a:r>
              <a:rPr lang="es-MX" sz="2400" b="1" dirty="0">
                <a:latin typeface="Arial Black" panose="020B0A04020102020204" pitchFamily="34" charset="0"/>
              </a:rPr>
              <a:t>vinisteis a mí. Entonces los justos le responderán, diciendo: Señor, ¿cuándo te vimos hambriento y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te sustentamos, o sediento y te dimos de beber? ¿Cuándo te vimos forastero y te acogimos, o desnudo </a:t>
            </a:r>
            <a:r>
              <a:rPr lang="es-MX" sz="2400" b="1" dirty="0" smtClean="0">
                <a:latin typeface="Arial Black" panose="020B0A04020102020204" pitchFamily="34" charset="0"/>
              </a:rPr>
              <a:t>y </a:t>
            </a:r>
            <a:r>
              <a:rPr lang="es-MX" sz="2400" b="1" dirty="0">
                <a:latin typeface="Arial Black" panose="020B0A04020102020204" pitchFamily="34" charset="0"/>
              </a:rPr>
              <a:t>te cubrimos? O, ¿cuándo te vimos enfermo o en la cárcel y fuimos a ti?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</a:t>
            </a:r>
            <a:r>
              <a:rPr lang="es-MX" sz="2400" b="1" dirty="0">
                <a:latin typeface="Arial Black" panose="020B0A04020102020204" pitchFamily="34" charset="0"/>
              </a:rPr>
              <a:t>respondiendo el Rey, les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dirá: De cierto os digo, en cuanto lo hicisteis a uno de estos, mis hermanos más pequeños,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 </a:t>
            </a:r>
            <a:r>
              <a:rPr lang="es-MX" sz="2400" b="1" dirty="0">
                <a:latin typeface="Arial Black" panose="020B0A04020102020204" pitchFamily="34" charset="0"/>
              </a:rPr>
              <a:t>mí me lo </a:t>
            </a:r>
            <a:r>
              <a:rPr lang="es-MX" sz="2400" b="1" dirty="0" smtClean="0">
                <a:latin typeface="Arial Black" panose="020B0A04020102020204" pitchFamily="34" charset="0"/>
              </a:rPr>
              <a:t>hicisteis</a:t>
            </a:r>
            <a:r>
              <a:rPr lang="es-MX" sz="2400" b="1" dirty="0">
                <a:latin typeface="Arial Black" panose="020B0A04020102020204" pitchFamily="34" charset="0"/>
              </a:rPr>
              <a:t>."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CONCLUSIÓN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94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204789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1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REPASO DE LA LECCIÓN # 7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5444200" cy="615011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444200" y="707886"/>
            <a:ext cx="3699800" cy="30469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INSTRUYENDO </a:t>
            </a:r>
            <a:r>
              <a:rPr lang="es-MX" sz="3200" b="1" dirty="0">
                <a:latin typeface="Arial Black" panose="020B0A04020102020204" pitchFamily="34" charset="0"/>
              </a:rPr>
              <a:t>A LOS DISCÍPULOS: PARTE </a:t>
            </a:r>
            <a:r>
              <a:rPr lang="es-MX" sz="3200" b="1" dirty="0" smtClean="0">
                <a:latin typeface="Arial Black" panose="020B0A04020102020204" pitchFamily="34" charset="0"/>
              </a:rPr>
              <a:t>1</a:t>
            </a: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042" y="3754874"/>
            <a:ext cx="3827957" cy="324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2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HIMNO FINAL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707887"/>
            <a:ext cx="12192000" cy="615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9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910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02130" y="211016"/>
            <a:ext cx="37885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5400" b="1" dirty="0" smtClean="0"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5400" b="1" dirty="0" smtClean="0">
                <a:latin typeface="Arial Black" panose="020B0A04020102020204" pitchFamily="34" charset="0"/>
              </a:rPr>
              <a:t>FINAL</a:t>
            </a:r>
            <a:endParaRPr lang="es-MX" sz="5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45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866" y="0"/>
            <a:ext cx="6090431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0"/>
            <a:ext cx="1660866" cy="685800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4" name="CuadroTexto 3"/>
          <p:cNvSpPr txBox="1"/>
          <p:nvPr/>
        </p:nvSpPr>
        <p:spPr>
          <a:xfrm>
            <a:off x="7751297" y="0"/>
            <a:ext cx="1392703" cy="685800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6174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38373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1519311"/>
            <a:ext cx="9138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lgerian" panose="04020705040A02060702" pitchFamily="82" charset="0"/>
              </a:rPr>
              <a:t>BIENVENIDOS</a:t>
            </a:r>
            <a:endParaRPr lang="es-MX" sz="4400" b="1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99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3210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>
                <a:latin typeface="Arial Black" panose="020B0A04020102020204" pitchFamily="34" charset="0"/>
              </a:rPr>
              <a:t>Gálatas 5:13-14 "Vosotros, hermanos, habéis sido llamados a ser libres. </a:t>
            </a:r>
            <a:r>
              <a:rPr lang="es-MX" sz="2000" b="1" dirty="0">
                <a:latin typeface="Arial Black" panose="020B0A04020102020204" pitchFamily="34" charset="0"/>
              </a:rPr>
              <a:t>Pero no uséis la libertad para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satisfacer la carne, sino servíos con amor los unos con los otros. Porque toda la ley se cumple en este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solo precepto: "Amarás a tu prójimo como a ti mismo".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LECTURA BÍBLICA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8"/>
            <a:ext cx="9144001" cy="450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0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manera ordenada, busquemos a quienes tienen el mismo color del corazón que se les entregó en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entrada, para orar especialmente por alguien y comprometerse a visitar a esa persona. Postrados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rodillas pidámosle a Dios que nos ayude a ser dignos representantes de su evangelio.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4967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306816" y="829994"/>
            <a:ext cx="36286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RODILLAS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04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INTRODUCCIÓN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060241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 evidente que el mensaje sobre el método de Cristo ha sido enseñado incontables veces, pero es un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mensaje que trasciende a la eternidad, nos catapultará a una relación más personal con Dios y nos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enseñará a trabajar a favor de los demás por amor a Jesús.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6"/>
            <a:ext cx="9144000" cy="447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6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“Solo el método de Cristo nos dará éxito en alcanzar al pueblo. El Salvador se relacionaba con los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hombres como quien deseaba hacerles el bien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Les mostraba simpatía, atendía sus necesidades y se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ganaba su confianza. Entonces les decía: “Seguidme” (Ministerio de curación, 133).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6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“Si queréis acercaros a la gente en forma aceptable, humillad vuestros corazones delante de Dios 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aprended sus caminos. Obtendremos mucha instrucción para nuestra obra de un estudio de los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métodos de trabajo de Cristo y de su manera de encontrarse con la gente” (El evangelismo, 44).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2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1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8184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Trabajar en la obra de Dios es el mayor privilegio dado a los hombres, cada uno de los presentes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hemos sido llamados a formar parte de la predicación del evangelio. ¿Aceptas el reto?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8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7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372</TotalTime>
  <Words>879</Words>
  <Application>Microsoft Office PowerPoint</Application>
  <PresentationFormat>Presentación en pantalla (4:3)</PresentationFormat>
  <Paragraphs>79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4" baseType="lpstr">
      <vt:lpstr>Algerian</vt:lpstr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32</cp:revision>
  <dcterms:created xsi:type="dcterms:W3CDTF">2024-08-12T20:38:40Z</dcterms:created>
  <dcterms:modified xsi:type="dcterms:W3CDTF">2024-08-13T23:14:03Z</dcterms:modified>
</cp:coreProperties>
</file>