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63" r:id="rId4"/>
    <p:sldId id="257" r:id="rId5"/>
    <p:sldId id="259" r:id="rId6"/>
    <p:sldId id="266" r:id="rId7"/>
    <p:sldId id="269" r:id="rId8"/>
    <p:sldId id="260" r:id="rId9"/>
    <p:sldId id="261" r:id="rId10"/>
    <p:sldId id="262" r:id="rId11"/>
    <p:sldId id="264" r:id="rId12"/>
    <p:sldId id="265" r:id="rId13"/>
    <p:sldId id="267" r:id="rId14"/>
    <p:sldId id="268" r:id="rId15"/>
    <p:sldId id="270" r:id="rId16"/>
    <p:sldId id="271" r:id="rId17"/>
    <p:sldId id="272" r:id="rId18"/>
    <p:sldId id="273" r:id="rId19"/>
    <p:sldId id="274" r:id="rId20"/>
    <p:sldId id="275" r:id="rId21"/>
    <p:sldId id="276" r:id="rId22"/>
    <p:sldId id="277" r:id="rId23"/>
    <p:sldId id="289" r:id="rId24"/>
    <p:sldId id="281" r:id="rId25"/>
    <p:sldId id="282" r:id="rId26"/>
    <p:sldId id="285" r:id="rId27"/>
    <p:sldId id="286" r:id="rId28"/>
    <p:sldId id="287" r:id="rId29"/>
    <p:sldId id="279" r:id="rId30"/>
    <p:sldId id="280" r:id="rId31"/>
    <p:sldId id="283" r:id="rId32"/>
    <p:sldId id="288" r:id="rId33"/>
    <p:sldId id="284" r:id="rId3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97" autoAdjust="0"/>
    <p:restoredTop sz="94660"/>
  </p:normalViewPr>
  <p:slideViewPr>
    <p:cSldViewPr snapToGrid="0">
      <p:cViewPr>
        <p:scale>
          <a:sx n="69" d="100"/>
          <a:sy n="69" d="100"/>
        </p:scale>
        <p:origin x="1698" y="3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06A5B-32A7-49D8-92AD-0E9BDE647519}" type="datetimeFigureOut">
              <a:rPr lang="es-MX" smtClean="0"/>
              <a:t>15/05/2024</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67DE7-6464-412C-8C01-D8D80253995D}" type="slidenum">
              <a:rPr lang="es-MX" smtClean="0"/>
              <a:t>‹Nº›</a:t>
            </a:fld>
            <a:endParaRPr lang="es-MX"/>
          </a:p>
        </p:txBody>
      </p:sp>
    </p:spTree>
    <p:extLst>
      <p:ext uri="{BB962C8B-B14F-4D97-AF65-F5344CB8AC3E}">
        <p14:creationId xmlns:p14="http://schemas.microsoft.com/office/powerpoint/2010/main" val="999184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57964D89-30A6-4E51-9464-DE16AAC8F4C2}" type="datetimeFigureOut">
              <a:rPr lang="es-MX" smtClean="0"/>
              <a:t>15/05/2024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177134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7964D89-30A6-4E51-9464-DE16AAC8F4C2}" type="datetimeFigureOut">
              <a:rPr lang="es-MX" smtClean="0"/>
              <a:t>15/05/2024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4236342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7964D89-30A6-4E51-9464-DE16AAC8F4C2}" type="datetimeFigureOut">
              <a:rPr lang="es-MX" smtClean="0"/>
              <a:t>15/05/2024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42912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7964D89-30A6-4E51-9464-DE16AAC8F4C2}" type="datetimeFigureOut">
              <a:rPr lang="es-MX" smtClean="0"/>
              <a:t>15/05/2024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3952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57964D89-30A6-4E51-9464-DE16AAC8F4C2}" type="datetimeFigureOut">
              <a:rPr lang="es-MX" smtClean="0"/>
              <a:t>15/05/2024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245870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57964D89-30A6-4E51-9464-DE16AAC8F4C2}" type="datetimeFigureOut">
              <a:rPr lang="es-MX" smtClean="0"/>
              <a:t>15/05/2024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54404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57964D89-30A6-4E51-9464-DE16AAC8F4C2}" type="datetimeFigureOut">
              <a:rPr lang="es-MX" smtClean="0"/>
              <a:t>15/05/2024</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336253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57964D89-30A6-4E51-9464-DE16AAC8F4C2}" type="datetimeFigureOut">
              <a:rPr lang="es-MX" smtClean="0"/>
              <a:t>15/05/2024</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184838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7964D89-30A6-4E51-9464-DE16AAC8F4C2}" type="datetimeFigureOut">
              <a:rPr lang="es-MX" smtClean="0"/>
              <a:t>15/05/2024</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133172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7964D89-30A6-4E51-9464-DE16AAC8F4C2}" type="datetimeFigureOut">
              <a:rPr lang="es-MX" smtClean="0"/>
              <a:t>15/05/2024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302714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7964D89-30A6-4E51-9464-DE16AAC8F4C2}" type="datetimeFigureOut">
              <a:rPr lang="es-MX" smtClean="0"/>
              <a:t>15/05/2024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CAC302E-4203-4179-ADBE-FABC79374775}" type="slidenum">
              <a:rPr lang="es-MX" smtClean="0"/>
              <a:t>‹Nº›</a:t>
            </a:fld>
            <a:endParaRPr lang="es-MX"/>
          </a:p>
        </p:txBody>
      </p:sp>
    </p:spTree>
    <p:extLst>
      <p:ext uri="{BB962C8B-B14F-4D97-AF65-F5344CB8AC3E}">
        <p14:creationId xmlns:p14="http://schemas.microsoft.com/office/powerpoint/2010/main" val="250165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964D89-30A6-4E51-9464-DE16AAC8F4C2}" type="datetimeFigureOut">
              <a:rPr lang="es-MX" smtClean="0"/>
              <a:t>15/05/2024</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AC302E-4203-4179-ADBE-FABC79374775}" type="slidenum">
              <a:rPr lang="es-MX" smtClean="0"/>
              <a:t>‹Nº›</a:t>
            </a:fld>
            <a:endParaRPr lang="es-MX"/>
          </a:p>
        </p:txBody>
      </p:sp>
    </p:spTree>
    <p:extLst>
      <p:ext uri="{BB962C8B-B14F-4D97-AF65-F5344CB8AC3E}">
        <p14:creationId xmlns:p14="http://schemas.microsoft.com/office/powerpoint/2010/main" val="3206875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2"/>
            <a:ext cx="9144000" cy="584775"/>
          </a:xfrm>
          <a:prstGeom prst="rect">
            <a:avLst/>
          </a:prstGeom>
          <a:solidFill>
            <a:srgbClr val="FFFF00"/>
          </a:solidFill>
        </p:spPr>
        <p:txBody>
          <a:bodyPr wrap="square">
            <a:spAutoFit/>
          </a:bodyPr>
          <a:lstStyle/>
          <a:p>
            <a:pPr algn="ctr"/>
            <a:r>
              <a:rPr lang="es-MX" sz="3200" b="1" dirty="0" smtClean="0">
                <a:latin typeface="Arial Black" panose="020B0A04020102020204" pitchFamily="34" charset="0"/>
              </a:rPr>
              <a:t>“UNIENDO GENERACIONES”</a:t>
            </a:r>
            <a:endParaRPr lang="es-MX" sz="3200" b="1" dirty="0">
              <a:latin typeface="Arial Black" panose="020B0A04020102020204" pitchFamily="34" charset="0"/>
            </a:endParaRPr>
          </a:p>
        </p:txBody>
      </p:sp>
      <p:sp>
        <p:nvSpPr>
          <p:cNvPr id="6" name="Rectángulo 5"/>
          <p:cNvSpPr/>
          <p:nvPr/>
        </p:nvSpPr>
        <p:spPr>
          <a:xfrm>
            <a:off x="0" y="584773"/>
            <a:ext cx="9144000" cy="461665"/>
          </a:xfrm>
          <a:prstGeom prst="rect">
            <a:avLst/>
          </a:prstGeom>
          <a:solidFill>
            <a:schemeClr val="accent1">
              <a:lumMod val="20000"/>
              <a:lumOff val="80000"/>
            </a:schemeClr>
          </a:solidFill>
        </p:spPr>
        <p:txBody>
          <a:bodyPr wrap="square">
            <a:spAutoFit/>
          </a:bodyPr>
          <a:lstStyle/>
          <a:p>
            <a:pPr algn="ctr"/>
            <a:r>
              <a:rPr lang="es-MX" sz="2400" b="1" dirty="0" smtClean="0">
                <a:latin typeface="Arial Black" panose="020B0A04020102020204" pitchFamily="34" charset="0"/>
              </a:rPr>
              <a:t>Más cerca de la comunidad</a:t>
            </a:r>
            <a:endParaRPr lang="es-MX" sz="2400" b="1" dirty="0">
              <a:latin typeface="Arial Black" panose="020B0A04020102020204" pitchFamily="34" charset="0"/>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921" y="5697415"/>
            <a:ext cx="1156606" cy="971549"/>
          </a:xfrm>
          <a:prstGeom prst="rect">
            <a:avLst/>
          </a:prstGeom>
        </p:spPr>
      </p:pic>
      <p:sp>
        <p:nvSpPr>
          <p:cNvPr id="8" name="CuadroTexto 7"/>
          <p:cNvSpPr txBox="1"/>
          <p:nvPr/>
        </p:nvSpPr>
        <p:spPr>
          <a:xfrm>
            <a:off x="1419086" y="5697415"/>
            <a:ext cx="8273554"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9" name="Imagen 8"/>
          <p:cNvPicPr>
            <a:picLocks noChangeAspect="1"/>
          </p:cNvPicPr>
          <p:nvPr/>
        </p:nvPicPr>
        <p:blipFill>
          <a:blip r:embed="rId3"/>
          <a:stretch>
            <a:fillRect/>
          </a:stretch>
        </p:blipFill>
        <p:spPr>
          <a:xfrm>
            <a:off x="1757362" y="553914"/>
            <a:ext cx="5629275" cy="5629275"/>
          </a:xfrm>
          <a:prstGeom prst="rect">
            <a:avLst/>
          </a:prstGeom>
        </p:spPr>
      </p:pic>
    </p:spTree>
    <p:extLst>
      <p:ext uri="{BB962C8B-B14F-4D97-AF65-F5344CB8AC3E}">
        <p14:creationId xmlns:p14="http://schemas.microsoft.com/office/powerpoint/2010/main" val="4081280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41819"/>
            <a:ext cx="9144000" cy="1569660"/>
          </a:xfrm>
          <a:prstGeom prst="rect">
            <a:avLst/>
          </a:prstGeom>
        </p:spPr>
        <p:txBody>
          <a:bodyPr wrap="square">
            <a:spAutoFit/>
          </a:bodyPr>
          <a:lstStyle/>
          <a:p>
            <a:pPr algn="ctr"/>
            <a:r>
              <a:rPr lang="es-MX" sz="2400" b="1" dirty="0" smtClean="0">
                <a:latin typeface="Arial Black" panose="020B0A04020102020204" pitchFamily="34" charset="0"/>
              </a:rPr>
              <a:t>Los mayores nos recuerdan nuestra herencia espiritual y nos guían hacia el futuro con sabiduría y</a:t>
            </a:r>
          </a:p>
          <a:p>
            <a:pPr algn="ctr"/>
            <a:r>
              <a:rPr lang="es-MX" sz="2400" b="1" dirty="0" smtClean="0">
                <a:latin typeface="Arial Black" panose="020B0A04020102020204" pitchFamily="34" charset="0"/>
              </a:rPr>
              <a:t>experiencia. Que Dios nos ayude a poder trabajar los más adultos con los más jóvenes.</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5086350"/>
          </a:xfrm>
          <a:prstGeom prst="rect">
            <a:avLst/>
          </a:prstGeom>
        </p:spPr>
      </p:pic>
    </p:spTree>
    <p:extLst>
      <p:ext uri="{BB962C8B-B14F-4D97-AF65-F5344CB8AC3E}">
        <p14:creationId xmlns:p14="http://schemas.microsoft.com/office/powerpoint/2010/main" val="1343506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303455"/>
            <a:ext cx="9144000" cy="2554545"/>
          </a:xfrm>
          <a:prstGeom prst="rect">
            <a:avLst/>
          </a:prstGeom>
        </p:spPr>
        <p:txBody>
          <a:bodyPr wrap="square">
            <a:spAutoFit/>
          </a:bodyPr>
          <a:lstStyle/>
          <a:p>
            <a:pPr algn="ctr"/>
            <a:r>
              <a:rPr lang="es-MX" sz="2000" b="1" dirty="0" smtClean="0">
                <a:latin typeface="Arial Black" panose="020B0A04020102020204" pitchFamily="34" charset="0"/>
              </a:rPr>
              <a:t> Hoy hablaremos del</a:t>
            </a:r>
          </a:p>
          <a:p>
            <a:pPr algn="ctr"/>
            <a:r>
              <a:rPr lang="es-MX" sz="2000" b="1" dirty="0" smtClean="0">
                <a:latin typeface="Arial Black" panose="020B0A04020102020204" pitchFamily="34" charset="0"/>
              </a:rPr>
              <a:t>tesoro que surge cuando diferentes edades convergen en adoración, servicio y aprendizaje dentro de</a:t>
            </a:r>
          </a:p>
          <a:p>
            <a:pPr algn="ctr"/>
            <a:r>
              <a:rPr lang="es-MX" sz="2000" b="1" dirty="0" smtClean="0">
                <a:latin typeface="Arial Black" panose="020B0A04020102020204" pitchFamily="34" charset="0"/>
              </a:rPr>
              <a:t>la iglesia. Como iglesia reconocemos el inmenso valor que cada generación aporta a nuestra comunidad. Las historias y experiencias de los más veteranos enriquecen y guían, mientras que la energía y perspectivas frescas de los jóvenes nos inspiran y desafían.</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4303456"/>
          </a:xfrm>
          <a:prstGeom prst="rect">
            <a:avLst/>
          </a:prstGeom>
        </p:spPr>
      </p:pic>
    </p:spTree>
    <p:extLst>
      <p:ext uri="{BB962C8B-B14F-4D97-AF65-F5344CB8AC3E}">
        <p14:creationId xmlns:p14="http://schemas.microsoft.com/office/powerpoint/2010/main" val="3901037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94991"/>
            <a:ext cx="9144000" cy="461665"/>
          </a:xfrm>
          <a:prstGeom prst="rect">
            <a:avLst/>
          </a:prstGeom>
          <a:solidFill>
            <a:srgbClr val="FFFF00"/>
          </a:solidFill>
        </p:spPr>
        <p:txBody>
          <a:bodyPr wrap="square">
            <a:spAutoFit/>
          </a:bodyPr>
          <a:lstStyle/>
          <a:p>
            <a:pPr algn="ctr"/>
            <a:r>
              <a:rPr lang="es-MX" sz="2400" b="1" dirty="0" smtClean="0">
                <a:latin typeface="Arial Black" panose="020B0A04020102020204" pitchFamily="34" charset="0"/>
              </a:rPr>
              <a:t>#529 “IGLESIA DE CRISTO” </a:t>
            </a:r>
            <a:endParaRPr lang="es-MX" sz="2400" b="1" dirty="0">
              <a:latin typeface="Arial Black" panose="020B0A04020102020204" pitchFamily="34" charset="0"/>
            </a:endParaRPr>
          </a:p>
        </p:txBody>
      </p:sp>
      <p:sp>
        <p:nvSpPr>
          <p:cNvPr id="4" name="CuadroTexto 3"/>
          <p:cNvSpPr txBox="1"/>
          <p:nvPr/>
        </p:nvSpPr>
        <p:spPr>
          <a:xfrm>
            <a:off x="0" y="33326"/>
            <a:ext cx="9144000" cy="461665"/>
          </a:xfrm>
          <a:prstGeom prst="rect">
            <a:avLst/>
          </a:prstGeom>
          <a:solidFill>
            <a:schemeClr val="accent4">
              <a:lumMod val="60000"/>
              <a:lumOff val="40000"/>
            </a:schemeClr>
          </a:solidFill>
        </p:spPr>
        <p:txBody>
          <a:bodyPr wrap="square" rtlCol="0">
            <a:spAutoFit/>
          </a:bodyPr>
          <a:lstStyle/>
          <a:p>
            <a:pPr algn="ctr"/>
            <a:r>
              <a:rPr lang="es-MX" sz="2400" b="1" dirty="0" smtClean="0">
                <a:latin typeface="Arial Black" panose="020B0A04020102020204" pitchFamily="34" charset="0"/>
              </a:rPr>
              <a:t>HIMNO DE ALABANZA</a:t>
            </a:r>
            <a:endParaRPr lang="es-MX" sz="24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956655"/>
            <a:ext cx="9144000" cy="5912427"/>
          </a:xfrm>
          <a:prstGeom prst="rect">
            <a:avLst/>
          </a:prstGeom>
        </p:spPr>
      </p:pic>
    </p:spTree>
    <p:extLst>
      <p:ext uri="{BB962C8B-B14F-4D97-AF65-F5344CB8AC3E}">
        <p14:creationId xmlns:p14="http://schemas.microsoft.com/office/powerpoint/2010/main" val="429279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11273"/>
            <a:ext cx="9144000" cy="2246769"/>
          </a:xfrm>
          <a:prstGeom prst="rect">
            <a:avLst/>
          </a:prstGeom>
        </p:spPr>
        <p:txBody>
          <a:bodyPr wrap="square">
            <a:spAutoFit/>
          </a:bodyPr>
          <a:lstStyle/>
          <a:p>
            <a:pPr algn="ctr"/>
            <a:r>
              <a:rPr lang="es-MX" sz="2000" b="1" dirty="0" smtClean="0">
                <a:latin typeface="Arial Black" panose="020B0A04020102020204" pitchFamily="34" charset="0"/>
              </a:rPr>
              <a:t>Esta sabia declaración nos ofrece una visión profunda sobre el valor y la dignidad de las personas mayores en nuestra iglesia. Nos dice que un anciano honorable y respetado</a:t>
            </a:r>
          </a:p>
          <a:p>
            <a:pPr algn="ctr"/>
            <a:r>
              <a:rPr lang="es-MX" sz="2000" b="1" dirty="0" smtClean="0">
                <a:latin typeface="Arial Black" panose="020B0A04020102020204" pitchFamily="34" charset="0"/>
              </a:rPr>
              <a:t>es una corona que brilla con un esplendor especial. Pero esta distinción no se adquiere de cualquier</a:t>
            </a:r>
          </a:p>
          <a:p>
            <a:pPr algn="ctr"/>
            <a:r>
              <a:rPr lang="es-MX" sz="2000" b="1" dirty="0" smtClean="0">
                <a:latin typeface="Arial Black" panose="020B0A04020102020204" pitchFamily="34" charset="0"/>
              </a:rPr>
              <a:t>manera; es el resultado de una vida guiada por la justicia y la sabiduría.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27709"/>
            <a:ext cx="9144001" cy="4483564"/>
          </a:xfrm>
          <a:prstGeom prst="rect">
            <a:avLst/>
          </a:prstGeom>
        </p:spPr>
      </p:pic>
    </p:spTree>
    <p:extLst>
      <p:ext uri="{BB962C8B-B14F-4D97-AF65-F5344CB8AC3E}">
        <p14:creationId xmlns:p14="http://schemas.microsoft.com/office/powerpoint/2010/main" val="3071312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842885"/>
            <a:ext cx="9144000" cy="2862322"/>
          </a:xfrm>
          <a:prstGeom prst="rect">
            <a:avLst/>
          </a:prstGeom>
        </p:spPr>
        <p:txBody>
          <a:bodyPr wrap="square">
            <a:spAutoFit/>
          </a:bodyPr>
          <a:lstStyle/>
          <a:p>
            <a:pPr algn="ctr"/>
            <a:r>
              <a:rPr lang="es-MX" sz="2000" b="1" dirty="0" smtClean="0">
                <a:latin typeface="Arial Black" panose="020B0A04020102020204" pitchFamily="34" charset="0"/>
              </a:rPr>
              <a:t>En el contexto de nuestro</a:t>
            </a:r>
          </a:p>
          <a:p>
            <a:pPr algn="ctr"/>
            <a:r>
              <a:rPr lang="es-MX" sz="2000" b="1" dirty="0" smtClean="0">
                <a:latin typeface="Arial Black" panose="020B0A04020102020204" pitchFamily="34" charset="0"/>
              </a:rPr>
              <a:t>programa, este verso nos recuerda la riqueza que las personas mayores aportan a nuestra comunidad</a:t>
            </a:r>
          </a:p>
          <a:p>
            <a:pPr algn="ctr"/>
            <a:r>
              <a:rPr lang="es-MX" sz="2000" b="1" dirty="0" smtClean="0">
                <a:latin typeface="Arial Black" panose="020B0A04020102020204" pitchFamily="34" charset="0"/>
              </a:rPr>
              <a:t>intergeneracional. Ellos son como coronas de sabiduría y experiencia, adornos valiosos que</a:t>
            </a:r>
          </a:p>
          <a:p>
            <a:pPr algn="ctr"/>
            <a:r>
              <a:rPr lang="es-MX" sz="2000" b="1" dirty="0" smtClean="0">
                <a:latin typeface="Arial Black" panose="020B0A04020102020204" pitchFamily="34" charset="0"/>
              </a:rPr>
              <a:t>enriquecen nuestra iglesia con su caminar fiel y su conocimiento de la vida. Su presencia es un</a:t>
            </a:r>
          </a:p>
          <a:p>
            <a:pPr algn="ctr"/>
            <a:r>
              <a:rPr lang="es-MX" sz="2000" b="1" dirty="0" smtClean="0">
                <a:latin typeface="Arial Black" panose="020B0A04020102020204" pitchFamily="34" charset="0"/>
              </a:rPr>
              <a:t>testimonio viviente de la fidelidad de Dios a lo largo de los años.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3842885"/>
          </a:xfrm>
          <a:prstGeom prst="rect">
            <a:avLst/>
          </a:prstGeom>
        </p:spPr>
      </p:pic>
    </p:spTree>
    <p:extLst>
      <p:ext uri="{BB962C8B-B14F-4D97-AF65-F5344CB8AC3E}">
        <p14:creationId xmlns:p14="http://schemas.microsoft.com/office/powerpoint/2010/main" val="2911770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707886"/>
          </a:xfrm>
          <a:prstGeom prst="rect">
            <a:avLst/>
          </a:prstGeom>
          <a:solidFill>
            <a:schemeClr val="accent1">
              <a:lumMod val="75000"/>
            </a:schemeClr>
          </a:solidFill>
        </p:spPr>
        <p:txBody>
          <a:bodyPr wrap="square" rtlCol="0">
            <a:spAutoFit/>
          </a:bodyPr>
          <a:lstStyle/>
          <a:p>
            <a:pPr algn="ctr"/>
            <a:r>
              <a:rPr lang="es-MX" sz="4000" b="1" dirty="0" smtClean="0">
                <a:solidFill>
                  <a:srgbClr val="FFFF00"/>
                </a:solidFill>
                <a:latin typeface="Arial Black" panose="020B0A04020102020204" pitchFamily="34" charset="0"/>
              </a:rPr>
              <a:t>NUEVO</a:t>
            </a:r>
            <a:r>
              <a:rPr lang="es-MX" sz="4000" b="1" dirty="0" smtClean="0">
                <a:latin typeface="Arial Black" panose="020B0A04020102020204" pitchFamily="34" charset="0"/>
              </a:rPr>
              <a:t> </a:t>
            </a:r>
            <a:r>
              <a:rPr lang="es-MX" sz="4000" b="1" dirty="0" smtClean="0">
                <a:solidFill>
                  <a:srgbClr val="FF0000"/>
                </a:solidFill>
                <a:latin typeface="Arial Black" panose="020B0A04020102020204" pitchFamily="34" charset="0"/>
              </a:rPr>
              <a:t>HORIZONTE</a:t>
            </a:r>
            <a:endParaRPr lang="es-MX" sz="4000" b="1" dirty="0">
              <a:solidFill>
                <a:srgbClr val="FF0000"/>
              </a:solidFill>
              <a:latin typeface="Arial Black" panose="020B0A04020102020204" pitchFamily="34" charset="0"/>
            </a:endParaRPr>
          </a:p>
        </p:txBody>
      </p:sp>
      <p:sp>
        <p:nvSpPr>
          <p:cNvPr id="3" name="CuadroTexto 2"/>
          <p:cNvSpPr txBox="1"/>
          <p:nvPr/>
        </p:nvSpPr>
        <p:spPr>
          <a:xfrm>
            <a:off x="0" y="707885"/>
            <a:ext cx="9144000" cy="461665"/>
          </a:xfrm>
          <a:prstGeom prst="rect">
            <a:avLst/>
          </a:prstGeom>
          <a:solidFill>
            <a:srgbClr val="FFFF00"/>
          </a:solidFill>
        </p:spPr>
        <p:txBody>
          <a:bodyPr wrap="square" rtlCol="0">
            <a:spAutoFit/>
          </a:bodyPr>
          <a:lstStyle/>
          <a:p>
            <a:pPr algn="ctr"/>
            <a:r>
              <a:rPr lang="es-MX" sz="2400" b="1" dirty="0" smtClean="0">
                <a:latin typeface="Arial Black" panose="020B0A04020102020204" pitchFamily="34" charset="0"/>
              </a:rPr>
              <a:t>INVERSIÓN</a:t>
            </a:r>
            <a:endParaRPr lang="es-MX" sz="2400" b="1" dirty="0">
              <a:latin typeface="Arial Black" panose="020B0A04020102020204" pitchFamily="34" charset="0"/>
            </a:endParaRPr>
          </a:p>
        </p:txBody>
      </p:sp>
      <p:sp>
        <p:nvSpPr>
          <p:cNvPr id="4" name="CuadroTexto 3"/>
          <p:cNvSpPr txBox="1"/>
          <p:nvPr/>
        </p:nvSpPr>
        <p:spPr>
          <a:xfrm>
            <a:off x="0" y="5929745"/>
            <a:ext cx="9144000" cy="954107"/>
          </a:xfrm>
          <a:prstGeom prst="rect">
            <a:avLst/>
          </a:prstGeom>
          <a:solidFill>
            <a:srgbClr val="FF0000"/>
          </a:solidFill>
        </p:spPr>
        <p:txBody>
          <a:bodyPr wrap="square" rtlCol="0">
            <a:spAutoFit/>
          </a:bodyPr>
          <a:lstStyle/>
          <a:p>
            <a:pPr algn="ctr"/>
            <a:r>
              <a:rPr lang="es-MX" sz="2800" b="1" dirty="0" smtClean="0">
                <a:solidFill>
                  <a:schemeClr val="bg1"/>
                </a:solidFill>
                <a:latin typeface="Arial Black" panose="020B0A04020102020204" pitchFamily="34" charset="0"/>
              </a:rPr>
              <a:t>EL FONDO DE INVERSIÓN DE LA ESCUELA  SABÁTICA</a:t>
            </a:r>
            <a:endParaRPr lang="es-MX" sz="2800" b="1" dirty="0">
              <a:solidFill>
                <a:schemeClr val="bg1"/>
              </a:solidFill>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1169550"/>
            <a:ext cx="9144000" cy="4760195"/>
          </a:xfrm>
          <a:prstGeom prst="rect">
            <a:avLst/>
          </a:prstGeom>
        </p:spPr>
      </p:pic>
    </p:spTree>
    <p:extLst>
      <p:ext uri="{BB962C8B-B14F-4D97-AF65-F5344CB8AC3E}">
        <p14:creationId xmlns:p14="http://schemas.microsoft.com/office/powerpoint/2010/main" val="2519949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825637"/>
            <a:ext cx="9144000" cy="2862322"/>
          </a:xfrm>
          <a:prstGeom prst="rect">
            <a:avLst/>
          </a:prstGeom>
        </p:spPr>
        <p:txBody>
          <a:bodyPr wrap="square">
            <a:spAutoFit/>
          </a:bodyPr>
          <a:lstStyle/>
          <a:p>
            <a:pPr algn="ctr"/>
            <a:r>
              <a:rPr lang="es-MX" sz="2000" b="1" dirty="0" smtClean="0">
                <a:latin typeface="Arial Black" panose="020B0A04020102020204" pitchFamily="34" charset="0"/>
              </a:rPr>
              <a:t>Sin duda cuando pensamos en la palabra juventud, viene a nuestra mente sinónimos de fuerza y osadía</a:t>
            </a:r>
          </a:p>
          <a:p>
            <a:pPr algn="ctr"/>
            <a:r>
              <a:rPr lang="es-MX" sz="2000" b="1" dirty="0" smtClean="0">
                <a:latin typeface="Arial Black" panose="020B0A04020102020204" pitchFamily="34" charset="0"/>
              </a:rPr>
              <a:t>por realizar las cosas. Y es que la juventud en nuestra iglesia aporta energía y vitalidad. Los jóvenes aportan una frescura que puede infundir nueva vida en la iglesia. Su entusiasmo y pasión pueden motivar a todos a ser más activos y comprometidos en la obra de la iglesia. Por su parte cuando</a:t>
            </a:r>
          </a:p>
          <a:p>
            <a:pPr algn="ctr"/>
            <a:r>
              <a:rPr lang="es-MX" sz="2000" b="1" dirty="0" smtClean="0">
                <a:latin typeface="Arial Black" panose="020B0A04020102020204" pitchFamily="34" charset="0"/>
              </a:rPr>
              <a:t>pensamos en la palabra adulto, pueden venir conceptos a nuestra mente como cautela, experiencia y sabiduría.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3825637"/>
          </a:xfrm>
          <a:prstGeom prst="rect">
            <a:avLst/>
          </a:prstGeom>
        </p:spPr>
      </p:pic>
    </p:spTree>
    <p:extLst>
      <p:ext uri="{BB962C8B-B14F-4D97-AF65-F5344CB8AC3E}">
        <p14:creationId xmlns:p14="http://schemas.microsoft.com/office/powerpoint/2010/main" val="3285857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154551"/>
            <a:ext cx="9144000" cy="2554545"/>
          </a:xfrm>
          <a:prstGeom prst="rect">
            <a:avLst/>
          </a:prstGeom>
        </p:spPr>
        <p:txBody>
          <a:bodyPr wrap="square">
            <a:spAutoFit/>
          </a:bodyPr>
          <a:lstStyle/>
          <a:p>
            <a:pPr algn="ctr"/>
            <a:r>
              <a:rPr lang="es-MX" sz="2000" b="1" dirty="0" smtClean="0">
                <a:latin typeface="Arial Black" panose="020B0A04020102020204" pitchFamily="34" charset="0"/>
              </a:rPr>
              <a:t>Y es que los adultos han acumulado experiencias a lo largo de los años y han enfrentado</a:t>
            </a:r>
          </a:p>
          <a:p>
            <a:pPr algn="ctr"/>
            <a:r>
              <a:rPr lang="es-MX" sz="2000" b="1" dirty="0" smtClean="0">
                <a:latin typeface="Arial Black" panose="020B0A04020102020204" pitchFamily="34" charset="0"/>
              </a:rPr>
              <a:t>una variedad de situaciones. Su sabiduría y consejo pueden proporcionar una guía invaluable para los</a:t>
            </a:r>
          </a:p>
          <a:p>
            <a:pPr algn="ctr"/>
            <a:r>
              <a:rPr lang="es-MX" sz="2000" b="1" dirty="0" smtClean="0">
                <a:latin typeface="Arial Black" panose="020B0A04020102020204" pitchFamily="34" charset="0"/>
              </a:rPr>
              <a:t>jóvenes que están comenzando sus propios caminos. </a:t>
            </a:r>
          </a:p>
          <a:p>
            <a:pPr algn="ctr"/>
            <a:r>
              <a:rPr lang="es-MX" sz="2000" b="1" dirty="0" smtClean="0">
                <a:latin typeface="Arial Black" panose="020B0A04020102020204" pitchFamily="34" charset="0"/>
              </a:rPr>
              <a:t>Es así como nuestra iglesia se ve enriquecida</a:t>
            </a:r>
          </a:p>
          <a:p>
            <a:pPr algn="ctr"/>
            <a:r>
              <a:rPr lang="es-MX" sz="2000" b="1" dirty="0" smtClean="0">
                <a:latin typeface="Arial Black" panose="020B0A04020102020204" pitchFamily="34" charset="0"/>
              </a:rPr>
              <a:t>por la diversidad de talentos dones y habilidades que sus miembros de diferentes edades tienen.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154551"/>
          </a:xfrm>
          <a:prstGeom prst="rect">
            <a:avLst/>
          </a:prstGeom>
        </p:spPr>
      </p:pic>
    </p:spTree>
    <p:extLst>
      <p:ext uri="{BB962C8B-B14F-4D97-AF65-F5344CB8AC3E}">
        <p14:creationId xmlns:p14="http://schemas.microsoft.com/office/powerpoint/2010/main" val="2880675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rgbClr val="00FFFF"/>
          </a:solidFill>
        </p:spPr>
        <p:txBody>
          <a:bodyPr wrap="square" rtlCol="0">
            <a:spAutoFit/>
          </a:bodyPr>
          <a:lstStyle/>
          <a:p>
            <a:pPr algn="ctr"/>
            <a:r>
              <a:rPr lang="es-MX" sz="3200" b="1" dirty="0" smtClean="0">
                <a:latin typeface="Arial Black" panose="020B0A04020102020204" pitchFamily="34" charset="0"/>
              </a:rPr>
              <a:t>HIMNO ESPECIAL</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4"/>
            <a:ext cx="9144000" cy="6273226"/>
          </a:xfrm>
          <a:prstGeom prst="rect">
            <a:avLst/>
          </a:prstGeom>
        </p:spPr>
      </p:pic>
    </p:spTree>
    <p:extLst>
      <p:ext uri="{BB962C8B-B14F-4D97-AF65-F5344CB8AC3E}">
        <p14:creationId xmlns:p14="http://schemas.microsoft.com/office/powerpoint/2010/main" val="4178762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MISIONERO MUNDIAL</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646330"/>
            <a:ext cx="9168095" cy="6211669"/>
          </a:xfrm>
          <a:prstGeom prst="rect">
            <a:avLst/>
          </a:prstGeom>
        </p:spPr>
      </p:pic>
      <p:sp>
        <p:nvSpPr>
          <p:cNvPr id="4" name="CuadroTexto 3"/>
          <p:cNvSpPr txBox="1"/>
          <p:nvPr/>
        </p:nvSpPr>
        <p:spPr>
          <a:xfrm>
            <a:off x="4932218" y="2923308"/>
            <a:ext cx="4087092" cy="646331"/>
          </a:xfrm>
          <a:prstGeom prst="rect">
            <a:avLst/>
          </a:prstGeom>
          <a:solidFill>
            <a:srgbClr val="00FFFF"/>
          </a:solidFill>
        </p:spPr>
        <p:txBody>
          <a:bodyPr wrap="square" rtlCol="0">
            <a:spAutoFit/>
          </a:bodyPr>
          <a:lstStyle/>
          <a:p>
            <a:pPr algn="ctr"/>
            <a:r>
              <a:rPr lang="es-MX" sz="3600" b="1" dirty="0" smtClean="0">
                <a:latin typeface="Arial Black" panose="020B0A04020102020204" pitchFamily="34" charset="0"/>
              </a:rPr>
              <a:t>UZBEKISTÁN</a:t>
            </a:r>
            <a:endParaRPr lang="es-MX" sz="3600" b="1" dirty="0">
              <a:latin typeface="Arial Black" panose="020B0A04020102020204" pitchFamily="34" charset="0"/>
            </a:endParaRPr>
          </a:p>
        </p:txBody>
      </p:sp>
      <p:sp>
        <p:nvSpPr>
          <p:cNvPr id="5" name="CuadroTexto 4"/>
          <p:cNvSpPr txBox="1"/>
          <p:nvPr/>
        </p:nvSpPr>
        <p:spPr>
          <a:xfrm>
            <a:off x="0" y="646329"/>
            <a:ext cx="1787235" cy="2069162"/>
          </a:xfrm>
          <a:prstGeom prst="rect">
            <a:avLst/>
          </a:prstGeom>
          <a:solidFill>
            <a:schemeClr val="bg1"/>
          </a:solidFill>
        </p:spPr>
        <p:txBody>
          <a:bodyPr wrap="square" rtlCol="0">
            <a:spAutoFit/>
          </a:bodyPr>
          <a:lstStyle/>
          <a:p>
            <a:endParaRPr lang="es-MX"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328"/>
            <a:ext cx="1787235" cy="2094807"/>
          </a:xfrm>
          <a:prstGeom prst="rect">
            <a:avLst/>
          </a:prstGeom>
        </p:spPr>
      </p:pic>
    </p:spTree>
    <p:extLst>
      <p:ext uri="{BB962C8B-B14F-4D97-AF65-F5344CB8AC3E}">
        <p14:creationId xmlns:p14="http://schemas.microsoft.com/office/powerpoint/2010/main" val="2874088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59583"/>
            <a:ext cx="9144000" cy="954107"/>
          </a:xfrm>
          <a:prstGeom prst="rect">
            <a:avLst/>
          </a:prstGeom>
          <a:solidFill>
            <a:schemeClr val="accent4">
              <a:lumMod val="60000"/>
              <a:lumOff val="40000"/>
            </a:schemeClr>
          </a:solidFill>
        </p:spPr>
        <p:txBody>
          <a:bodyPr wrap="square">
            <a:spAutoFit/>
          </a:bodyPr>
          <a:lstStyle/>
          <a:p>
            <a:pPr algn="ctr"/>
            <a:r>
              <a:rPr lang="es-MX" sz="2800" b="1" dirty="0" smtClean="0">
                <a:latin typeface="Arial Black" panose="020B0A04020102020204" pitchFamily="34" charset="0"/>
              </a:rPr>
              <a:t># 533 “Somos un pequeño pueblo muy feliz”, #533 “Cuán bueno y agradable”.</a:t>
            </a:r>
            <a:endParaRPr lang="es-MX" sz="2800" b="1" dirty="0">
              <a:latin typeface="Arial Black" panose="020B0A04020102020204" pitchFamily="34" charset="0"/>
            </a:endParaRPr>
          </a:p>
        </p:txBody>
      </p:sp>
      <p:sp>
        <p:nvSpPr>
          <p:cNvPr id="3" name="CuadroTexto 2"/>
          <p:cNvSpPr txBox="1"/>
          <p:nvPr/>
        </p:nvSpPr>
        <p:spPr>
          <a:xfrm>
            <a:off x="0" y="-1"/>
            <a:ext cx="9144000" cy="584775"/>
          </a:xfrm>
          <a:prstGeom prst="rect">
            <a:avLst/>
          </a:prstGeom>
          <a:solidFill>
            <a:schemeClr val="accent6">
              <a:lumMod val="40000"/>
              <a:lumOff val="60000"/>
            </a:schemeClr>
          </a:solidFill>
        </p:spPr>
        <p:txBody>
          <a:bodyPr wrap="square" rtlCol="0">
            <a:spAutoFit/>
          </a:bodyPr>
          <a:lstStyle/>
          <a:p>
            <a:pPr algn="ctr"/>
            <a:r>
              <a:rPr lang="es-MX" sz="3200" b="1" dirty="0" smtClean="0">
                <a:latin typeface="Arial Black" panose="020B0A04020102020204" pitchFamily="34" charset="0"/>
              </a:rPr>
              <a:t>SERVICIO DE CANTO</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513690"/>
            <a:ext cx="9144000" cy="8503433"/>
          </a:xfrm>
          <a:prstGeom prst="rect">
            <a:avLst/>
          </a:prstGeom>
        </p:spPr>
      </p:pic>
    </p:spTree>
    <p:extLst>
      <p:ext uri="{BB962C8B-B14F-4D97-AF65-F5344CB8AC3E}">
        <p14:creationId xmlns:p14="http://schemas.microsoft.com/office/powerpoint/2010/main" val="3556273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995678"/>
            <a:ext cx="9144000" cy="2862322"/>
          </a:xfrm>
          <a:prstGeom prst="rect">
            <a:avLst/>
          </a:prstGeom>
        </p:spPr>
        <p:txBody>
          <a:bodyPr wrap="square">
            <a:spAutoFit/>
          </a:bodyPr>
          <a:lstStyle/>
          <a:p>
            <a:pPr algn="ctr"/>
            <a:r>
              <a:rPr lang="es-MX" sz="2000" b="1" dirty="0" smtClean="0">
                <a:latin typeface="Arial Black" panose="020B0A04020102020204" pitchFamily="34" charset="0"/>
              </a:rPr>
              <a:t>Una característica muy distintiva de la juventud son las innumerables ideas que se tienen en esta etapa, algunas suelen ser tan innovadoras que constantemente los más adultos se quedan admirados de la creatividad e imaginación que los más jóvenes tienen. Sin embargo, muchas veces estas ideas</a:t>
            </a:r>
          </a:p>
          <a:p>
            <a:pPr algn="ctr"/>
            <a:r>
              <a:rPr lang="es-MX" sz="2000" b="1" dirty="0" smtClean="0">
                <a:latin typeface="Arial Black" panose="020B0A04020102020204" pitchFamily="34" charset="0"/>
              </a:rPr>
              <a:t>carecen de planificación, organización y gestión. Es ahí donde es necesaria la intervención de los más adultos, no para desmotivar ni desmoralizar a los jóvenes, sino para lograr que esas ideas se vuelvan realidad con la guía adecuada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3995678"/>
          </a:xfrm>
          <a:prstGeom prst="rect">
            <a:avLst/>
          </a:prstGeom>
        </p:spPr>
      </p:pic>
    </p:spTree>
    <p:extLst>
      <p:ext uri="{BB962C8B-B14F-4D97-AF65-F5344CB8AC3E}">
        <p14:creationId xmlns:p14="http://schemas.microsoft.com/office/powerpoint/2010/main" val="923935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1231"/>
            <a:ext cx="9144000" cy="2246769"/>
          </a:xfrm>
          <a:prstGeom prst="rect">
            <a:avLst/>
          </a:prstGeom>
        </p:spPr>
        <p:txBody>
          <a:bodyPr wrap="square">
            <a:spAutoFit/>
          </a:bodyPr>
          <a:lstStyle/>
          <a:p>
            <a:pPr algn="ctr"/>
            <a:r>
              <a:rPr lang="es-MX" sz="2000" b="1" dirty="0" smtClean="0">
                <a:latin typeface="Arial Black" panose="020B0A04020102020204" pitchFamily="34" charset="0"/>
              </a:rPr>
              <a:t>Muchos miembros por su parte, optan por seguir los mismos patrones que desde hace muchos años se han ejercido, pero que ya difícilmente responden a las necesidades de la actualidad. Es ahí donde entran los jóvenes. Ellos son capaces de ofrecer ideas innovadoras y soluciones creativas para abordar los desafíos y las oportunidades que enfrenta la iglesia</a:t>
            </a:r>
          </a:p>
          <a:p>
            <a:pPr algn="ctr"/>
            <a:r>
              <a:rPr lang="es-MX" sz="2000" b="1" dirty="0" smtClean="0">
                <a:latin typeface="Arial Black" panose="020B0A04020102020204" pitchFamily="34" charset="0"/>
              </a:rPr>
              <a:t>contemporánea.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1"/>
            <a:ext cx="9144001" cy="4582391"/>
          </a:xfrm>
          <a:prstGeom prst="rect">
            <a:avLst/>
          </a:prstGeom>
        </p:spPr>
      </p:pic>
    </p:spTree>
    <p:extLst>
      <p:ext uri="{BB962C8B-B14F-4D97-AF65-F5344CB8AC3E}">
        <p14:creationId xmlns:p14="http://schemas.microsoft.com/office/powerpoint/2010/main" val="2948877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35938"/>
            <a:ext cx="9144000" cy="1569660"/>
          </a:xfrm>
          <a:prstGeom prst="rect">
            <a:avLst/>
          </a:prstGeom>
        </p:spPr>
        <p:txBody>
          <a:bodyPr wrap="square">
            <a:spAutoFit/>
          </a:bodyPr>
          <a:lstStyle/>
          <a:p>
            <a:pPr algn="ctr"/>
            <a:r>
              <a:rPr lang="es-MX" sz="2400" b="1" dirty="0" smtClean="0">
                <a:latin typeface="Arial Black" panose="020B0A04020102020204" pitchFamily="34" charset="0"/>
              </a:rPr>
              <a:t>Dejemos hermanos que los jóvenes que tienen pasión por Cristo puedan servirlo con</a:t>
            </a:r>
          </a:p>
          <a:p>
            <a:pPr algn="ctr"/>
            <a:r>
              <a:rPr lang="es-MX" sz="2400" b="1" dirty="0" smtClean="0">
                <a:latin typeface="Arial Black" panose="020B0A04020102020204" pitchFamily="34" charset="0"/>
              </a:rPr>
              <a:t>todo su corazón y entusiasmo, procurando siempre hacerlo bajo la guía del Espíritu Santo.</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885950" y="0"/>
            <a:ext cx="5372100" cy="5135938"/>
          </a:xfrm>
          <a:prstGeom prst="rect">
            <a:avLst/>
          </a:prstGeom>
        </p:spPr>
      </p:pic>
      <p:sp>
        <p:nvSpPr>
          <p:cNvPr id="5" name="CuadroTexto 4"/>
          <p:cNvSpPr txBox="1"/>
          <p:nvPr/>
        </p:nvSpPr>
        <p:spPr>
          <a:xfrm>
            <a:off x="0" y="0"/>
            <a:ext cx="1885949" cy="5135938"/>
          </a:xfrm>
          <a:prstGeom prst="rect">
            <a:avLst/>
          </a:prstGeom>
          <a:solidFill>
            <a:schemeClr val="accent1">
              <a:lumMod val="40000"/>
              <a:lumOff val="60000"/>
            </a:schemeClr>
          </a:solidFill>
        </p:spPr>
        <p:txBody>
          <a:bodyPr wrap="square" rtlCol="0">
            <a:spAutoFit/>
          </a:bodyPr>
          <a:lstStyle/>
          <a:p>
            <a:endParaRPr lang="es-MX" dirty="0"/>
          </a:p>
        </p:txBody>
      </p:sp>
      <p:sp>
        <p:nvSpPr>
          <p:cNvPr id="6" name="CuadroTexto 5"/>
          <p:cNvSpPr txBox="1"/>
          <p:nvPr/>
        </p:nvSpPr>
        <p:spPr>
          <a:xfrm>
            <a:off x="7258050" y="0"/>
            <a:ext cx="1885950" cy="5135938"/>
          </a:xfrm>
          <a:prstGeom prst="rect">
            <a:avLst/>
          </a:prstGeom>
          <a:solidFill>
            <a:schemeClr val="accent1">
              <a:lumMod val="40000"/>
              <a:lumOff val="60000"/>
            </a:schemeClr>
          </a:solidFill>
        </p:spPr>
        <p:txBody>
          <a:bodyPr wrap="square" rtlCol="0">
            <a:spAutoFit/>
          </a:bodyPr>
          <a:lstStyle/>
          <a:p>
            <a:endParaRPr lang="es-MX" dirty="0"/>
          </a:p>
        </p:txBody>
      </p:sp>
    </p:spTree>
    <p:extLst>
      <p:ext uri="{BB962C8B-B14F-4D97-AF65-F5344CB8AC3E}">
        <p14:creationId xmlns:p14="http://schemas.microsoft.com/office/powerpoint/2010/main" val="836872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9144793"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40337">
            <a:off x="1205346" y="4501688"/>
            <a:ext cx="805295" cy="676448"/>
          </a:xfrm>
          <a:prstGeom prst="rect">
            <a:avLst/>
          </a:prstGeom>
        </p:spPr>
      </p:pic>
      <p:sp>
        <p:nvSpPr>
          <p:cNvPr id="4" name="CuadroTexto 3"/>
          <p:cNvSpPr txBox="1"/>
          <p:nvPr/>
        </p:nvSpPr>
        <p:spPr>
          <a:xfrm>
            <a:off x="334414" y="775855"/>
            <a:ext cx="4168577" cy="1323439"/>
          </a:xfrm>
          <a:prstGeom prst="rect">
            <a:avLst/>
          </a:prstGeom>
          <a:noFill/>
        </p:spPr>
        <p:txBody>
          <a:bodyPr wrap="none" rtlCol="0">
            <a:spAutoFit/>
          </a:bodyPr>
          <a:lstStyle/>
          <a:p>
            <a:pPr algn="ctr"/>
            <a:r>
              <a:rPr lang="es-MX" sz="4000" b="1" dirty="0" smtClean="0">
                <a:latin typeface="Arial Black" panose="020B0A04020102020204" pitchFamily="34" charset="0"/>
              </a:rPr>
              <a:t>INFORME</a:t>
            </a:r>
          </a:p>
          <a:p>
            <a:pPr algn="ctr"/>
            <a:r>
              <a:rPr lang="es-MX" sz="4000" b="1" dirty="0" smtClean="0">
                <a:latin typeface="Arial Black" panose="020B0A04020102020204" pitchFamily="34" charset="0"/>
              </a:rPr>
              <a:t>SECRETARIAL</a:t>
            </a:r>
            <a:endParaRPr lang="es-MX" sz="4000" b="1" dirty="0">
              <a:latin typeface="Arial Black" panose="020B0A04020102020204" pitchFamily="34" charset="0"/>
            </a:endParaRPr>
          </a:p>
        </p:txBody>
      </p:sp>
    </p:spTree>
    <p:extLst>
      <p:ext uri="{BB962C8B-B14F-4D97-AF65-F5344CB8AC3E}">
        <p14:creationId xmlns:p14="http://schemas.microsoft.com/office/powerpoint/2010/main" val="3382646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80344"/>
            <a:ext cx="9144000" cy="2677656"/>
          </a:xfrm>
          <a:prstGeom prst="rect">
            <a:avLst/>
          </a:prstGeom>
        </p:spPr>
        <p:txBody>
          <a:bodyPr wrap="square">
            <a:spAutoFit/>
          </a:bodyPr>
          <a:lstStyle/>
          <a:p>
            <a:pPr algn="ctr"/>
            <a:r>
              <a:rPr lang="es-MX" sz="2400" b="1" dirty="0" smtClean="0">
                <a:latin typeface="Arial Black" panose="020B0A04020102020204" pitchFamily="34" charset="0"/>
              </a:rPr>
              <a:t>Resulta innegable que los jóvenes son los que tienen mayor conexión con la cultura actual: </a:t>
            </a:r>
          </a:p>
          <a:p>
            <a:pPr algn="ctr"/>
            <a:r>
              <a:rPr lang="es-MX" sz="2400" b="1" dirty="0" smtClean="0">
                <a:latin typeface="Arial Black" panose="020B0A04020102020204" pitchFamily="34" charset="0"/>
              </a:rPr>
              <a:t>Los jóvenes están inmersos en la cultura contemporánea y comprenden las tendencias y desafíos que enfrentan las generaciones más jóvenes. Esto los hace aptos para llegar a las nuevas generaciones de manera efectiva.</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4178220"/>
          </a:xfrm>
          <a:prstGeom prst="rect">
            <a:avLst/>
          </a:prstGeom>
        </p:spPr>
      </p:pic>
    </p:spTree>
    <p:extLst>
      <p:ext uri="{BB962C8B-B14F-4D97-AF65-F5344CB8AC3E}">
        <p14:creationId xmlns:p14="http://schemas.microsoft.com/office/powerpoint/2010/main" val="2685404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34600"/>
            <a:ext cx="9144000" cy="1938992"/>
          </a:xfrm>
          <a:prstGeom prst="rect">
            <a:avLst/>
          </a:prstGeom>
        </p:spPr>
        <p:txBody>
          <a:bodyPr wrap="square">
            <a:spAutoFit/>
          </a:bodyPr>
          <a:lstStyle/>
          <a:p>
            <a:pPr algn="ctr"/>
            <a:r>
              <a:rPr lang="es-MX" sz="2000" b="1" dirty="0" smtClean="0">
                <a:latin typeface="Arial Black" panose="020B0A04020102020204" pitchFamily="34" charset="0"/>
              </a:rPr>
              <a:t>Por su parte, los adultos tienen mayores conexiones y redes de contacto. Los adultos a menudo tienen conexiones más establecidas en la comunidad y pueden ser recursos valiosos para facilitar colaboraciones y actividades. He aquí otro ejemplo donde los jóvenes y los adultos logran</a:t>
            </a:r>
          </a:p>
          <a:p>
            <a:pPr algn="ctr"/>
            <a:r>
              <a:rPr lang="es-MX" sz="2000" b="1" dirty="0" smtClean="0">
                <a:latin typeface="Arial Black" panose="020B0A04020102020204" pitchFamily="34" charset="0"/>
              </a:rPr>
              <a:t>cumplir la misión en conjunto.</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834600"/>
          </a:xfrm>
          <a:prstGeom prst="rect">
            <a:avLst/>
          </a:prstGeom>
        </p:spPr>
      </p:pic>
    </p:spTree>
    <p:extLst>
      <p:ext uri="{BB962C8B-B14F-4D97-AF65-F5344CB8AC3E}">
        <p14:creationId xmlns:p14="http://schemas.microsoft.com/office/powerpoint/2010/main" val="338581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 y="4187041"/>
            <a:ext cx="9144001" cy="2554545"/>
          </a:xfrm>
          <a:prstGeom prst="rect">
            <a:avLst/>
          </a:prstGeom>
        </p:spPr>
        <p:txBody>
          <a:bodyPr wrap="square">
            <a:spAutoFit/>
          </a:bodyPr>
          <a:lstStyle/>
          <a:p>
            <a:pPr algn="ctr"/>
            <a:r>
              <a:rPr lang="es-MX" sz="2000" b="1" dirty="0" smtClean="0">
                <a:latin typeface="Arial Black" panose="020B0A04020102020204" pitchFamily="34" charset="0"/>
              </a:rPr>
              <a:t>¿Cómo debería ser entonces la convivencia entre los miembros más adultos y los más jóvenes de la iglesia? Pues bien, se espera ambas generaciones convivan de manera armoniosa en la iglesia. Para que esto sea posible es esencial que se promueva un ambiente donde todas las edades se sientan</a:t>
            </a:r>
          </a:p>
          <a:p>
            <a:pPr algn="ctr"/>
            <a:r>
              <a:rPr lang="es-MX" sz="2000" b="1" dirty="0" smtClean="0">
                <a:latin typeface="Arial Black" panose="020B0A04020102020204" pitchFamily="34" charset="0"/>
              </a:rPr>
              <a:t>cómodas expresando sus ideas y opiniones, y donde se escuchen y respeten mutuamente. Asimismo,</a:t>
            </a:r>
          </a:p>
          <a:p>
            <a:pPr algn="ctr"/>
            <a:r>
              <a:rPr lang="es-MX" sz="2000" b="1" dirty="0" smtClean="0">
                <a:latin typeface="Arial Black" panose="020B0A04020102020204" pitchFamily="34" charset="0"/>
              </a:rPr>
              <a:t>es necesario Fomentar la </a:t>
            </a:r>
            <a:r>
              <a:rPr lang="es-MX" sz="2000" b="1" dirty="0" err="1" smtClean="0">
                <a:latin typeface="Arial Black" panose="020B0A04020102020204" pitchFamily="34" charset="0"/>
              </a:rPr>
              <a:t>mentoría</a:t>
            </a:r>
            <a:r>
              <a:rPr lang="es-MX" sz="2000" b="1" dirty="0" smtClean="0">
                <a:latin typeface="Arial Black" panose="020B0A04020102020204" pitchFamily="34" charset="0"/>
              </a:rPr>
              <a:t> y el discipulado.</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222563"/>
          </a:xfrm>
          <a:prstGeom prst="rect">
            <a:avLst/>
          </a:prstGeom>
        </p:spPr>
      </p:pic>
    </p:spTree>
    <p:extLst>
      <p:ext uri="{BB962C8B-B14F-4D97-AF65-F5344CB8AC3E}">
        <p14:creationId xmlns:p14="http://schemas.microsoft.com/office/powerpoint/2010/main" val="24013443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13555"/>
            <a:ext cx="9144000" cy="1938992"/>
          </a:xfrm>
          <a:prstGeom prst="rect">
            <a:avLst/>
          </a:prstGeom>
        </p:spPr>
        <p:txBody>
          <a:bodyPr wrap="square">
            <a:spAutoFit/>
          </a:bodyPr>
          <a:lstStyle/>
          <a:p>
            <a:pPr algn="ctr"/>
            <a:r>
              <a:rPr lang="es-MX" sz="2000" b="1" dirty="0" smtClean="0">
                <a:latin typeface="Arial Black" panose="020B0A04020102020204" pitchFamily="34" charset="0"/>
              </a:rPr>
              <a:t>Al establecer relaciones de </a:t>
            </a:r>
            <a:r>
              <a:rPr lang="es-MX" sz="2000" b="1" dirty="0" err="1" smtClean="0">
                <a:latin typeface="Arial Black" panose="020B0A04020102020204" pitchFamily="34" charset="0"/>
              </a:rPr>
              <a:t>mentoría</a:t>
            </a:r>
            <a:r>
              <a:rPr lang="es-MX" sz="2000" b="1" dirty="0" smtClean="0">
                <a:latin typeface="Arial Black" panose="020B0A04020102020204" pitchFamily="34" charset="0"/>
              </a:rPr>
              <a:t> entre adultos</a:t>
            </a:r>
          </a:p>
          <a:p>
            <a:pPr algn="ctr"/>
            <a:r>
              <a:rPr lang="es-MX" sz="2000" b="1" dirty="0" smtClean="0">
                <a:latin typeface="Arial Black" panose="020B0A04020102020204" pitchFamily="34" charset="0"/>
              </a:rPr>
              <a:t>y jóvenes puede ser una forma efectiva de transmitir sabiduría y guiar a los jóvenes en su caminar espiritual. No olvide que esta generación será la que verá venir al Señor Jesús y serán los que guíen a esta iglesia en sus últimos días en esta tierra. </a:t>
            </a:r>
          </a:p>
          <a:p>
            <a:pPr algn="ctr"/>
            <a:r>
              <a:rPr lang="es-MX" sz="2000" b="1" dirty="0" smtClean="0">
                <a:latin typeface="Arial Black" panose="020B0A04020102020204" pitchFamily="34" charset="0"/>
              </a:rPr>
              <a:t>Ore por ellos, anímelos y protéjalos del enemigo.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801206"/>
          </a:xfrm>
          <a:prstGeom prst="rect">
            <a:avLst/>
          </a:prstGeom>
        </p:spPr>
      </p:pic>
    </p:spTree>
    <p:extLst>
      <p:ext uri="{BB962C8B-B14F-4D97-AF65-F5344CB8AC3E}">
        <p14:creationId xmlns:p14="http://schemas.microsoft.com/office/powerpoint/2010/main" val="43000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CONCLUSIÓN</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6334780"/>
          </a:xfrm>
          <a:prstGeom prst="rect">
            <a:avLst/>
          </a:prstGeom>
        </p:spPr>
      </p:pic>
      <p:sp>
        <p:nvSpPr>
          <p:cNvPr id="5" name="Rectángulo 4"/>
          <p:cNvSpPr/>
          <p:nvPr/>
        </p:nvSpPr>
        <p:spPr>
          <a:xfrm>
            <a:off x="0" y="897138"/>
            <a:ext cx="4059382" cy="4708981"/>
          </a:xfrm>
          <a:prstGeom prst="rect">
            <a:avLst/>
          </a:prstGeom>
          <a:solidFill>
            <a:schemeClr val="bg1"/>
          </a:solidFill>
        </p:spPr>
        <p:txBody>
          <a:bodyPr wrap="square">
            <a:spAutoFit/>
          </a:bodyPr>
          <a:lstStyle/>
          <a:p>
            <a:pPr algn="ctr"/>
            <a:r>
              <a:rPr lang="es-MX" sz="2000" b="1" dirty="0" smtClean="0">
                <a:latin typeface="Arial Black" panose="020B0A04020102020204" pitchFamily="34" charset="0"/>
              </a:rPr>
              <a:t>Agradecemos a Dios el permitirnos reflexionar el día de hoy en el poder de la iglesia intergeneracional en acción. Al unir nuestras opiniones, experiencias y sabiduría, construimos puentes que fortalecen nuestra fe y enriquecen nuestras vidas espirituales. Sigamos fomentando esta conexión especial en</a:t>
            </a:r>
          </a:p>
          <a:p>
            <a:pPr algn="ctr"/>
            <a:r>
              <a:rPr lang="es-MX" sz="2000" b="1" dirty="0" smtClean="0">
                <a:latin typeface="Arial Black" panose="020B0A04020102020204" pitchFamily="34" charset="0"/>
              </a:rPr>
              <a:t>nuestra iglesia y más allá. Que Dios nos bendiga en nuestra trayectoria juntos.</a:t>
            </a:r>
            <a:endParaRPr lang="es-MX" sz="2000" b="1" dirty="0">
              <a:latin typeface="Arial Black" panose="020B0A04020102020204" pitchFamily="34" charset="0"/>
            </a:endParaRPr>
          </a:p>
        </p:txBody>
      </p:sp>
    </p:spTree>
    <p:extLst>
      <p:ext uri="{BB962C8B-B14F-4D97-AF65-F5344CB8AC3E}">
        <p14:creationId xmlns:p14="http://schemas.microsoft.com/office/powerpoint/2010/main" val="4070577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rgbClr val="FF99FF"/>
          </a:solidFill>
        </p:spPr>
        <p:txBody>
          <a:bodyPr wrap="square" rtlCol="0">
            <a:spAutoFit/>
          </a:bodyPr>
          <a:lstStyle/>
          <a:p>
            <a:pPr algn="ctr"/>
            <a:r>
              <a:rPr lang="es-MX" sz="3200" b="1" dirty="0" smtClean="0">
                <a:solidFill>
                  <a:schemeClr val="bg1"/>
                </a:solidFill>
                <a:latin typeface="Arial Black" panose="020B0A04020102020204" pitchFamily="34" charset="0"/>
              </a:rPr>
              <a:t>VERSÍCULO PARA MEMORIZAR</a:t>
            </a:r>
            <a:endParaRPr lang="es-MX" sz="3200" b="1" dirty="0">
              <a:solidFill>
                <a:schemeClr val="bg1"/>
              </a:solidFill>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584774"/>
            <a:ext cx="9132715" cy="6273225"/>
          </a:xfrm>
          <a:prstGeom prst="rect">
            <a:avLst/>
          </a:prstGeom>
        </p:spPr>
      </p:pic>
    </p:spTree>
    <p:extLst>
      <p:ext uri="{BB962C8B-B14F-4D97-AF65-F5344CB8AC3E}">
        <p14:creationId xmlns:p14="http://schemas.microsoft.com/office/powerpoint/2010/main" val="1247152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 y="0"/>
            <a:ext cx="9172575" cy="6858000"/>
          </a:xfrm>
          <a:prstGeom prst="rect">
            <a:avLst/>
          </a:prstGeom>
        </p:spPr>
      </p:pic>
    </p:spTree>
    <p:extLst>
      <p:ext uri="{BB962C8B-B14F-4D97-AF65-F5344CB8AC3E}">
        <p14:creationId xmlns:p14="http://schemas.microsoft.com/office/powerpoint/2010/main" val="1446141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707886"/>
          </a:xfrm>
          <a:prstGeom prst="rect">
            <a:avLst/>
          </a:prstGeom>
          <a:solidFill>
            <a:srgbClr val="FF0000"/>
          </a:solidFill>
        </p:spPr>
        <p:txBody>
          <a:bodyPr wrap="square" rtlCol="0">
            <a:spAutoFit/>
          </a:bodyPr>
          <a:lstStyle/>
          <a:p>
            <a:pPr algn="ctr"/>
            <a:r>
              <a:rPr lang="es-MX" sz="4000" b="1" smtClean="0">
                <a:solidFill>
                  <a:schemeClr val="bg1"/>
                </a:solidFill>
                <a:latin typeface="Arial Black" panose="020B0A04020102020204" pitchFamily="34" charset="0"/>
              </a:rPr>
              <a:t>REPASO DE LA LECCIÓN # 7</a:t>
            </a:r>
            <a:endParaRPr lang="es-MX" sz="4000" b="1">
              <a:solidFill>
                <a:schemeClr val="bg1"/>
              </a:solidFill>
              <a:latin typeface="Arial Black" panose="020B0A04020102020204" pitchFamily="34" charset="0"/>
            </a:endParaRPr>
          </a:p>
        </p:txBody>
      </p:sp>
      <p:sp>
        <p:nvSpPr>
          <p:cNvPr id="3" name="CuadroTexto 2"/>
          <p:cNvSpPr txBox="1"/>
          <p:nvPr/>
        </p:nvSpPr>
        <p:spPr>
          <a:xfrm>
            <a:off x="5008098" y="707885"/>
            <a:ext cx="4135902" cy="3477875"/>
          </a:xfrm>
          <a:prstGeom prst="rect">
            <a:avLst/>
          </a:prstGeom>
          <a:solidFill>
            <a:srgbClr val="00FFFF"/>
          </a:solidFill>
        </p:spPr>
        <p:txBody>
          <a:bodyPr wrap="square" rtlCol="0">
            <a:spAutoFit/>
          </a:bodyPr>
          <a:lstStyle/>
          <a:p>
            <a:pPr algn="ctr"/>
            <a:endParaRPr lang="es-MX" sz="4400" b="1" dirty="0" smtClean="0">
              <a:latin typeface="Arial Black" panose="020B0A04020102020204" pitchFamily="34" charset="0"/>
            </a:endParaRPr>
          </a:p>
          <a:p>
            <a:pPr algn="ctr"/>
            <a:r>
              <a:rPr lang="es-MX" sz="4400" b="1" dirty="0" smtClean="0">
                <a:latin typeface="Arial Black" panose="020B0A04020102020204" pitchFamily="34" charset="0"/>
              </a:rPr>
              <a:t>MOTIVADOS POR LA</a:t>
            </a:r>
          </a:p>
          <a:p>
            <a:pPr algn="ctr"/>
            <a:r>
              <a:rPr lang="es-MX" sz="4400" b="1" dirty="0" smtClean="0">
                <a:latin typeface="Arial Black" panose="020B0A04020102020204" pitchFamily="34" charset="0"/>
              </a:rPr>
              <a:t>EXPERANZA</a:t>
            </a:r>
          </a:p>
          <a:p>
            <a:pPr algn="ctr"/>
            <a:endParaRPr lang="es-MX" sz="4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707885"/>
            <a:ext cx="5066215" cy="6224555"/>
          </a:xfrm>
          <a:prstGeom prst="rect">
            <a:avLst/>
          </a:prstGeom>
        </p:spPr>
      </p:pic>
      <p:pic>
        <p:nvPicPr>
          <p:cNvPr id="6" name="Imagen 5"/>
          <p:cNvPicPr>
            <a:picLocks noChangeAspect="1"/>
          </p:cNvPicPr>
          <p:nvPr/>
        </p:nvPicPr>
        <p:blipFill>
          <a:blip r:embed="rId3"/>
          <a:stretch>
            <a:fillRect/>
          </a:stretch>
        </p:blipFill>
        <p:spPr>
          <a:xfrm>
            <a:off x="4886898" y="4031673"/>
            <a:ext cx="4354083" cy="3081420"/>
          </a:xfrm>
          <a:prstGeom prst="rect">
            <a:avLst/>
          </a:prstGeom>
        </p:spPr>
      </p:pic>
    </p:spTree>
    <p:extLst>
      <p:ext uri="{BB962C8B-B14F-4D97-AF65-F5344CB8AC3E}">
        <p14:creationId xmlns:p14="http://schemas.microsoft.com/office/powerpoint/2010/main" val="1117564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rgbClr val="FF99FF"/>
          </a:solidFill>
        </p:spPr>
        <p:txBody>
          <a:bodyPr wrap="square" rtlCol="0">
            <a:spAutoFit/>
          </a:bodyPr>
          <a:lstStyle/>
          <a:p>
            <a:pPr algn="ctr"/>
            <a:r>
              <a:rPr lang="es-MX" sz="3200" b="1" dirty="0" smtClean="0">
                <a:latin typeface="Arial Black" panose="020B0A04020102020204" pitchFamily="34" charset="0"/>
              </a:rPr>
              <a:t>HIMNO FINAL</a:t>
            </a:r>
            <a:endParaRPr lang="es-MX" sz="3200" b="1" dirty="0">
              <a:latin typeface="Arial Black" panose="020B0A04020102020204" pitchFamily="34" charset="0"/>
            </a:endParaRPr>
          </a:p>
        </p:txBody>
      </p:sp>
      <p:sp>
        <p:nvSpPr>
          <p:cNvPr id="3" name="Rectángulo 2"/>
          <p:cNvSpPr/>
          <p:nvPr/>
        </p:nvSpPr>
        <p:spPr>
          <a:xfrm>
            <a:off x="0" y="584774"/>
            <a:ext cx="9144000" cy="461665"/>
          </a:xfrm>
          <a:prstGeom prst="rect">
            <a:avLst/>
          </a:prstGeom>
          <a:solidFill>
            <a:srgbClr val="FFFF00"/>
          </a:solidFill>
        </p:spPr>
        <p:txBody>
          <a:bodyPr wrap="square">
            <a:spAutoFit/>
          </a:bodyPr>
          <a:lstStyle/>
          <a:p>
            <a:pPr algn="ctr"/>
            <a:r>
              <a:rPr lang="es-MX" sz="2400" b="1" dirty="0" smtClean="0">
                <a:latin typeface="Arial Black" panose="020B0A04020102020204" pitchFamily="34" charset="0"/>
              </a:rPr>
              <a:t> #531 “LA FAMILIA DE DIOS”</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046438"/>
            <a:ext cx="9174040" cy="5811562"/>
          </a:xfrm>
          <a:prstGeom prst="rect">
            <a:avLst/>
          </a:prstGeom>
        </p:spPr>
      </p:pic>
    </p:spTree>
    <p:extLst>
      <p:ext uri="{BB962C8B-B14F-4D97-AF65-F5344CB8AC3E}">
        <p14:creationId xmlns:p14="http://schemas.microsoft.com/office/powerpoint/2010/main" val="3367356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30510" cy="6954982"/>
          </a:xfrm>
          <a:prstGeom prst="rect">
            <a:avLst/>
          </a:prstGeom>
        </p:spPr>
      </p:pic>
      <p:sp>
        <p:nvSpPr>
          <p:cNvPr id="4" name="CuadroTexto 3"/>
          <p:cNvSpPr txBox="1"/>
          <p:nvPr/>
        </p:nvSpPr>
        <p:spPr>
          <a:xfrm>
            <a:off x="675716" y="124691"/>
            <a:ext cx="2857193" cy="1323439"/>
          </a:xfrm>
          <a:prstGeom prst="rect">
            <a:avLst/>
          </a:prstGeom>
          <a:noFill/>
        </p:spPr>
        <p:txBody>
          <a:bodyPr wrap="none" rtlCol="0">
            <a:spAutoFit/>
          </a:bodyPr>
          <a:lstStyle/>
          <a:p>
            <a:pPr algn="ctr"/>
            <a:r>
              <a:rPr lang="es-MX" sz="4000" b="1" dirty="0" smtClean="0">
                <a:latin typeface="Arial Black" panose="020B0A04020102020204" pitchFamily="34" charset="0"/>
              </a:rPr>
              <a:t>ORACIÓN</a:t>
            </a:r>
          </a:p>
          <a:p>
            <a:pPr algn="ctr"/>
            <a:r>
              <a:rPr lang="es-MX" sz="4000" b="1" dirty="0" smtClean="0">
                <a:latin typeface="Arial Black" panose="020B0A04020102020204" pitchFamily="34" charset="0"/>
              </a:rPr>
              <a:t>FINAL</a:t>
            </a:r>
            <a:endParaRPr lang="es-MX" sz="4000" b="1" dirty="0">
              <a:latin typeface="Arial Black" panose="020B0A04020102020204" pitchFamily="34" charset="0"/>
            </a:endParaRPr>
          </a:p>
        </p:txBody>
      </p:sp>
    </p:spTree>
    <p:extLst>
      <p:ext uri="{BB962C8B-B14F-4D97-AF65-F5344CB8AC3E}">
        <p14:creationId xmlns:p14="http://schemas.microsoft.com/office/powerpoint/2010/main" val="35096107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p:nvSpPr>
        <p:spPr>
          <a:xfrm>
            <a:off x="0" y="6359237"/>
            <a:ext cx="1773382" cy="369332"/>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1092402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924921"/>
            <a:ext cx="9144000" cy="1815882"/>
          </a:xfrm>
          <a:prstGeom prst="rect">
            <a:avLst/>
          </a:prstGeom>
        </p:spPr>
        <p:txBody>
          <a:bodyPr wrap="square">
            <a:spAutoFit/>
          </a:bodyPr>
          <a:lstStyle/>
          <a:p>
            <a:pPr algn="ctr"/>
            <a:r>
              <a:rPr lang="es-MX" sz="2800" b="1" dirty="0" smtClean="0">
                <a:latin typeface="Arial Black" panose="020B0A04020102020204" pitchFamily="34" charset="0"/>
              </a:rPr>
              <a:t>Explorar la riqueza y vitalidad que surge cuando diferentes generaciones se unen en la adoración, el aprendizaje y el servicio dentro de la iglesia.</a:t>
            </a:r>
            <a:endParaRPr lang="es-MX" sz="2800" b="1" dirty="0">
              <a:latin typeface="Arial Black" panose="020B0A04020102020204" pitchFamily="34" charset="0"/>
            </a:endParaRPr>
          </a:p>
        </p:txBody>
      </p:sp>
      <p:sp>
        <p:nvSpPr>
          <p:cNvPr id="3" name="CuadroTexto 2"/>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PROPÓSITO</a:t>
            </a:r>
            <a:endParaRPr lang="es-MX" sz="28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23218"/>
            <a:ext cx="9144000" cy="4366107"/>
          </a:xfrm>
          <a:prstGeom prst="rect">
            <a:avLst/>
          </a:prstGeom>
        </p:spPr>
      </p:pic>
      <p:sp>
        <p:nvSpPr>
          <p:cNvPr id="6" name="CuadroTexto 5"/>
          <p:cNvSpPr txBox="1"/>
          <p:nvPr/>
        </p:nvSpPr>
        <p:spPr>
          <a:xfrm>
            <a:off x="0" y="523218"/>
            <a:ext cx="685800" cy="1891369"/>
          </a:xfrm>
          <a:prstGeom prst="rect">
            <a:avLst/>
          </a:prstGeom>
          <a:solidFill>
            <a:schemeClr val="accent2">
              <a:lumMod val="20000"/>
              <a:lumOff val="80000"/>
            </a:schemeClr>
          </a:solidFill>
        </p:spPr>
        <p:txBody>
          <a:bodyPr wrap="square" rtlCol="0">
            <a:spAutoFit/>
          </a:bodyPr>
          <a:lstStyle/>
          <a:p>
            <a:endParaRPr lang="es-MX" dirty="0"/>
          </a:p>
        </p:txBody>
      </p:sp>
    </p:spTree>
    <p:extLst>
      <p:ext uri="{BB962C8B-B14F-4D97-AF65-F5344CB8AC3E}">
        <p14:creationId xmlns:p14="http://schemas.microsoft.com/office/powerpoint/2010/main" val="2950909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995678"/>
            <a:ext cx="9144000" cy="2862322"/>
          </a:xfrm>
          <a:prstGeom prst="rect">
            <a:avLst/>
          </a:prstGeom>
        </p:spPr>
        <p:txBody>
          <a:bodyPr wrap="square">
            <a:spAutoFit/>
          </a:bodyPr>
          <a:lstStyle/>
          <a:p>
            <a:pPr algn="ctr"/>
            <a:r>
              <a:rPr lang="es-MX" sz="2000" b="1" dirty="0" smtClean="0">
                <a:latin typeface="Arial Black" panose="020B0A04020102020204" pitchFamily="34" charset="0"/>
              </a:rPr>
              <a:t>Quizá usted ha escuchado la palabra “intergeneracional” </a:t>
            </a:r>
          </a:p>
          <a:p>
            <a:pPr algn="ctr"/>
            <a:r>
              <a:rPr lang="es-MX" sz="2000" b="1" dirty="0" smtClean="0">
                <a:latin typeface="Arial Black" panose="020B0A04020102020204" pitchFamily="34" charset="0"/>
              </a:rPr>
              <a:t>¿A qué se refiere y qué beneficios se</a:t>
            </a:r>
          </a:p>
          <a:p>
            <a:pPr algn="ctr"/>
            <a:r>
              <a:rPr lang="es-MX" sz="2000" b="1" dirty="0" smtClean="0">
                <a:latin typeface="Arial Black" panose="020B0A04020102020204" pitchFamily="34" charset="0"/>
              </a:rPr>
              <a:t>obtienen de ella? Bueno las </a:t>
            </a:r>
            <a:r>
              <a:rPr lang="es-MX" sz="2000" b="1" dirty="0" err="1" smtClean="0">
                <a:latin typeface="Arial Black" panose="020B0A04020102020204" pitchFamily="34" charset="0"/>
              </a:rPr>
              <a:t>intergeneraciones</a:t>
            </a:r>
            <a:r>
              <a:rPr lang="es-MX" sz="2000" b="1" dirty="0" smtClean="0">
                <a:latin typeface="Arial Black" panose="020B0A04020102020204" pitchFamily="34" charset="0"/>
              </a:rPr>
              <a:t> representan la unión de diferentes edades y etapas de</a:t>
            </a:r>
          </a:p>
          <a:p>
            <a:pPr algn="ctr"/>
            <a:r>
              <a:rPr lang="es-MX" sz="2000" b="1" dirty="0" smtClean="0">
                <a:latin typeface="Arial Black" panose="020B0A04020102020204" pitchFamily="34" charset="0"/>
              </a:rPr>
              <a:t>la vida en una comunidad. Es el tejido que entrelaza las historias, los aprendizajes y las experiencias</a:t>
            </a:r>
          </a:p>
          <a:p>
            <a:pPr algn="ctr"/>
            <a:r>
              <a:rPr lang="es-MX" sz="2000" b="1" dirty="0" smtClean="0">
                <a:latin typeface="Arial Black" panose="020B0A04020102020204" pitchFamily="34" charset="0"/>
              </a:rPr>
              <a:t>de aquellos adultos que han recorrido más camino en esta vida, con aquellos que están en la cúspide</a:t>
            </a:r>
          </a:p>
          <a:p>
            <a:pPr algn="ctr"/>
            <a:r>
              <a:rPr lang="es-MX" sz="2000" b="1" dirty="0" smtClean="0">
                <a:latin typeface="Arial Black" panose="020B0A04020102020204" pitchFamily="34" charset="0"/>
              </a:rPr>
              <a:t>de la juventud y la energía</a:t>
            </a:r>
            <a:endParaRPr lang="es-MX" sz="20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chemeClr val="accent6">
              <a:lumMod val="40000"/>
              <a:lumOff val="60000"/>
            </a:schemeClr>
          </a:solidFill>
        </p:spPr>
        <p:txBody>
          <a:bodyPr wrap="square" rtlCol="0">
            <a:spAutoFit/>
          </a:bodyPr>
          <a:lstStyle/>
          <a:p>
            <a:pPr algn="ctr"/>
            <a:r>
              <a:rPr lang="es-MX" sz="3200" b="1" dirty="0" smtClean="0">
                <a:latin typeface="Arial Black" panose="020B0A04020102020204" pitchFamily="34" charset="0"/>
              </a:rPr>
              <a:t>INTRODUCCIÓN</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47625" y="584775"/>
            <a:ext cx="9096375" cy="3410903"/>
          </a:xfrm>
          <a:prstGeom prst="rect">
            <a:avLst/>
          </a:prstGeom>
        </p:spPr>
      </p:pic>
      <p:sp>
        <p:nvSpPr>
          <p:cNvPr id="5" name="CuadroTexto 4"/>
          <p:cNvSpPr txBox="1"/>
          <p:nvPr/>
        </p:nvSpPr>
        <p:spPr>
          <a:xfrm>
            <a:off x="1" y="3614740"/>
            <a:ext cx="9144000" cy="369332"/>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3850081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1">
              <a:lumMod val="40000"/>
              <a:lumOff val="60000"/>
            </a:schemeClr>
          </a:solidFill>
        </p:spPr>
        <p:txBody>
          <a:bodyPr wrap="square" rtlCol="0">
            <a:spAutoFit/>
          </a:bodyPr>
          <a:lstStyle/>
          <a:p>
            <a:pPr algn="ctr"/>
            <a:r>
              <a:rPr lang="es-MX" sz="3200" b="1" dirty="0" smtClean="0">
                <a:latin typeface="Arial Black" panose="020B0A04020102020204" pitchFamily="34" charset="0"/>
              </a:rPr>
              <a:t>LECTURA BÍBLICA</a:t>
            </a:r>
            <a:endParaRPr lang="es-MX" sz="3200" b="1" dirty="0">
              <a:latin typeface="Arial Black" panose="020B0A04020102020204" pitchFamily="34" charset="0"/>
            </a:endParaRPr>
          </a:p>
        </p:txBody>
      </p:sp>
      <p:sp>
        <p:nvSpPr>
          <p:cNvPr id="3" name="Rectángulo 2"/>
          <p:cNvSpPr/>
          <p:nvPr/>
        </p:nvSpPr>
        <p:spPr>
          <a:xfrm>
            <a:off x="0" y="5316640"/>
            <a:ext cx="9144000" cy="1384995"/>
          </a:xfrm>
          <a:prstGeom prst="rect">
            <a:avLst/>
          </a:prstGeom>
        </p:spPr>
        <p:txBody>
          <a:bodyPr wrap="square">
            <a:spAutoFit/>
          </a:bodyPr>
          <a:lstStyle/>
          <a:p>
            <a:pPr algn="ctr"/>
            <a:r>
              <a:rPr lang="es-MX" sz="2800" b="1" dirty="0" smtClean="0">
                <a:latin typeface="Arial Black" panose="020B0A04020102020204" pitchFamily="34" charset="0"/>
              </a:rPr>
              <a:t>Proverbios 16:31. "Un anciano venerable es una corona de gloria; se consigue por</a:t>
            </a:r>
          </a:p>
          <a:p>
            <a:pPr algn="ctr"/>
            <a:r>
              <a:rPr lang="es-MX" sz="2800" b="1" dirty="0" smtClean="0">
                <a:latin typeface="Arial Black" panose="020B0A04020102020204" pitchFamily="34" charset="0"/>
              </a:rPr>
              <a:t>un camino de justicia."</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584775"/>
            <a:ext cx="9144001" cy="4714308"/>
          </a:xfrm>
          <a:prstGeom prst="rect">
            <a:avLst/>
          </a:prstGeom>
        </p:spPr>
      </p:pic>
    </p:spTree>
    <p:extLst>
      <p:ext uri="{BB962C8B-B14F-4D97-AF65-F5344CB8AC3E}">
        <p14:creationId xmlns:p14="http://schemas.microsoft.com/office/powerpoint/2010/main" val="483499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554959"/>
            <a:ext cx="9144001" cy="2246769"/>
          </a:xfrm>
          <a:prstGeom prst="rect">
            <a:avLst/>
          </a:prstGeom>
        </p:spPr>
        <p:txBody>
          <a:bodyPr wrap="square">
            <a:spAutoFit/>
          </a:bodyPr>
          <a:lstStyle/>
          <a:p>
            <a:pPr algn="ctr"/>
            <a:r>
              <a:rPr lang="es-MX" sz="2000" b="1" dirty="0" smtClean="0">
                <a:latin typeface="Arial Black" panose="020B0A04020102020204" pitchFamily="34" charset="0"/>
              </a:rPr>
              <a:t>(Pedir que los hermanos más grandes de la iglesia en la medida de lo posible pasen al frente para orar</a:t>
            </a:r>
          </a:p>
          <a:p>
            <a:pPr algn="ctr"/>
            <a:r>
              <a:rPr lang="es-MX" sz="2000" b="1" dirty="0" smtClean="0">
                <a:latin typeface="Arial Black" panose="020B0A04020102020204" pitchFamily="34" charset="0"/>
              </a:rPr>
              <a:t>por ellos. Un joven haga la oración)</a:t>
            </a:r>
          </a:p>
          <a:p>
            <a:pPr algn="ctr"/>
            <a:r>
              <a:rPr lang="es-MX" sz="2000" b="1" dirty="0" smtClean="0">
                <a:latin typeface="Arial Black" panose="020B0A04020102020204" pitchFamily="34" charset="0"/>
              </a:rPr>
              <a:t>Agradezcamos a Dios por nuestros hermanos más grandes de nuestra iglesia y que constantemente</a:t>
            </a:r>
          </a:p>
          <a:p>
            <a:pPr algn="ctr"/>
            <a:r>
              <a:rPr lang="es-MX" sz="2000" b="1" dirty="0" smtClean="0">
                <a:latin typeface="Arial Black" panose="020B0A04020102020204" pitchFamily="34" charset="0"/>
              </a:rPr>
              <a:t>aportan sabiduría para conducirnos en los caminos correctos. Inclinémonos de rodillas para hacer esta oración.</a:t>
            </a:r>
            <a:endParaRPr lang="es-MX" sz="2000" b="1" dirty="0">
              <a:latin typeface="Arial Black" panose="020B0A04020102020204" pitchFamily="34" charset="0"/>
            </a:endParaRPr>
          </a:p>
        </p:txBody>
      </p:sp>
      <p:sp>
        <p:nvSpPr>
          <p:cNvPr id="4" name="CuadroTexto 3"/>
          <p:cNvSpPr txBox="1"/>
          <p:nvPr/>
        </p:nvSpPr>
        <p:spPr>
          <a:xfrm>
            <a:off x="0" y="14706"/>
            <a:ext cx="9144000" cy="584775"/>
          </a:xfrm>
          <a:prstGeom prst="rect">
            <a:avLst/>
          </a:prstGeom>
          <a:solidFill>
            <a:schemeClr val="accent4">
              <a:lumMod val="60000"/>
              <a:lumOff val="40000"/>
            </a:schemeClr>
          </a:solidFill>
        </p:spPr>
        <p:txBody>
          <a:bodyPr wrap="square" rtlCol="0">
            <a:spAutoFit/>
          </a:bodyPr>
          <a:lstStyle/>
          <a:p>
            <a:pPr algn="ctr"/>
            <a:r>
              <a:rPr lang="es-MX" sz="3200" b="1" dirty="0" smtClean="0">
                <a:latin typeface="Arial Black" panose="020B0A04020102020204" pitchFamily="34" charset="0"/>
              </a:rPr>
              <a:t>ORACIÓN DE RODILLAS</a:t>
            </a:r>
            <a:endParaRPr lang="es-MX" sz="32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1" y="599481"/>
            <a:ext cx="9144001" cy="3915215"/>
          </a:xfrm>
          <a:prstGeom prst="rect">
            <a:avLst/>
          </a:prstGeom>
        </p:spPr>
      </p:pic>
    </p:spTree>
    <p:extLst>
      <p:ext uri="{BB962C8B-B14F-4D97-AF65-F5344CB8AC3E}">
        <p14:creationId xmlns:p14="http://schemas.microsoft.com/office/powerpoint/2010/main" val="3433846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687901"/>
            <a:ext cx="9144000" cy="3170099"/>
          </a:xfrm>
          <a:prstGeom prst="rect">
            <a:avLst/>
          </a:prstGeom>
        </p:spPr>
        <p:txBody>
          <a:bodyPr wrap="square">
            <a:spAutoFit/>
          </a:bodyPr>
          <a:lstStyle/>
          <a:p>
            <a:pPr algn="ctr"/>
            <a:r>
              <a:rPr lang="es-MX" sz="2000" b="1" dirty="0" smtClean="0">
                <a:latin typeface="Arial Black" panose="020B0A04020102020204" pitchFamily="34" charset="0"/>
              </a:rPr>
              <a:t>La importancia de estas relaciones en la Iglesia no puede subestimarse.</a:t>
            </a:r>
          </a:p>
          <a:p>
            <a:pPr algn="ctr"/>
            <a:r>
              <a:rPr lang="es-MX" sz="2000" b="1" dirty="0" smtClean="0">
                <a:latin typeface="Arial Black" panose="020B0A04020102020204" pitchFamily="34" charset="0"/>
              </a:rPr>
              <a:t>No somos simplemente individuos coexistiendo, </a:t>
            </a:r>
          </a:p>
          <a:p>
            <a:pPr algn="ctr"/>
            <a:r>
              <a:rPr lang="es-MX" sz="2000" b="1" dirty="0" smtClean="0">
                <a:latin typeface="Arial Black" panose="020B0A04020102020204" pitchFamily="34" charset="0"/>
              </a:rPr>
              <a:t>sino una familia espiritual. Los jóvenes aportan la</a:t>
            </a:r>
          </a:p>
          <a:p>
            <a:pPr algn="ctr"/>
            <a:r>
              <a:rPr lang="es-MX" sz="2000" b="1" dirty="0" smtClean="0">
                <a:latin typeface="Arial Black" panose="020B0A04020102020204" pitchFamily="34" charset="0"/>
              </a:rPr>
              <a:t>vitalidad, la innovación y el entusiasmo que a menudo despiertan un nuevo fuego en los corazones</a:t>
            </a:r>
          </a:p>
          <a:p>
            <a:pPr algn="ctr"/>
            <a:r>
              <a:rPr lang="es-MX" sz="2000" b="1" dirty="0" smtClean="0">
                <a:latin typeface="Arial Black" panose="020B0A04020102020204" pitchFamily="34" charset="0"/>
              </a:rPr>
              <a:t>de los más experimentados. A su vez, los más experimentados comparten la sabiduría acumulada a</a:t>
            </a:r>
          </a:p>
          <a:p>
            <a:pPr algn="ctr"/>
            <a:r>
              <a:rPr lang="es-MX" sz="2000" b="1" dirty="0" smtClean="0">
                <a:latin typeface="Arial Black" panose="020B0A04020102020204" pitchFamily="34" charset="0"/>
              </a:rPr>
              <a:t>lo largo de los años y ofrecen la guía que solo la vida puede otorgar.</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1"/>
            <a:ext cx="9144001" cy="3687902"/>
          </a:xfrm>
          <a:prstGeom prst="rect">
            <a:avLst/>
          </a:prstGeom>
        </p:spPr>
      </p:pic>
    </p:spTree>
    <p:extLst>
      <p:ext uri="{BB962C8B-B14F-4D97-AF65-F5344CB8AC3E}">
        <p14:creationId xmlns:p14="http://schemas.microsoft.com/office/powerpoint/2010/main" val="2853185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1231"/>
            <a:ext cx="9144000" cy="2246769"/>
          </a:xfrm>
          <a:prstGeom prst="rect">
            <a:avLst/>
          </a:prstGeom>
        </p:spPr>
        <p:txBody>
          <a:bodyPr wrap="square">
            <a:spAutoFit/>
          </a:bodyPr>
          <a:lstStyle/>
          <a:p>
            <a:pPr algn="ctr"/>
            <a:r>
              <a:rPr lang="es-MX" sz="2000" b="1" dirty="0" smtClean="0">
                <a:latin typeface="Arial Black" panose="020B0A04020102020204" pitchFamily="34" charset="0"/>
              </a:rPr>
              <a:t>Hermanos y hermanas, somos</a:t>
            </a:r>
          </a:p>
          <a:p>
            <a:pPr algn="ctr"/>
            <a:r>
              <a:rPr lang="es-MX" sz="2000" b="1" dirty="0" smtClean="0">
                <a:latin typeface="Arial Black" panose="020B0A04020102020204" pitchFamily="34" charset="0"/>
              </a:rPr>
              <a:t>parte de algo más grande que nosotros mismos. Somos parte de un cuerpo que abarca todas las edades</a:t>
            </a:r>
          </a:p>
          <a:p>
            <a:pPr algn="ctr"/>
            <a:r>
              <a:rPr lang="es-MX" sz="2000" b="1" dirty="0" smtClean="0">
                <a:latin typeface="Arial Black" panose="020B0A04020102020204" pitchFamily="34" charset="0"/>
              </a:rPr>
              <a:t>y etapas de la vida. Recordemos que cada generación tiene un papel vital que desempeñar en el reino de Dios. </a:t>
            </a:r>
          </a:p>
          <a:p>
            <a:pPr algn="ctr"/>
            <a:r>
              <a:rPr lang="es-MX" sz="2000" b="1" dirty="0" smtClean="0">
                <a:latin typeface="Arial Black" panose="020B0A04020102020204" pitchFamily="34" charset="0"/>
              </a:rPr>
              <a:t>Los jóvenes nos desafían a ser relevantes y a mantenernos enfocados en el presente.</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611231"/>
          </a:xfrm>
          <a:prstGeom prst="rect">
            <a:avLst/>
          </a:prstGeom>
        </p:spPr>
      </p:pic>
    </p:spTree>
    <p:extLst>
      <p:ext uri="{BB962C8B-B14F-4D97-AF65-F5344CB8AC3E}">
        <p14:creationId xmlns:p14="http://schemas.microsoft.com/office/powerpoint/2010/main" val="3351701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1304</Words>
  <Application>Microsoft Office PowerPoint</Application>
  <PresentationFormat>Presentación en pantalla (4:3)</PresentationFormat>
  <Paragraphs>92</Paragraphs>
  <Slides>33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jmgonzalez_61@hotmail.com</dc:creator>
  <cp:lastModifiedBy>jmgonzalez_61@hotmail.com</cp:lastModifiedBy>
  <cp:revision>30</cp:revision>
  <dcterms:created xsi:type="dcterms:W3CDTF">2024-05-15T22:37:44Z</dcterms:created>
  <dcterms:modified xsi:type="dcterms:W3CDTF">2024-05-16T18:25:52Z</dcterms:modified>
</cp:coreProperties>
</file>