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8" r:id="rId4"/>
    <p:sldId id="271" r:id="rId5"/>
    <p:sldId id="269" r:id="rId6"/>
    <p:sldId id="257" r:id="rId7"/>
    <p:sldId id="259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70" r:id="rId16"/>
    <p:sldId id="26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0" r:id="rId33"/>
    <p:sldId id="291" r:id="rId34"/>
    <p:sldId id="292" r:id="rId35"/>
    <p:sldId id="293" r:id="rId36"/>
    <p:sldId id="287" r:id="rId37"/>
    <p:sldId id="288" r:id="rId38"/>
    <p:sldId id="289" r:id="rId39"/>
    <p:sldId id="294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E6E6E6"/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64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7A09-30F4-4690-8EC0-7329A9161516}" type="datetimeFigureOut">
              <a:rPr lang="es-MX" smtClean="0"/>
              <a:t>08/05/2024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7463-739F-41EF-B9DC-E9D0D8E890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0628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7A09-30F4-4690-8EC0-7329A9161516}" type="datetimeFigureOut">
              <a:rPr lang="es-MX" smtClean="0"/>
              <a:t>08/05/2024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7463-739F-41EF-B9DC-E9D0D8E890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5538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7A09-30F4-4690-8EC0-7329A9161516}" type="datetimeFigureOut">
              <a:rPr lang="es-MX" smtClean="0"/>
              <a:t>08/05/2024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7463-739F-41EF-B9DC-E9D0D8E890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451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7A09-30F4-4690-8EC0-7329A9161516}" type="datetimeFigureOut">
              <a:rPr lang="es-MX" smtClean="0"/>
              <a:t>08/05/2024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7463-739F-41EF-B9DC-E9D0D8E890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0298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7A09-30F4-4690-8EC0-7329A9161516}" type="datetimeFigureOut">
              <a:rPr lang="es-MX" smtClean="0"/>
              <a:t>08/05/2024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7463-739F-41EF-B9DC-E9D0D8E890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114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7A09-30F4-4690-8EC0-7329A9161516}" type="datetimeFigureOut">
              <a:rPr lang="es-MX" smtClean="0"/>
              <a:t>08/05/2024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7463-739F-41EF-B9DC-E9D0D8E890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495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7A09-30F4-4690-8EC0-7329A9161516}" type="datetimeFigureOut">
              <a:rPr lang="es-MX" smtClean="0"/>
              <a:t>08/05/2024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7463-739F-41EF-B9DC-E9D0D8E890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3784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7A09-30F4-4690-8EC0-7329A9161516}" type="datetimeFigureOut">
              <a:rPr lang="es-MX" smtClean="0"/>
              <a:t>08/05/2024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7463-739F-41EF-B9DC-E9D0D8E890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554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7A09-30F4-4690-8EC0-7329A9161516}" type="datetimeFigureOut">
              <a:rPr lang="es-MX" smtClean="0"/>
              <a:t>08/05/2024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7463-739F-41EF-B9DC-E9D0D8E890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698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7A09-30F4-4690-8EC0-7329A9161516}" type="datetimeFigureOut">
              <a:rPr lang="es-MX" smtClean="0"/>
              <a:t>08/05/2024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7463-739F-41EF-B9DC-E9D0D8E890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298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97A09-30F4-4690-8EC0-7329A9161516}" type="datetimeFigureOut">
              <a:rPr lang="es-MX" smtClean="0"/>
              <a:t>08/05/2024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7463-739F-41EF-B9DC-E9D0D8E890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211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97A09-30F4-4690-8EC0-7329A9161516}" type="datetimeFigureOut">
              <a:rPr lang="es-MX" smtClean="0"/>
              <a:t>08/05/2024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E7463-739F-41EF-B9DC-E9D0D8E8902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013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“DE ESPALDA AL EGOÍSMO”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4" y="5683664"/>
            <a:ext cx="1139483" cy="95716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47445" y="5683664"/>
            <a:ext cx="8173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90" y="10480431"/>
            <a:ext cx="3301176" cy="518078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846" y="1046441"/>
            <a:ext cx="4220307" cy="463722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1046441"/>
            <a:ext cx="2461846" cy="463722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6682153" y="1046440"/>
            <a:ext cx="2461846" cy="463722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02141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625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Hoy podemos empezar a dar la espalda al egoísmo para actuar en favor de los demás, “Quizás no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cambiarás el mundo al ayudar a una persona, pero cambiarás el mundo de esa persona”.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2636" cy="516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80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Grande es el misterio de la piedad. Nuestra alma debe ser vivificada, elevada y arrobada por el tema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amor del Padre y del Hijo hacia el ser humano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Los discípulos de Cristo deben aprender aquí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reflejar en cierto grado este misterioso amor; así se prepararán para unirse con todos los redimidos </a:t>
            </a:r>
            <a:r>
              <a:rPr lang="es-MX" sz="2000" b="1" dirty="0" smtClean="0">
                <a:latin typeface="Arial Black" panose="020B0A04020102020204" pitchFamily="34" charset="0"/>
              </a:rPr>
              <a:t>que </a:t>
            </a:r>
            <a:r>
              <a:rPr lang="es-MX" sz="2000" b="1" dirty="0">
                <a:latin typeface="Arial Black" panose="020B0A04020102020204" pitchFamily="34" charset="0"/>
              </a:rPr>
              <a:t>atribuirán “al que está sentado en el trono, y al Cordero... la alabanza, la honra, la gloria y el </a:t>
            </a:r>
            <a:r>
              <a:rPr lang="es-MX" sz="2000" b="1" dirty="0" smtClean="0">
                <a:latin typeface="Arial Black" panose="020B0A04020102020204" pitchFamily="34" charset="0"/>
              </a:rPr>
              <a:t>poder</a:t>
            </a:r>
            <a:r>
              <a:rPr lang="es-MX" sz="2000" b="1" dirty="0">
                <a:latin typeface="Arial Black" panose="020B0A04020102020204" pitchFamily="34" charset="0"/>
              </a:rPr>
              <a:t>, por los siglos de los siglos”.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Ser </a:t>
            </a:r>
            <a:r>
              <a:rPr lang="es-MX" sz="2000" b="1" dirty="0">
                <a:latin typeface="Arial Black" panose="020B0A04020102020204" pitchFamily="34" charset="0"/>
              </a:rPr>
              <a:t>Semejante a Jesús p.19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6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1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324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podemos esperar a que se produzca un milagro en nuestro carácter hasta que Cristo venga, hoy </a:t>
            </a:r>
            <a:r>
              <a:rPr lang="es-MX" sz="2000" b="1" dirty="0" smtClean="0">
                <a:latin typeface="Arial Black" panose="020B0A04020102020204" pitchFamily="34" charset="0"/>
              </a:rPr>
              <a:t>es </a:t>
            </a:r>
            <a:r>
              <a:rPr lang="es-MX" sz="2000" b="1" dirty="0">
                <a:latin typeface="Arial Black" panose="020B0A04020102020204" pitchFamily="34" charset="0"/>
              </a:rPr>
              <a:t>el tiempo </a:t>
            </a:r>
            <a:r>
              <a:rPr lang="es-MX" sz="2000" b="1" dirty="0" smtClean="0">
                <a:latin typeface="Arial Black" panose="020B0A04020102020204" pitchFamily="34" charset="0"/>
              </a:rPr>
              <a:t>de </a:t>
            </a:r>
            <a:r>
              <a:rPr lang="es-MX" sz="2000" b="1" dirty="0">
                <a:latin typeface="Arial Black" panose="020B0A04020102020204" pitchFamily="34" charset="0"/>
              </a:rPr>
              <a:t>empezar a formar nuestro carácter para la vida futura e inmortal… “Debemos </a:t>
            </a:r>
            <a:r>
              <a:rPr lang="es-MX" sz="2000" b="1" dirty="0" smtClean="0">
                <a:latin typeface="Arial Black" panose="020B0A04020102020204" pitchFamily="34" charset="0"/>
              </a:rPr>
              <a:t>manifestar</a:t>
            </a:r>
            <a:r>
              <a:rPr lang="es-MX" sz="2000" b="1" dirty="0">
                <a:latin typeface="Arial Black" panose="020B0A04020102020204" pitchFamily="34" charset="0"/>
              </a:rPr>
              <a:t>, por medio de nuestras palabras y obras, que comprendemos la gran responsabilidad que </a:t>
            </a:r>
            <a:r>
              <a:rPr lang="es-MX" sz="2000" b="1" dirty="0" smtClean="0">
                <a:latin typeface="Arial Black" panose="020B0A04020102020204" pitchFamily="34" charset="0"/>
              </a:rPr>
              <a:t>descansa </a:t>
            </a:r>
            <a:r>
              <a:rPr lang="es-MX" sz="2000" b="1" dirty="0">
                <a:latin typeface="Arial Black" panose="020B0A04020102020204" pitchFamily="34" charset="0"/>
              </a:rPr>
              <a:t>sobre nosotros.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2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24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404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Nuestra luz debe resplandecer tan claramente que los demás puedan ver que glorificamos al Padre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nuestro diario vivir” (Hijos e Hijas de Dios pág.6)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en el servicio a nuestra comunidad.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13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22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1133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#610 “ESCUCHAMOS TU LLAMADA”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8876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352"/>
            <a:ext cx="9149178" cy="583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69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029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Semejante al primero es el segundo mandamiento: “Amarás a tu prójimo como a ti mismo”. La ley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amor requiere la devoción del cuerpo, la mente y el alma al servicio de Dios y nuestros prójimos.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514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60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este servicio, mientras que nos hace una bendición para otros, trae la mayor bendición sobre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nosotros mismos. La ausencia del egoísmo yace en la base del auténtico desarrollo</a:t>
            </a:r>
            <a:r>
              <a:rPr lang="es-MX" sz="2400" b="1" dirty="0" smtClean="0">
                <a:latin typeface="Arial Black" panose="020B0A04020102020204" pitchFamily="34" charset="0"/>
              </a:rPr>
              <a:t>...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Reflejemos </a:t>
            </a:r>
            <a:r>
              <a:rPr lang="es-MX" sz="2400" b="1" dirty="0">
                <a:latin typeface="Arial Black" panose="020B0A04020102020204" pitchFamily="34" charset="0"/>
              </a:rPr>
              <a:t>a </a:t>
            </a:r>
            <a:r>
              <a:rPr lang="es-MX" sz="2400" b="1" dirty="0" smtClean="0">
                <a:latin typeface="Arial Black" panose="020B0A04020102020204" pitchFamily="34" charset="0"/>
              </a:rPr>
              <a:t>Jesús </a:t>
            </a:r>
            <a:r>
              <a:rPr lang="es-MX" sz="2400" b="1" dirty="0">
                <a:latin typeface="Arial Black" panose="020B0A04020102020204" pitchFamily="34" charset="0"/>
              </a:rPr>
              <a:t>p.41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" y="0"/>
            <a:ext cx="9134474" cy="4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8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31990"/>
            <a:ext cx="9144000" cy="584775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DISCIPULADO PARA DISCIPULAR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512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93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podemos ir por la vida siendo cristianos a medias, ni interpretando mal la piedad, no podemos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servir a Dios y a las riquezas, hoy debemos experimentar el gozo de servir a los demás, ¿has observado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en cada empaque de productos en letras muy pequeñas vienen los efectos secundarios que pueden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causar en su consumo? Hoy quiero presentarte los efectos secundarios del servicio.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14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1. </a:t>
            </a:r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GRATITUD</a:t>
            </a:r>
            <a:r>
              <a:rPr lang="es-MX" sz="2400" b="1" dirty="0">
                <a:latin typeface="Arial Black" panose="020B0A04020102020204" pitchFamily="34" charset="0"/>
              </a:rPr>
              <a:t>: Al ayudar a las personas vulnerables y marginadas se hacen evidente las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bendiciones que </a:t>
            </a:r>
            <a:r>
              <a:rPr lang="es-MX" sz="2400" b="1" dirty="0" smtClean="0">
                <a:latin typeface="Arial Black" panose="020B0A04020102020204" pitchFamily="34" charset="0"/>
              </a:rPr>
              <a:t>tenemos.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00328"/>
            <a:ext cx="9134561" cy="565767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328074" y="1322362"/>
            <a:ext cx="806486" cy="75965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329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616" y="0"/>
            <a:ext cx="10696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50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2. </a:t>
            </a:r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CONEXIÓN</a:t>
            </a:r>
            <a:r>
              <a:rPr lang="es-MX" sz="2400" b="1" dirty="0">
                <a:latin typeface="Arial Black" panose="020B0A04020102020204" pitchFamily="34" charset="0"/>
              </a:rPr>
              <a:t>: Ser parte de ayuda voluntaria, fomenta los sentimientos de conexión por las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demás </a:t>
            </a:r>
            <a:r>
              <a:rPr lang="es-MX" sz="2400" b="1" dirty="0">
                <a:latin typeface="Arial Black" panose="020B0A04020102020204" pitchFamily="34" charset="0"/>
              </a:rPr>
              <a:t>personas.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00327"/>
            <a:ext cx="9144001" cy="56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32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CANTO ESPECIAL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6481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“Todos fueron creados a su imagen, y debemos tratar aun a los más degradados con respeto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ternura. Dios nos hará responsables hasta de una sola palabra despectiva hacia un alma por 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cual Cristo dio su vida...” Reflejemos a Jesús pág.60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1" cy="422030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680960" y="4530095"/>
            <a:ext cx="146304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28832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70387" cy="61501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28603" y="5401993"/>
            <a:ext cx="1826141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4800" b="1" dirty="0" smtClean="0">
                <a:solidFill>
                  <a:srgbClr val="FF6699"/>
                </a:solidFill>
                <a:latin typeface="Arial Black" panose="020B0A04020102020204" pitchFamily="34" charset="0"/>
              </a:rPr>
              <a:t>2024</a:t>
            </a:r>
            <a:endParaRPr lang="es-MX" sz="4800" b="1" dirty="0">
              <a:solidFill>
                <a:srgbClr val="FF6699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707886"/>
            <a:ext cx="2011679" cy="18665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" y="707886"/>
            <a:ext cx="1998486" cy="186650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65896" y="2926080"/>
            <a:ext cx="4065562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UZBEKISTÁN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777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3. </a:t>
            </a:r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EMPATÍA</a:t>
            </a:r>
            <a:r>
              <a:rPr lang="es-MX" sz="2400" b="1" dirty="0">
                <a:latin typeface="Arial Black" panose="020B0A04020102020204" pitchFamily="34" charset="0"/>
              </a:rPr>
              <a:t>: Cuando la bondad de ayudar a otros se mezcla con un poco de tristeza y crea en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nosotros una participación </a:t>
            </a:r>
            <a:r>
              <a:rPr lang="es-MX" sz="2400" b="1" dirty="0" smtClean="0">
                <a:latin typeface="Arial Black" panose="020B0A04020102020204" pitchFamily="34" charset="0"/>
              </a:rPr>
              <a:t>afectiva.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330"/>
            <a:ext cx="9181762" cy="56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42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“El Señor exhorta a todos los que profesan creer en él a ser colaboradores con él, que usen cada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habilidad dada por Dios, cada oportunidad y privilegio para llevar a Jesucristo a las almas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perecen y que están dentro de la esfera de su influencia”. Ser semejante a Jesús pág. 382.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55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98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657">
            <a:off x="1040507" y="4304714"/>
            <a:ext cx="1190101" cy="99968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30689" y="1012874"/>
            <a:ext cx="41685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97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4. </a:t>
            </a:r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GOZO</a:t>
            </a:r>
            <a:r>
              <a:rPr lang="es-MX" sz="2400" b="1" dirty="0">
                <a:latin typeface="Arial Black" panose="020B0A04020102020204" pitchFamily="34" charset="0"/>
              </a:rPr>
              <a:t>: Al momento de hacer un acto de servicio, mejora el sistema inmune y experimentamos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sentimientos y emociones positivas.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328"/>
            <a:ext cx="9144000" cy="565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59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624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adorador de Dios descubrirá que no puede atesorar ni una fibra de la raíz del egoísmo. No </a:t>
            </a:r>
            <a:r>
              <a:rPr lang="es-MX" sz="2000" b="1" dirty="0" smtClean="0">
                <a:latin typeface="Arial Black" panose="020B0A04020102020204" pitchFamily="34" charset="0"/>
              </a:rPr>
              <a:t>puede </a:t>
            </a:r>
            <a:r>
              <a:rPr lang="es-MX" sz="2000" b="1" dirty="0">
                <a:latin typeface="Arial Black" panose="020B0A04020102020204" pitchFamily="34" charset="0"/>
              </a:rPr>
              <a:t>cumplir sus deberes hacia Dios y oprimir a sus semejantes. Dejar a un vecino sufriente sin </a:t>
            </a:r>
            <a:r>
              <a:rPr lang="es-MX" sz="2000" b="1" dirty="0" smtClean="0">
                <a:latin typeface="Arial Black" panose="020B0A04020102020204" pitchFamily="34" charset="0"/>
              </a:rPr>
              <a:t>atender </a:t>
            </a:r>
            <a:r>
              <a:rPr lang="es-MX" sz="2000" b="1" dirty="0">
                <a:latin typeface="Arial Black" panose="020B0A04020102020204" pitchFamily="34" charset="0"/>
              </a:rPr>
              <a:t>a sus necesidades, equivale a abrir una brecha en la ley de Dios... El que ama a Dios 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solamente amará a sus semejantes, sino que considerará con tierna compasión las criaturas que </a:t>
            </a:r>
            <a:r>
              <a:rPr lang="es-MX" sz="2000" b="1" dirty="0" smtClean="0">
                <a:latin typeface="Arial Black" panose="020B0A04020102020204" pitchFamily="34" charset="0"/>
              </a:rPr>
              <a:t>Dios </a:t>
            </a:r>
            <a:r>
              <a:rPr lang="es-MX" sz="2000" b="1" dirty="0">
                <a:latin typeface="Arial Black" panose="020B0A04020102020204" pitchFamily="34" charset="0"/>
              </a:rPr>
              <a:t>ha hecho.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5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90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5663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el Espíritu de Dios está en el hombre, induce a prestar alivio en lugar de </a:t>
            </a:r>
            <a:r>
              <a:rPr lang="es-MX" sz="2000" b="1" dirty="0" smtClean="0">
                <a:latin typeface="Arial Black" panose="020B0A04020102020204" pitchFamily="34" charset="0"/>
              </a:rPr>
              <a:t>producir </a:t>
            </a:r>
            <a:r>
              <a:rPr lang="es-MX" sz="2000" b="1" dirty="0">
                <a:latin typeface="Arial Black" panose="020B0A04020102020204" pitchFamily="34" charset="0"/>
              </a:rPr>
              <a:t>sufrimiento... Debemos cuidar cada caso de sufrimiento, y considerarnos instrumentos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Dios para aliviar al necesitado hasta donde nos lo permita nuestra habilidad. Debemos ser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colaboradores </a:t>
            </a:r>
            <a:r>
              <a:rPr lang="es-MX" sz="2000" b="1" dirty="0">
                <a:latin typeface="Arial Black" panose="020B0A04020102020204" pitchFamily="34" charset="0"/>
              </a:rPr>
              <a:t>de Dios...Hijos e Hijas de Dios pág. 50.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932" y="0"/>
            <a:ext cx="4600136" cy="46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92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5. </a:t>
            </a:r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¡TU TURNO! </a:t>
            </a:r>
            <a:r>
              <a:rPr lang="es-MX" sz="2400" b="1" dirty="0">
                <a:latin typeface="Arial Black" panose="020B0A04020102020204" pitchFamily="34" charset="0"/>
              </a:rPr>
              <a:t>Hoy es tiempo de sumarnos y poder ser favorecidos con estos efectos </a:t>
            </a:r>
            <a:r>
              <a:rPr lang="es-MX" sz="2400" b="1" dirty="0" smtClean="0">
                <a:latin typeface="Arial Black" panose="020B0A04020102020204" pitchFamily="34" charset="0"/>
              </a:rPr>
              <a:t>secundarios </a:t>
            </a:r>
            <a:r>
              <a:rPr lang="es-MX" sz="2400" b="1" dirty="0">
                <a:latin typeface="Arial Black" panose="020B0A04020102020204" pitchFamily="34" charset="0"/>
              </a:rPr>
              <a:t>que deja el Servicio en nuestras vidas, pues forjan nuestro carácter para esta </a:t>
            </a:r>
            <a:r>
              <a:rPr lang="es-MX" sz="2400" b="1" dirty="0" smtClean="0">
                <a:latin typeface="Arial Black" panose="020B0A04020102020204" pitchFamily="34" charset="0"/>
              </a:rPr>
              <a:t>vida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y para la vida futura e inmortal.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8990"/>
            <a:ext cx="9144000" cy="491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27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#496 “SUS MANOS SOMOS”, #497 “MANOS”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47026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48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Desde nuestra iglesia local, podemos implementar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grandes proyectos para servir a nuestra comunidad inmediata (Brigadas médicas, ayudas </a:t>
            </a:r>
            <a:r>
              <a:rPr lang="es-MX" sz="2000" b="1" dirty="0" smtClean="0">
                <a:latin typeface="Arial Black" panose="020B0A04020102020204" pitchFamily="34" charset="0"/>
              </a:rPr>
              <a:t>a </a:t>
            </a:r>
            <a:r>
              <a:rPr lang="es-MX" sz="2000" b="1" dirty="0">
                <a:latin typeface="Arial Black" panose="020B0A04020102020204" pitchFamily="34" charset="0"/>
              </a:rPr>
              <a:t>hospitales y asilos, ofreciendo comidas o canastas básicas cada sábado a personas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situación de calle o que están en vulnerabilidad, dando atención a migrantes, etc.) </a:t>
            </a:r>
            <a:r>
              <a:rPr lang="es-MX" sz="2000" b="1" dirty="0" smtClean="0">
                <a:latin typeface="Arial Black" panose="020B0A04020102020204" pitchFamily="34" charset="0"/>
              </a:rPr>
              <a:t>también </a:t>
            </a:r>
            <a:r>
              <a:rPr lang="es-MX" sz="2000" b="1" dirty="0">
                <a:latin typeface="Arial Black" panose="020B0A04020102020204" pitchFamily="34" charset="0"/>
              </a:rPr>
              <a:t>podemos ser beneficiarios como donadores de la asociación que nos representa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servicio a la comunidad como ADRA.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9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01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“Quienquiera que sea su prójimo, hay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buscarlo y trabajar por él. ¿Son ignorantes?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</a:t>
            </a:r>
            <a:r>
              <a:rPr lang="es-MX" sz="2000" b="1" dirty="0">
                <a:latin typeface="Arial Black" panose="020B0A04020102020204" pitchFamily="34" charset="0"/>
              </a:rPr>
              <a:t>su comunicación, su relación con ellos,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haga más inteligentes. Los parias o marginados, los jóvenes, llenos de defectos de </a:t>
            </a:r>
            <a:r>
              <a:rPr lang="es-MX" sz="2000" b="1" dirty="0" smtClean="0">
                <a:latin typeface="Arial Black" panose="020B0A04020102020204" pitchFamily="34" charset="0"/>
              </a:rPr>
              <a:t>carácter</a:t>
            </a:r>
            <a:r>
              <a:rPr lang="es-MX" sz="2000" b="1" dirty="0">
                <a:latin typeface="Arial Black" panose="020B0A04020102020204" pitchFamily="34" charset="0"/>
              </a:rPr>
              <a:t>, son los mismos a quienes Dios nos ordena ayudar”.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Ser </a:t>
            </a:r>
            <a:r>
              <a:rPr lang="es-MX" sz="2000" b="1" dirty="0">
                <a:latin typeface="Arial Black" panose="020B0A04020102020204" pitchFamily="34" charset="0"/>
              </a:rPr>
              <a:t>Semejante a Jesús </a:t>
            </a:r>
            <a:r>
              <a:rPr lang="es-MX" sz="2000" b="1" dirty="0" smtClean="0">
                <a:latin typeface="Arial Black" panose="020B0A04020102020204" pitchFamily="34" charset="0"/>
              </a:rPr>
              <a:t>pág.382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61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91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“La misma nobleza del mundo, considerará un honor ir al cielo en la compañía de quienes sean lo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suficientemente humildes como para aprender, y ángeles de Dios cooperarán con los que son obreros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juntamente con Dios. Necesitamos tener hambre y sed de justicia, para que podamos tener a Cristo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nosotros como un pozo de agua que salta para vida eterna”. Ser semejante a Jesús pág.382.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42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“Ya resuena el grito de guerra por todas partes. Avance hacia el frente cada soldado de la cruz, no </a:t>
            </a:r>
            <a:r>
              <a:rPr lang="es-MX" sz="2000" b="1" dirty="0" smtClean="0">
                <a:latin typeface="Arial Black" panose="020B0A04020102020204" pitchFamily="34" charset="0"/>
              </a:rPr>
              <a:t>con </a:t>
            </a:r>
            <a:r>
              <a:rPr lang="es-MX" sz="2000" b="1" dirty="0">
                <a:latin typeface="Arial Black" panose="020B0A04020102020204" pitchFamily="34" charset="0"/>
              </a:rPr>
              <a:t>suficiencia propia, sino con mansedumbre y humildad de corazón. Su obra, mi obra, no terminará </a:t>
            </a:r>
            <a:r>
              <a:rPr lang="es-MX" sz="2000" b="1" dirty="0" smtClean="0">
                <a:latin typeface="Arial Black" panose="020B0A04020102020204" pitchFamily="34" charset="0"/>
              </a:rPr>
              <a:t>con </a:t>
            </a:r>
            <a:r>
              <a:rPr lang="es-MX" sz="2000" b="1" dirty="0">
                <a:latin typeface="Arial Black" panose="020B0A04020102020204" pitchFamily="34" charset="0"/>
              </a:rPr>
              <a:t>esta vida. Podremos descansar por un poco de tiempo en la sepultura; pero cuando venga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llamado, emprenderemos nuestra obra en el reino de Dios para promover la gloria de Cristo.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02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71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624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 </a:t>
            </a:r>
            <a:r>
              <a:rPr lang="es-MX" sz="2000" b="1" dirty="0" smtClean="0">
                <a:latin typeface="Arial Black" panose="020B0A04020102020204" pitchFamily="34" charset="0"/>
              </a:rPr>
              <a:t>santa </a:t>
            </a:r>
            <a:r>
              <a:rPr lang="es-MX" sz="2000" b="1" dirty="0">
                <a:latin typeface="Arial Black" panose="020B0A04020102020204" pitchFamily="34" charset="0"/>
              </a:rPr>
              <a:t>obra debe comenzar sobre la tierra. No debemos analizar nuestro propio placer o conveniencia.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 pregunta debe ser: “¿Qué puedo hacer para llevar a otros a Cristo? ¿Cómo puedo hacerles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conocer el amor de Dios que sobrepasa todo conocimiento?”—</a:t>
            </a:r>
            <a:r>
              <a:rPr lang="es-MX" sz="2000" b="1" dirty="0" err="1">
                <a:latin typeface="Arial Black" panose="020B0A04020102020204" pitchFamily="34" charset="0"/>
              </a:rPr>
              <a:t>The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Signs</a:t>
            </a:r>
            <a:r>
              <a:rPr lang="es-MX" sz="2000" b="1" dirty="0">
                <a:latin typeface="Arial Black" panose="020B0A04020102020204" pitchFamily="34" charset="0"/>
              </a:rPr>
              <a:t> of </a:t>
            </a:r>
            <a:r>
              <a:rPr lang="es-MX" sz="2000" b="1" dirty="0" err="1">
                <a:latin typeface="Arial Black" panose="020B0A04020102020204" pitchFamily="34" charset="0"/>
              </a:rPr>
              <a:t>the</a:t>
            </a:r>
            <a:r>
              <a:rPr lang="es-MX" sz="2000" b="1" dirty="0">
                <a:latin typeface="Arial Black" panose="020B0A04020102020204" pitchFamily="34" charset="0"/>
              </a:rPr>
              <a:t> Times,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27 </a:t>
            </a:r>
            <a:r>
              <a:rPr lang="es-MX" sz="2000" b="1" dirty="0">
                <a:latin typeface="Arial Black" panose="020B0A04020102020204" pitchFamily="34" charset="0"/>
              </a:rPr>
              <a:t>de </a:t>
            </a:r>
            <a:r>
              <a:rPr lang="es-MX" sz="2000" b="1" dirty="0" smtClean="0">
                <a:latin typeface="Arial Black" panose="020B0A04020102020204" pitchFamily="34" charset="0"/>
              </a:rPr>
              <a:t>diciembre </a:t>
            </a:r>
            <a:r>
              <a:rPr lang="es-MX" sz="2000" b="1" dirty="0">
                <a:latin typeface="Arial Black" panose="020B0A04020102020204" pitchFamily="34" charset="0"/>
              </a:rPr>
              <a:t>de 1899. Ver Ser semejante a Jesús pág.370.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46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218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Dar no es una obligación, es una oportunidad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mostrar nuestra humanidad, hoy es tiempo de dar la espalda al egoísmo para ver de frente 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nuestro </a:t>
            </a:r>
            <a:r>
              <a:rPr lang="es-MX" sz="2400" b="1" dirty="0" smtClean="0">
                <a:latin typeface="Arial Black" panose="020B0A04020102020204" pitchFamily="34" charset="0"/>
              </a:rPr>
              <a:t>prójimo.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850" cy="515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98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39159" cy="6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25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603"/>
            <a:ext cx="5529551" cy="61513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3999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6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529551" y="706603"/>
            <a:ext cx="3614449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LOS DOS 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TESTIGOS</a:t>
            </a: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566" y="3507370"/>
            <a:ext cx="3600450" cy="209157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558566" y="5598942"/>
            <a:ext cx="3585433" cy="12590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2186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smtClean="0">
                <a:solidFill>
                  <a:srgbClr val="FFFF00"/>
                </a:solidFill>
                <a:latin typeface="Arial Black" panose="020B0A04020102020204" pitchFamily="34" charset="0"/>
              </a:rPr>
              <a:t>HIMNO FINAL</a:t>
            </a:r>
            <a:endParaRPr lang="es-MX" sz="3600" b="1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MANOS #497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9550"/>
            <a:ext cx="9170059" cy="56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23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1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51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“Si Cristo está en el corazón, aparecerá en el hogar, en el taller, en el mercado, en la iglesia. El poder </a:t>
            </a:r>
            <a:r>
              <a:rPr lang="es-MX" sz="2000" b="1" dirty="0" smtClean="0">
                <a:latin typeface="Arial Black" panose="020B0A04020102020204" pitchFamily="34" charset="0"/>
              </a:rPr>
              <a:t>de </a:t>
            </a:r>
            <a:r>
              <a:rPr lang="es-MX" sz="2000" b="1" dirty="0">
                <a:latin typeface="Arial Black" panose="020B0A04020102020204" pitchFamily="34" charset="0"/>
              </a:rPr>
              <a:t>la verdad será percibido porque elevará y ennoblecerá la mente y suavizará y subyugará el corazón, </a:t>
            </a:r>
            <a:r>
              <a:rPr lang="es-MX" sz="2000" b="1" dirty="0" smtClean="0">
                <a:latin typeface="Arial Black" panose="020B0A04020102020204" pitchFamily="34" charset="0"/>
              </a:rPr>
              <a:t>llevando </a:t>
            </a:r>
            <a:r>
              <a:rPr lang="es-MX" sz="2000" b="1" dirty="0">
                <a:latin typeface="Arial Black" panose="020B0A04020102020204" pitchFamily="34" charset="0"/>
              </a:rPr>
              <a:t>a todo el ser humano a la armonía con Dios”. Reflejemos a Jesús pág. 49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Oremos para ser transformados por el Espíritu Santo, que podamos derramar su luz sobre el mundo.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7"/>
            <a:ext cx="9144000" cy="398819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81354" y="3840479"/>
            <a:ext cx="1125415" cy="6709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2166425" y="3840478"/>
            <a:ext cx="633046" cy="53457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2932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689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287065" y="6467566"/>
            <a:ext cx="18569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63580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706837" y="72303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“Amarás al Señor tu Dios con todo tu corazón, y con toda tu alma, y con toda tu mente y con todas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tus fuerzas... Y el segundo es semejante: Amarás a tu prójimo como a ti mismo”.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Marcos </a:t>
            </a:r>
            <a:r>
              <a:rPr lang="es-MX" sz="2400" b="1" dirty="0">
                <a:latin typeface="Arial Black" panose="020B0A04020102020204" pitchFamily="34" charset="0"/>
              </a:rPr>
              <a:t>12:30, 31</a:t>
            </a:r>
          </a:p>
        </p:txBody>
      </p:sp>
    </p:spTree>
    <p:extLst>
      <p:ext uri="{BB962C8B-B14F-4D97-AF65-F5344CB8AC3E}">
        <p14:creationId xmlns:p14="http://schemas.microsoft.com/office/powerpoint/2010/main" val="3884165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Hacer conciencia, sobre la función que Dios espera que cada cristiano desempeñe,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</a:t>
            </a:r>
            <a:r>
              <a:rPr lang="es-MX" sz="2400" b="1" dirty="0">
                <a:latin typeface="Arial Black" panose="020B0A04020102020204" pitchFamily="34" charset="0"/>
              </a:rPr>
              <a:t>la </a:t>
            </a:r>
            <a:r>
              <a:rPr lang="es-MX" sz="2400" b="1" dirty="0" smtClean="0">
                <a:latin typeface="Arial Black" panose="020B0A04020102020204" pitchFamily="34" charset="0"/>
              </a:rPr>
              <a:t>satisfacción </a:t>
            </a:r>
            <a:r>
              <a:rPr lang="es-MX" sz="2400" b="1" dirty="0">
                <a:latin typeface="Arial Black" panose="020B0A04020102020204" pitchFamily="34" charset="0"/>
              </a:rPr>
              <a:t>de las necesidades de los pobres y el sufrimiento en la comunidad, sin discriminación ni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prejuicios.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508"/>
            <a:ext cx="9144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69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“Si nos amamos unos a otros, Dios permanece en nosotros, y su amor se ha perfeccionado en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nosotros” (1 Juan 4:12), y ese amor no puede ser reprimido...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3999" cy="469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09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183926"/>
            <a:ext cx="528251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Sólo llegando a ser participantes de la naturaleza divina puede cumplirse la ley de Dios en los seres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humanos. Sólo los que aman a Dios con todo su corazón, alma, mente y fuerza, y a sus prójimos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como a sí mismos, pueden dar gloria a Dios en las alturas,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en la tierra paz, buena voluntad para con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hombres.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514" y="0"/>
            <a:ext cx="3861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47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 fue la obra de Cristo, y cuando su obra es apreciada y representada por sus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seguidores, se alcanzará el gran resultado en el “gozo que le fue propuesto”, es decir, en la salvación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las almas por las que entregó su vida.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 </a:t>
            </a:r>
            <a:r>
              <a:rPr lang="es-MX" sz="2400" b="1" dirty="0">
                <a:latin typeface="Arial Black" panose="020B0A04020102020204" pitchFamily="34" charset="0"/>
              </a:rPr>
              <a:t>Semejante a Jesús pág. 382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4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140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</TotalTime>
  <Words>1541</Words>
  <Application>Microsoft Office PowerPoint</Application>
  <PresentationFormat>Presentación en pantalla (4:3)</PresentationFormat>
  <Paragraphs>112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30</cp:revision>
  <dcterms:created xsi:type="dcterms:W3CDTF">2024-05-07T00:19:36Z</dcterms:created>
  <dcterms:modified xsi:type="dcterms:W3CDTF">2024-05-09T01:38:25Z</dcterms:modified>
</cp:coreProperties>
</file>