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9" r:id="rId12"/>
    <p:sldId id="270" r:id="rId13"/>
    <p:sldId id="271" r:id="rId14"/>
    <p:sldId id="272" r:id="rId15"/>
    <p:sldId id="266" r:id="rId16"/>
    <p:sldId id="267" r:id="rId17"/>
    <p:sldId id="268" r:id="rId18"/>
    <p:sldId id="273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74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C378-B604-4FA9-BA49-94C306698010}" type="datetimeFigureOut">
              <a:rPr lang="es-MX" smtClean="0"/>
              <a:t>09/04/2024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840E6-8958-41E5-B4CC-A12E72A71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9981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C378-B604-4FA9-BA49-94C306698010}" type="datetimeFigureOut">
              <a:rPr lang="es-MX" smtClean="0"/>
              <a:t>09/04/2024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840E6-8958-41E5-B4CC-A12E72A71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43743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C378-B604-4FA9-BA49-94C306698010}" type="datetimeFigureOut">
              <a:rPr lang="es-MX" smtClean="0"/>
              <a:t>09/04/2024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840E6-8958-41E5-B4CC-A12E72A71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6658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C378-B604-4FA9-BA49-94C306698010}" type="datetimeFigureOut">
              <a:rPr lang="es-MX" smtClean="0"/>
              <a:t>09/04/2024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840E6-8958-41E5-B4CC-A12E72A71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011333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C378-B604-4FA9-BA49-94C306698010}" type="datetimeFigureOut">
              <a:rPr lang="es-MX" smtClean="0"/>
              <a:t>09/04/2024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840E6-8958-41E5-B4CC-A12E72A71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990998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C378-B604-4FA9-BA49-94C306698010}" type="datetimeFigureOut">
              <a:rPr lang="es-MX" smtClean="0"/>
              <a:t>09/04/2024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840E6-8958-41E5-B4CC-A12E72A71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9549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C378-B604-4FA9-BA49-94C306698010}" type="datetimeFigureOut">
              <a:rPr lang="es-MX" smtClean="0"/>
              <a:t>09/04/2024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840E6-8958-41E5-B4CC-A12E72A71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09051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C378-B604-4FA9-BA49-94C306698010}" type="datetimeFigureOut">
              <a:rPr lang="es-MX" smtClean="0"/>
              <a:t>09/04/2024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840E6-8958-41E5-B4CC-A12E72A71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58526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C378-B604-4FA9-BA49-94C306698010}" type="datetimeFigureOut">
              <a:rPr lang="es-MX" smtClean="0"/>
              <a:t>09/04/2024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840E6-8958-41E5-B4CC-A12E72A71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4965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C378-B604-4FA9-BA49-94C306698010}" type="datetimeFigureOut">
              <a:rPr lang="es-MX" smtClean="0"/>
              <a:t>09/04/2024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840E6-8958-41E5-B4CC-A12E72A71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95167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DBC378-B604-4FA9-BA49-94C306698010}" type="datetimeFigureOut">
              <a:rPr lang="es-MX" smtClean="0"/>
              <a:t>09/04/2024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840E6-8958-41E5-B4CC-A12E72A71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77250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DBC378-B604-4FA9-BA49-94C306698010}" type="datetimeFigureOut">
              <a:rPr lang="es-MX" smtClean="0"/>
              <a:t>09/04/2024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840E6-8958-41E5-B4CC-A12E72A711B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9310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21593" cy="6858000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794824" y="381229"/>
            <a:ext cx="753325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También deseamos mostrar el amor de Jesús por los </a:t>
            </a:r>
            <a:r>
              <a:rPr lang="es-MX" sz="2400" b="1" dirty="0" smtClean="0">
                <a:latin typeface="Arial Black" panose="020B0A04020102020204" pitchFamily="34" charset="0"/>
              </a:rPr>
              <a:t>ciegos.</a:t>
            </a: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</a:t>
            </a:r>
            <a:r>
              <a:rPr lang="es-MX" sz="2400" b="1" dirty="0">
                <a:latin typeface="Arial Black" panose="020B0A04020102020204" pitchFamily="34" charset="0"/>
              </a:rPr>
              <a:t>el mundo existen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2,200 millones de personas ciegas, en México hay cerca de 415,800.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Las </a:t>
            </a:r>
            <a:r>
              <a:rPr lang="es-MX" sz="2400" b="1" dirty="0">
                <a:latin typeface="Arial Black" panose="020B0A04020102020204" pitchFamily="34" charset="0"/>
              </a:rPr>
              <a:t>características de una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persona ciega pueden variar dependiendo de su nivel de visión, su experiencia y sus circunstancias </a:t>
            </a:r>
            <a:r>
              <a:rPr lang="es-MX" sz="2400" b="1" dirty="0" smtClean="0">
                <a:latin typeface="Arial Black" panose="020B0A04020102020204" pitchFamily="34" charset="0"/>
              </a:rPr>
              <a:t>individuales</a:t>
            </a:r>
            <a:r>
              <a:rPr lang="es-MX" sz="2400" b="1" dirty="0">
                <a:latin typeface="Arial Black" panose="020B0A04020102020204" pitchFamily="34" charset="0"/>
              </a:rPr>
              <a:t>. Sin embargo, hay algunas características comunes que suelen estar asociadas a las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personas ciegas: algunas personas pueden ser ciegas de nacimiento, mientras que otras pueden haber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perdido la visión debido a una lesión, enfermedad o afección médica.</a:t>
            </a:r>
          </a:p>
        </p:txBody>
      </p:sp>
    </p:spTree>
    <p:extLst>
      <p:ext uri="{BB962C8B-B14F-4D97-AF65-F5344CB8AC3E}">
        <p14:creationId xmlns:p14="http://schemas.microsoft.com/office/powerpoint/2010/main" val="57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132450" y="1118107"/>
            <a:ext cx="7195624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 La iglesia debe honrar a las personas viudas mostrándoles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amor y el cuidado de Dios por ellas.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La </a:t>
            </a:r>
            <a:r>
              <a:rPr lang="es-MX" sz="2400" b="1" dirty="0">
                <a:latin typeface="Arial Black" panose="020B0A04020102020204" pitchFamily="34" charset="0"/>
              </a:rPr>
              <a:t>Iglesia, como su representante, está llamada a caminar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junto a estas personas para ayudarlas espiritual, social y prácticamente.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En </a:t>
            </a:r>
            <a:r>
              <a:rPr lang="es-MX" sz="2400" b="1" dirty="0">
                <a:latin typeface="Arial Black" panose="020B0A04020102020204" pitchFamily="34" charset="0"/>
              </a:rPr>
              <a:t>la Biblia encontramos por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lo menos 80 pasajes donde se describe la preocupación principal por las mujeres viudas, nuestra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iglesia no debe ser la excepción.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 </a:t>
            </a:r>
            <a:r>
              <a:rPr lang="es-MX" sz="2400" b="1" dirty="0">
                <a:latin typeface="Arial Black" panose="020B0A04020102020204" pitchFamily="34" charset="0"/>
              </a:rPr>
              <a:t>ve una posibilidad en ellas.</a:t>
            </a:r>
          </a:p>
        </p:txBody>
      </p:sp>
    </p:spTree>
    <p:extLst>
      <p:ext uri="{BB962C8B-B14F-4D97-AF65-F5344CB8AC3E}">
        <p14:creationId xmlns:p14="http://schemas.microsoft.com/office/powerpoint/2010/main" val="3468087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CONCLUSIÓN</a:t>
            </a:r>
            <a:endParaRPr lang="es-MX" sz="32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84774"/>
            <a:ext cx="9144001" cy="6283914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69741" y="1411350"/>
            <a:ext cx="823663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El Ministerio Adventista de Posibilidades también se preocupa por los huérfanos y los niños </a:t>
            </a:r>
            <a:r>
              <a:rPr lang="es-MX" sz="2800" b="1" dirty="0" smtClean="0">
                <a:latin typeface="Arial Black" panose="020B0A04020102020204" pitchFamily="34" charset="0"/>
              </a:rPr>
              <a:t>Vulnerables. Trágicamente</a:t>
            </a:r>
            <a:r>
              <a:rPr lang="es-MX" sz="2800" b="1" dirty="0">
                <a:latin typeface="Arial Black" panose="020B0A04020102020204" pitchFamily="34" charset="0"/>
              </a:rPr>
              <a:t>, millones de niños en todo el mundo han quedado </a:t>
            </a:r>
            <a:r>
              <a:rPr lang="es-MX" sz="2800" b="1" dirty="0" smtClean="0">
                <a:latin typeface="Arial Black" panose="020B0A04020102020204" pitchFamily="34" charset="0"/>
              </a:rPr>
              <a:t>huérfanos </a:t>
            </a:r>
            <a:r>
              <a:rPr lang="es-MX" sz="2800" b="1" dirty="0">
                <a:latin typeface="Arial Black" panose="020B0A04020102020204" pitchFamily="34" charset="0"/>
              </a:rPr>
              <a:t>por muchas razones: guerra, hambruna, desplazamiento, enfermedades o pobreza.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De </a:t>
            </a:r>
            <a:r>
              <a:rPr lang="es-MX" sz="2800" b="1" dirty="0">
                <a:latin typeface="Arial Black" panose="020B0A04020102020204" pitchFamily="34" charset="0"/>
              </a:rPr>
              <a:t>los </a:t>
            </a:r>
            <a:r>
              <a:rPr lang="es-MX" sz="2800" b="1" dirty="0" smtClean="0">
                <a:latin typeface="Arial Black" panose="020B0A04020102020204" pitchFamily="34" charset="0"/>
              </a:rPr>
              <a:t>más </a:t>
            </a:r>
            <a:r>
              <a:rPr lang="es-MX" sz="2800" b="1" dirty="0">
                <a:latin typeface="Arial Black" panose="020B0A04020102020204" pitchFamily="34" charset="0"/>
              </a:rPr>
              <a:t>de 132 millones de niños clasificados como huérfanos, 13 millones han perdido a ambos </a:t>
            </a:r>
            <a:r>
              <a:rPr lang="es-MX" sz="2800" b="1" dirty="0" smtClean="0">
                <a:latin typeface="Arial Black" panose="020B0A04020102020204" pitchFamily="34" charset="0"/>
              </a:rPr>
              <a:t>padres.</a:t>
            </a:r>
            <a:endParaRPr lang="es-MX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201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69121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515478" y="782048"/>
            <a:ext cx="813816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El primer orfanato de la historia fue abierto por los romanos alrededor del año 400 d.C. Sin embargo,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mucho antes que ellos, tanto la ley judía como la ateniense exigían que los huérfanos recibieran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manutención hasta los 18 años. Generaciones más tarde, a los adventistas del séptimo día se nos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recordó la responsabilidad de cuidar a los niños </a:t>
            </a:r>
            <a:r>
              <a:rPr lang="es-MX" sz="3200" b="1" dirty="0" smtClean="0">
                <a:latin typeface="Arial Black" panose="020B0A04020102020204" pitchFamily="34" charset="0"/>
              </a:rPr>
              <a:t>huérfanos.</a:t>
            </a:r>
            <a:endParaRPr lang="es-MX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245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23151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58725" y="222130"/>
            <a:ext cx="837731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Al respecto, Elena de White escribió: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“</a:t>
            </a:r>
            <a:r>
              <a:rPr lang="es-MX" sz="2800" b="1" dirty="0">
                <a:latin typeface="Arial Black" panose="020B0A04020102020204" pitchFamily="34" charset="0"/>
              </a:rPr>
              <a:t>Vi que es en la providencia de Dios que las viudas y los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huérfanos, los ciegos, los sordos, los cojos y las personas afligidas de diversas maneras han sido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puestos en estrecha relación cristiana con su iglesia; es probar a su pueblo y desarrollar su verdadero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carácter. Los ángeles de Dios están observando cómo tratamos a estas personas que necesitan nuestra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simpatía, amor y benevolencia desinteresada. Esta es la prueba que Dios pone a nuestro carácter.</a:t>
            </a:r>
          </a:p>
        </p:txBody>
      </p:sp>
    </p:spTree>
    <p:extLst>
      <p:ext uri="{BB962C8B-B14F-4D97-AF65-F5344CB8AC3E}">
        <p14:creationId xmlns:p14="http://schemas.microsoft.com/office/powerpoint/2010/main" val="1069662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27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18049" y="123656"/>
            <a:ext cx="86868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 Si </a:t>
            </a:r>
            <a:r>
              <a:rPr lang="es-MX" sz="2800" b="1" dirty="0" smtClean="0">
                <a:latin typeface="Arial Black" panose="020B0A04020102020204" pitchFamily="34" charset="0"/>
              </a:rPr>
              <a:t>tenemos </a:t>
            </a:r>
            <a:r>
              <a:rPr lang="es-MX" sz="2800" b="1" dirty="0">
                <a:latin typeface="Arial Black" panose="020B0A04020102020204" pitchFamily="34" charset="0"/>
              </a:rPr>
              <a:t>la verdadera religión de la Biblia, sentiremos que tenemos una deuda de amor, bondad e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interés con Cristo en favor de sus hermanos; y no podemos hacer menos que mostrar nuestra gratitud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por su inconmensurable amor hacia nosotros cuando éramos pecadores indignos de su gracia,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teniendo un profundo interés y un amor desinteresado por aquellos que son nuestros hermanos y que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son menos afortunados que nosotros”. —Ellen G. de White,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Testimonios </a:t>
            </a:r>
            <a:r>
              <a:rPr lang="es-MX" sz="2800" b="1" dirty="0">
                <a:latin typeface="Arial Black" panose="020B0A04020102020204" pitchFamily="34" charset="0"/>
              </a:rPr>
              <a:t>para la Iglesia 3:511.</a:t>
            </a:r>
          </a:p>
        </p:txBody>
      </p:sp>
    </p:spTree>
    <p:extLst>
      <p:ext uri="{BB962C8B-B14F-4D97-AF65-F5344CB8AC3E}">
        <p14:creationId xmlns:p14="http://schemas.microsoft.com/office/powerpoint/2010/main" val="232438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VERSÍCULO PARA MEMORIZAR</a:t>
            </a:r>
            <a:endParaRPr lang="es-MX" sz="3600" b="1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29764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48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4400" b="1" dirty="0" smtClean="0">
                <a:latin typeface="Arial Black" panose="020B0A04020102020204" pitchFamily="34" charset="0"/>
              </a:rPr>
              <a:t>REPASO DE LA LECCIÓN # 2</a:t>
            </a:r>
            <a:endParaRPr lang="es-MX" sz="4400" b="1" dirty="0">
              <a:latin typeface="Arial Black" panose="020B0A0402010202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9441"/>
            <a:ext cx="5261317" cy="6088560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61316" y="769439"/>
            <a:ext cx="3882683" cy="30469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endParaRPr lang="es-MX" sz="4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4800" b="1" dirty="0" smtClean="0">
                <a:latin typeface="Arial Black" panose="020B0A04020102020204" pitchFamily="34" charset="0"/>
              </a:rPr>
              <a:t>¿AMOR O  EGOISMO?</a:t>
            </a:r>
          </a:p>
          <a:p>
            <a:pPr algn="ctr"/>
            <a:endParaRPr lang="es-MX" sz="4800" b="1" dirty="0">
              <a:latin typeface="Arial Black" panose="020B0A040201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314" y="3813721"/>
            <a:ext cx="3882685" cy="154607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313" y="5359791"/>
            <a:ext cx="3882685" cy="14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35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HIMNO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0" y="646331"/>
            <a:ext cx="9144000" cy="461665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#558 “AMA A TUS PRÓJIMOS”.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996"/>
            <a:ext cx="9137724" cy="575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578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-1"/>
            <a:ext cx="9144000" cy="64633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 smtClean="0">
                <a:latin typeface="Arial Black" panose="020B0A04020102020204" pitchFamily="34" charset="0"/>
              </a:rPr>
              <a:t>ORACIÓN  FINAL</a:t>
            </a:r>
            <a:endParaRPr lang="es-MX" sz="3600" b="1" dirty="0">
              <a:latin typeface="Arial Black" panose="020B0A040201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6330"/>
            <a:ext cx="9144000" cy="621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5861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6990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7849772" y="6485206"/>
            <a:ext cx="1195754" cy="369332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720029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1660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80735" y="428178"/>
            <a:ext cx="856019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Las personas ciegas suelen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desarrollar otros sentidos, como el oído y el tacto de manera más aguda para compensar la pérdida de </a:t>
            </a:r>
            <a:r>
              <a:rPr lang="es-MX" sz="2400" b="1" dirty="0" smtClean="0">
                <a:latin typeface="Arial Black" panose="020B0A04020102020204" pitchFamily="34" charset="0"/>
              </a:rPr>
              <a:t>la </a:t>
            </a:r>
            <a:r>
              <a:rPr lang="es-MX" sz="2400" b="1" dirty="0">
                <a:latin typeface="Arial Black" panose="020B0A04020102020204" pitchFamily="34" charset="0"/>
              </a:rPr>
              <a:t>visión; esto les permite percibir el mundo de formas diferentes y a menudo de manera más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detallada. Muchas personas ciegas se esfuerzan por ser independientes y realizar tareas cotidianas por </a:t>
            </a:r>
            <a:r>
              <a:rPr lang="es-MX" sz="2400" b="1" dirty="0" smtClean="0">
                <a:latin typeface="Arial Black" panose="020B0A04020102020204" pitchFamily="34" charset="0"/>
              </a:rPr>
              <a:t>sí </a:t>
            </a:r>
            <a:r>
              <a:rPr lang="es-MX" sz="2400" b="1" dirty="0">
                <a:latin typeface="Arial Black" panose="020B0A04020102020204" pitchFamily="34" charset="0"/>
              </a:rPr>
              <a:t>mismas. Los ciegos tienen habilidades de comunicación y orientación, tanto para navegar por 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mundo físico como para interactuar con otras personas. Muchas personas ciegas participan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activamente en la sociedad, trabajan, estudian, practican deportes y disfrutan de muchas actividades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la misma manera que las personas con visión. </a:t>
            </a:r>
          </a:p>
        </p:txBody>
      </p:sp>
    </p:spTree>
    <p:extLst>
      <p:ext uri="{BB962C8B-B14F-4D97-AF65-F5344CB8AC3E}">
        <p14:creationId xmlns:p14="http://schemas.microsoft.com/office/powerpoint/2010/main" val="398074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23151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01054" y="582067"/>
            <a:ext cx="832104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Las personas ciegas suelen utilizar tecnología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adaptativa, como dispositivos móviles, para acceder a la información digital y comunicarse; esto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favorece que llevarles el mensaje del amor de Dios sea ligeramente menos complicado. Sin embargo,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voltea a ver a tu alrededor ¿Cuántos ciegos hay entre nosotros? ¿Crees que podemos hacer algo para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alcanzarlos?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Dios </a:t>
            </a:r>
            <a:r>
              <a:rPr lang="es-MX" sz="2800" b="1" dirty="0">
                <a:latin typeface="Arial Black" panose="020B0A04020102020204" pitchFamily="34" charset="0"/>
              </a:rPr>
              <a:t>ve posibilidades en ellos.</a:t>
            </a:r>
          </a:p>
        </p:txBody>
      </p:sp>
    </p:spTree>
    <p:extLst>
      <p:ext uri="{BB962C8B-B14F-4D97-AF65-F5344CB8AC3E}">
        <p14:creationId xmlns:p14="http://schemas.microsoft.com/office/powerpoint/2010/main" val="45170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78388" cy="68580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11554" y="797509"/>
            <a:ext cx="795528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El Ministerio Adventista de Posibilidades se interesa por las personas físicamente </a:t>
            </a:r>
            <a:r>
              <a:rPr lang="es-MX" sz="2400" b="1" dirty="0" smtClean="0">
                <a:latin typeface="Arial Black" panose="020B0A04020102020204" pitchFamily="34" charset="0"/>
              </a:rPr>
              <a:t>inmóviles. </a:t>
            </a:r>
            <a:r>
              <a:rPr lang="es-MX" sz="2400" b="1" dirty="0">
                <a:latin typeface="Arial Black" panose="020B0A04020102020204" pitchFamily="34" charset="0"/>
              </a:rPr>
              <a:t>Cuando una persona carece de movilidad, regularmente depende de otras personas para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asistir a diferentes lugares, y muchas veces su acceso se ve limitado por los espacios. Mira nuestro </a:t>
            </a:r>
            <a:r>
              <a:rPr lang="es-MX" sz="2400" b="1" dirty="0" smtClean="0">
                <a:latin typeface="Arial Black" panose="020B0A04020102020204" pitchFamily="34" charset="0"/>
              </a:rPr>
              <a:t>edificio</a:t>
            </a:r>
            <a:r>
              <a:rPr lang="es-MX" sz="2400" b="1" dirty="0">
                <a:latin typeface="Arial Black" panose="020B0A04020102020204" pitchFamily="34" charset="0"/>
              </a:rPr>
              <a:t>, ¿tiene la capacidad para recibir y ubicar una silla de ruedas dentro y que la persona en ella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tenga posibilidad de participar en todo el culto de adoración y disfrutar de los programas como el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resto de los asistentes?</a:t>
            </a:r>
          </a:p>
        </p:txBody>
      </p:sp>
    </p:spTree>
    <p:extLst>
      <p:ext uri="{BB962C8B-B14F-4D97-AF65-F5344CB8AC3E}">
        <p14:creationId xmlns:p14="http://schemas.microsoft.com/office/powerpoint/2010/main" val="22455602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4744" y="0"/>
            <a:ext cx="9228744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98769" y="738280"/>
            <a:ext cx="8461717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Tal vez podríamos acondicionar nuestro edificio para lograrlo. Nuestros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espacios deben ser accesibles para ellos, así como los amigos del paralítico lograron hacerle entrar en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 casa donde Jesús estaba y tener acceso a la salvación, nosotros también podemos ser amigos de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aquellos que necesitan participar de nuestros cultos de adoración y tener acceso a la Gracia de la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Salvación que Jesús provee. </a:t>
            </a:r>
            <a:endParaRPr lang="es-MX" sz="28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800" b="1" dirty="0" smtClean="0">
                <a:latin typeface="Arial Black" panose="020B0A04020102020204" pitchFamily="34" charset="0"/>
              </a:rPr>
              <a:t>Dios </a:t>
            </a:r>
            <a:r>
              <a:rPr lang="es-MX" sz="2800" b="1" dirty="0">
                <a:latin typeface="Arial Black" panose="020B0A04020102020204" pitchFamily="34" charset="0"/>
              </a:rPr>
              <a:t>ve posibilidades en ellos</a:t>
            </a:r>
          </a:p>
        </p:txBody>
      </p:sp>
    </p:spTree>
    <p:extLst>
      <p:ext uri="{BB962C8B-B14F-4D97-AF65-F5344CB8AC3E}">
        <p14:creationId xmlns:p14="http://schemas.microsoft.com/office/powerpoint/2010/main" val="1798335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23151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991772" y="956829"/>
            <a:ext cx="735037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En el Ministerio Adventista de Posibilidades nos preocupamos por los enfermos mentales y aquellos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que cuidan a las personas con enfermedades crónicas u otras </a:t>
            </a:r>
            <a:r>
              <a:rPr lang="es-MX" sz="3200" b="1" dirty="0" smtClean="0">
                <a:latin typeface="Arial Black" panose="020B0A04020102020204" pitchFamily="34" charset="0"/>
              </a:rPr>
              <a:t>discapacidades.  </a:t>
            </a:r>
            <a:r>
              <a:rPr lang="es-MX" sz="3200" b="1" dirty="0">
                <a:latin typeface="Arial Black" panose="020B0A04020102020204" pitchFamily="34" charset="0"/>
              </a:rPr>
              <a:t>Los primeros tienen una condición que les impide involucrarse en las actividades </a:t>
            </a:r>
          </a:p>
          <a:p>
            <a:pPr algn="ctr"/>
            <a:r>
              <a:rPr lang="es-MX" sz="3200" b="1" dirty="0">
                <a:latin typeface="Arial Black" panose="020B0A04020102020204" pitchFamily="34" charset="0"/>
              </a:rPr>
              <a:t>y cultos regulares de la iglesia,</a:t>
            </a:r>
          </a:p>
        </p:txBody>
      </p:sp>
    </p:spTree>
    <p:extLst>
      <p:ext uri="{BB962C8B-B14F-4D97-AF65-F5344CB8AC3E}">
        <p14:creationId xmlns:p14="http://schemas.microsoft.com/office/powerpoint/2010/main" val="3110243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86507" cy="68580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446800" y="566288"/>
            <a:ext cx="829290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 </a:t>
            </a:r>
            <a:r>
              <a:rPr lang="es-MX" sz="2400" b="1" dirty="0">
                <a:latin typeface="Arial Black" panose="020B0A04020102020204" pitchFamily="34" charset="0"/>
              </a:rPr>
              <a:t>viven con condiciones como trastorno del espectro autista, trastorno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por Déficit de Atención e Hiperactividad, síndrome de Down, depresión, trastorno bipolar, etc.; </a:t>
            </a:r>
            <a:r>
              <a:rPr lang="es-MX" sz="2400" b="1" dirty="0" smtClean="0">
                <a:latin typeface="Arial Black" panose="020B0A04020102020204" pitchFamily="34" charset="0"/>
              </a:rPr>
              <a:t>aunque </a:t>
            </a:r>
            <a:r>
              <a:rPr lang="es-MX" sz="2400" b="1" dirty="0">
                <a:latin typeface="Arial Black" panose="020B0A04020102020204" pitchFamily="34" charset="0"/>
              </a:rPr>
              <a:t>son personas que son fácilmente identificables, así también, son fácilmente ignorados, lo </a:t>
            </a:r>
            <a:r>
              <a:rPr lang="es-MX" sz="2400" b="1" dirty="0" smtClean="0">
                <a:latin typeface="Arial Black" panose="020B0A04020102020204" pitchFamily="34" charset="0"/>
              </a:rPr>
              <a:t>mismo </a:t>
            </a:r>
            <a:r>
              <a:rPr lang="es-MX" sz="2400" b="1" dirty="0">
                <a:latin typeface="Arial Black" panose="020B0A04020102020204" pitchFamily="34" charset="0"/>
              </a:rPr>
              <a:t>ocurre con los cuidadores de las personas con discapacidades.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Jesús </a:t>
            </a:r>
            <a:r>
              <a:rPr lang="es-MX" sz="2400" b="1" dirty="0">
                <a:latin typeface="Arial Black" panose="020B0A04020102020204" pitchFamily="34" charset="0"/>
              </a:rPr>
              <a:t>se preocupó por ambos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grupos, en Mateo 17:14-21 se narra que Jesús sanó a un muchacho lunático dándole una oportunidad </a:t>
            </a:r>
          </a:p>
          <a:p>
            <a:pPr algn="ctr"/>
            <a:r>
              <a:rPr lang="es-MX" sz="2400" b="1" dirty="0">
                <a:latin typeface="Arial Black" panose="020B0A04020102020204" pitchFamily="34" charset="0"/>
              </a:rPr>
              <a:t>de vida, y a su padre, el cuidador, le dio una oportunidad de ejercitar su fe. </a:t>
            </a:r>
            <a:endParaRPr lang="es-MX" sz="2400" b="1" dirty="0" smtClean="0">
              <a:latin typeface="Arial Black" panose="020B0A04020102020204" pitchFamily="34" charset="0"/>
            </a:endParaRPr>
          </a:p>
          <a:p>
            <a:pPr algn="ctr"/>
            <a:r>
              <a:rPr lang="es-MX" sz="2400" b="1" dirty="0" smtClean="0">
                <a:latin typeface="Arial Black" panose="020B0A04020102020204" pitchFamily="34" charset="0"/>
              </a:rPr>
              <a:t>Dios </a:t>
            </a:r>
            <a:r>
              <a:rPr lang="es-MX" sz="2400" b="1" dirty="0">
                <a:latin typeface="Arial Black" panose="020B0A04020102020204" pitchFamily="34" charset="0"/>
              </a:rPr>
              <a:t>ve posibilidades en </a:t>
            </a:r>
            <a:r>
              <a:rPr lang="es-MX" sz="2400" b="1" dirty="0" smtClean="0">
                <a:latin typeface="Arial Black" panose="020B0A04020102020204" pitchFamily="34" charset="0"/>
              </a:rPr>
              <a:t>ellos</a:t>
            </a:r>
            <a:endParaRPr lang="es-MX" sz="24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5135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0811" y="413959"/>
            <a:ext cx="9754445" cy="7718205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229459" y="731520"/>
            <a:ext cx="416857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INFORME</a:t>
            </a:r>
          </a:p>
          <a:p>
            <a:pPr algn="ctr"/>
            <a:r>
              <a:rPr lang="es-MX" sz="4000" b="1" dirty="0" smtClean="0">
                <a:latin typeface="Arial Black" panose="020B0A04020102020204" pitchFamily="34" charset="0"/>
              </a:rPr>
              <a:t>SECRETARIAL</a:t>
            </a:r>
            <a:endParaRPr lang="es-MX" sz="4000" b="1" dirty="0">
              <a:latin typeface="Arial Black" panose="020B0A040201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4797083" y="5176910"/>
            <a:ext cx="3137095" cy="78779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7934178" y="4895557"/>
            <a:ext cx="872197" cy="10691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MX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2866" y="4742170"/>
            <a:ext cx="1121761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615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5371"/>
            <a:ext cx="9144000" cy="6858001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406771" y="555400"/>
            <a:ext cx="742774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Las personas que han perdido a su cónyuge </a:t>
            </a:r>
            <a:r>
              <a:rPr lang="es-MX" sz="2800" b="1" dirty="0" smtClean="0">
                <a:latin typeface="Arial Black" panose="020B0A04020102020204" pitchFamily="34" charset="0"/>
              </a:rPr>
              <a:t>a </a:t>
            </a:r>
            <a:r>
              <a:rPr lang="es-MX" sz="2800" b="1" dirty="0">
                <a:latin typeface="Arial Black" panose="020B0A04020102020204" pitchFamily="34" charset="0"/>
              </a:rPr>
              <a:t>menudo solo son atendidas los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primeros días de su luto, el </a:t>
            </a:r>
            <a:r>
              <a:rPr lang="es-MX" sz="2800" b="1" dirty="0" smtClean="0">
                <a:latin typeface="Arial Black" panose="020B0A04020102020204" pitchFamily="34" charset="0"/>
              </a:rPr>
              <a:t>Ministerio </a:t>
            </a:r>
            <a:r>
              <a:rPr lang="es-MX" sz="2800" b="1" dirty="0">
                <a:latin typeface="Arial Black" panose="020B0A04020102020204" pitchFamily="34" charset="0"/>
              </a:rPr>
              <a:t>de </a:t>
            </a:r>
            <a:r>
              <a:rPr lang="es-MX" sz="2800" b="1" dirty="0" smtClean="0">
                <a:latin typeface="Arial Black" panose="020B0A04020102020204" pitchFamily="34" charset="0"/>
              </a:rPr>
              <a:t>Posibilidades </a:t>
            </a:r>
            <a:r>
              <a:rPr lang="es-MX" sz="2800" b="1" dirty="0">
                <a:latin typeface="Arial Black" panose="020B0A04020102020204" pitchFamily="34" charset="0"/>
              </a:rPr>
              <a:t>intenta que la iglesia reconozca su pérdida y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encuentre formas tiernas y compasivas de ayudarlas durante la crisis. El duelo por la pérdida de un </a:t>
            </a:r>
            <a:r>
              <a:rPr lang="es-MX" sz="2800" b="1" dirty="0" smtClean="0">
                <a:latin typeface="Arial Black" panose="020B0A04020102020204" pitchFamily="34" charset="0"/>
              </a:rPr>
              <a:t>cónyuge </a:t>
            </a:r>
            <a:r>
              <a:rPr lang="es-MX" sz="2800" b="1" dirty="0">
                <a:latin typeface="Arial Black" panose="020B0A04020102020204" pitchFamily="34" charset="0"/>
              </a:rPr>
              <a:t>es un momento de transición muy difícil, pues jamás una pareja que contrae matrimonio </a:t>
            </a:r>
          </a:p>
          <a:p>
            <a:pPr algn="ctr"/>
            <a:r>
              <a:rPr lang="es-MX" sz="2800" b="1" dirty="0">
                <a:latin typeface="Arial Black" panose="020B0A04020102020204" pitchFamily="34" charset="0"/>
              </a:rPr>
              <a:t>piensa en la viudez como una posibilidad.</a:t>
            </a:r>
          </a:p>
        </p:txBody>
      </p:sp>
    </p:spTree>
    <p:extLst>
      <p:ext uri="{BB962C8B-B14F-4D97-AF65-F5344CB8AC3E}">
        <p14:creationId xmlns:p14="http://schemas.microsoft.com/office/powerpoint/2010/main" val="42873487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</TotalTime>
  <Words>1067</Words>
  <Application>Microsoft Office PowerPoint</Application>
  <PresentationFormat>Presentación en pantalla (4:3)</PresentationFormat>
  <Paragraphs>78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jmgonzalez_61@hotmail.com</dc:creator>
  <cp:lastModifiedBy>jmgonzalez_61@hotmail.com</cp:lastModifiedBy>
  <cp:revision>19</cp:revision>
  <dcterms:created xsi:type="dcterms:W3CDTF">2024-04-09T21:38:39Z</dcterms:created>
  <dcterms:modified xsi:type="dcterms:W3CDTF">2024-04-09T23:25:26Z</dcterms:modified>
</cp:coreProperties>
</file>