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62" r:id="rId5"/>
    <p:sldId id="257" r:id="rId6"/>
    <p:sldId id="259" r:id="rId7"/>
    <p:sldId id="26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1" r:id="rId25"/>
    <p:sldId id="282" r:id="rId26"/>
    <p:sldId id="283" r:id="rId27"/>
    <p:sldId id="284" r:id="rId28"/>
    <p:sldId id="285" r:id="rId29"/>
    <p:sldId id="286" r:id="rId30"/>
    <p:sldId id="288" r:id="rId31"/>
    <p:sldId id="279" r:id="rId32"/>
    <p:sldId id="280" r:id="rId33"/>
    <p:sldId id="289" r:id="rId34"/>
    <p:sldId id="287" r:id="rId35"/>
    <p:sldId id="290" r:id="rId36"/>
    <p:sldId id="291" r:id="rId3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6FFFF"/>
    <a:srgbClr val="9933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039" autoAdjust="0"/>
  </p:normalViewPr>
  <p:slideViewPr>
    <p:cSldViewPr snapToGrid="0">
      <p:cViewPr varScale="1">
        <p:scale>
          <a:sx n="63" d="100"/>
          <a:sy n="63" d="100"/>
        </p:scale>
        <p:origin x="162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B82F2A8-09EF-44DC-A378-4E0C06E17A09}" type="datetimeFigureOut">
              <a:rPr lang="es-MX" smtClean="0"/>
              <a:t>29/01/2024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241813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82F2A8-09EF-44DC-A378-4E0C06E17A09}" type="datetimeFigureOut">
              <a:rPr lang="es-MX" smtClean="0"/>
              <a:t>29/01/2024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219376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82F2A8-09EF-44DC-A378-4E0C06E17A09}" type="datetimeFigureOut">
              <a:rPr lang="es-MX" smtClean="0"/>
              <a:t>29/01/2024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161915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82F2A8-09EF-44DC-A378-4E0C06E17A09}" type="datetimeFigureOut">
              <a:rPr lang="es-MX" smtClean="0"/>
              <a:t>29/01/2024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62172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B82F2A8-09EF-44DC-A378-4E0C06E17A09}" type="datetimeFigureOut">
              <a:rPr lang="es-MX" smtClean="0"/>
              <a:t>29/01/2024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341131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B82F2A8-09EF-44DC-A378-4E0C06E17A09}" type="datetimeFigureOut">
              <a:rPr lang="es-MX" smtClean="0"/>
              <a:t>29/01/2024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233276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B82F2A8-09EF-44DC-A378-4E0C06E17A09}" type="datetimeFigureOut">
              <a:rPr lang="es-MX" smtClean="0"/>
              <a:t>29/01/2024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193128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B82F2A8-09EF-44DC-A378-4E0C06E17A09}" type="datetimeFigureOut">
              <a:rPr lang="es-MX" smtClean="0"/>
              <a:t>29/01/2024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1267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2F2A8-09EF-44DC-A378-4E0C06E17A09}" type="datetimeFigureOut">
              <a:rPr lang="es-MX" smtClean="0"/>
              <a:t>29/01/2024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257370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B82F2A8-09EF-44DC-A378-4E0C06E17A09}" type="datetimeFigureOut">
              <a:rPr lang="es-MX" smtClean="0"/>
              <a:t>29/01/2024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28463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B82F2A8-09EF-44DC-A378-4E0C06E17A09}" type="datetimeFigureOut">
              <a:rPr lang="es-MX" smtClean="0"/>
              <a:t>29/01/2024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CFDB34-413B-4DDB-B1EA-1F44E7BDF5BD}" type="slidenum">
              <a:rPr lang="es-MX" smtClean="0"/>
              <a:t>‹Nº›</a:t>
            </a:fld>
            <a:endParaRPr lang="es-MX"/>
          </a:p>
        </p:txBody>
      </p:sp>
    </p:spTree>
    <p:extLst>
      <p:ext uri="{BB962C8B-B14F-4D97-AF65-F5344CB8AC3E}">
        <p14:creationId xmlns:p14="http://schemas.microsoft.com/office/powerpoint/2010/main" val="44786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2F2A8-09EF-44DC-A378-4E0C06E17A09}" type="datetimeFigureOut">
              <a:rPr lang="es-MX" smtClean="0"/>
              <a:t>29/01/2024</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FDB34-413B-4DDB-B1EA-1F44E7BDF5BD}" type="slidenum">
              <a:rPr lang="es-MX" smtClean="0"/>
              <a:t>‹Nº›</a:t>
            </a:fld>
            <a:endParaRPr lang="es-MX"/>
          </a:p>
        </p:txBody>
      </p:sp>
    </p:spTree>
    <p:extLst>
      <p:ext uri="{BB962C8B-B14F-4D97-AF65-F5344CB8AC3E}">
        <p14:creationId xmlns:p14="http://schemas.microsoft.com/office/powerpoint/2010/main" val="606539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1200329"/>
          </a:xfrm>
          <a:prstGeom prst="rect">
            <a:avLst/>
          </a:prstGeom>
          <a:solidFill>
            <a:srgbClr val="FFFF00"/>
          </a:solidFill>
        </p:spPr>
        <p:txBody>
          <a:bodyPr wrap="square">
            <a:spAutoFit/>
          </a:bodyPr>
          <a:lstStyle/>
          <a:p>
            <a:pPr algn="ctr"/>
            <a:r>
              <a:rPr lang="es-MX" sz="2400" b="1" dirty="0" smtClean="0">
                <a:latin typeface="Arial Black" panose="020B0A04020102020204" pitchFamily="34" charset="0"/>
              </a:rPr>
              <a:t>“24 HORAS EN MISIÓN: ESTRATEGIAS CONTEMPORÁNEAS PARA LA EVANGELIZACIÓN JUVENIL”</a:t>
            </a:r>
            <a:endParaRPr lang="es-MX" sz="24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318654" y="5628423"/>
            <a:ext cx="1090180" cy="1000543"/>
          </a:xfrm>
          <a:prstGeom prst="rect">
            <a:avLst/>
          </a:prstGeom>
        </p:spPr>
      </p:pic>
      <p:sp>
        <p:nvSpPr>
          <p:cNvPr id="7" name="CuadroTexto 6"/>
          <p:cNvSpPr txBox="1"/>
          <p:nvPr/>
        </p:nvSpPr>
        <p:spPr>
          <a:xfrm>
            <a:off x="1524000" y="5551748"/>
            <a:ext cx="8340436"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sp>
        <p:nvSpPr>
          <p:cNvPr id="8" name="Rectángulo 7"/>
          <p:cNvSpPr/>
          <p:nvPr/>
        </p:nvSpPr>
        <p:spPr>
          <a:xfrm>
            <a:off x="0" y="1200329"/>
            <a:ext cx="9144000" cy="400110"/>
          </a:xfrm>
          <a:prstGeom prst="rect">
            <a:avLst/>
          </a:prstGeom>
          <a:solidFill>
            <a:srgbClr val="00B0F0"/>
          </a:solidFill>
        </p:spPr>
        <p:txBody>
          <a:bodyPr wrap="square">
            <a:spAutoFit/>
          </a:bodyPr>
          <a:lstStyle/>
          <a:p>
            <a:pPr algn="ctr"/>
            <a:r>
              <a:rPr lang="es-MX" sz="2000" b="1" dirty="0" smtClean="0">
                <a:solidFill>
                  <a:schemeClr val="bg1"/>
                </a:solidFill>
                <a:latin typeface="Arial Black" panose="020B0A04020102020204" pitchFamily="34" charset="0"/>
              </a:rPr>
              <a:t>MÁS CERCA DE LA COMUNIDAD</a:t>
            </a:r>
            <a:endParaRPr lang="es-MX" sz="2000" b="1" dirty="0">
              <a:solidFill>
                <a:schemeClr val="bg1"/>
              </a:solidFill>
              <a:latin typeface="Arial Black" panose="020B0A04020102020204" pitchFamily="34" charset="0"/>
            </a:endParaRPr>
          </a:p>
        </p:txBody>
      </p:sp>
      <p:pic>
        <p:nvPicPr>
          <p:cNvPr id="9" name="Imagen 8"/>
          <p:cNvPicPr>
            <a:picLocks noChangeAspect="1"/>
          </p:cNvPicPr>
          <p:nvPr/>
        </p:nvPicPr>
        <p:blipFill>
          <a:blip r:embed="rId3"/>
          <a:stretch>
            <a:fillRect/>
          </a:stretch>
        </p:blipFill>
        <p:spPr>
          <a:xfrm>
            <a:off x="0" y="1600439"/>
            <a:ext cx="9144000" cy="3951309"/>
          </a:xfrm>
          <a:prstGeom prst="rect">
            <a:avLst/>
          </a:prstGeom>
        </p:spPr>
      </p:pic>
      <p:sp>
        <p:nvSpPr>
          <p:cNvPr id="10" name="CuadroTexto 9"/>
          <p:cNvSpPr txBox="1"/>
          <p:nvPr/>
        </p:nvSpPr>
        <p:spPr>
          <a:xfrm flipV="1">
            <a:off x="0" y="3865364"/>
            <a:ext cx="9022080" cy="173236"/>
          </a:xfrm>
          <a:prstGeom prst="rect">
            <a:avLst/>
          </a:prstGeom>
          <a:solidFill>
            <a:schemeClr val="tx1"/>
          </a:solidFill>
        </p:spPr>
        <p:txBody>
          <a:bodyPr wrap="square" rtlCol="0">
            <a:spAutoFit/>
          </a:bodyPr>
          <a:lstStyle/>
          <a:p>
            <a:endParaRPr lang="es-MX" dirty="0" smtClean="0"/>
          </a:p>
        </p:txBody>
      </p:sp>
      <p:sp>
        <p:nvSpPr>
          <p:cNvPr id="11" name="CuadroTexto 10"/>
          <p:cNvSpPr txBox="1"/>
          <p:nvPr/>
        </p:nvSpPr>
        <p:spPr>
          <a:xfrm>
            <a:off x="0" y="4922520"/>
            <a:ext cx="9022080" cy="91440"/>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3389337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36320"/>
            <a:ext cx="9144000" cy="5821680"/>
          </a:xfrm>
          <a:prstGeom prst="rect">
            <a:avLst/>
          </a:prstGeom>
        </p:spPr>
      </p:pic>
      <p:sp>
        <p:nvSpPr>
          <p:cNvPr id="6" name="CuadroTexto 5"/>
          <p:cNvSpPr txBox="1"/>
          <p:nvPr/>
        </p:nvSpPr>
        <p:spPr>
          <a:xfrm>
            <a:off x="0" y="523219"/>
            <a:ext cx="9144000" cy="523220"/>
          </a:xfrm>
          <a:prstGeom prst="rect">
            <a:avLst/>
          </a:prstGeom>
          <a:solidFill>
            <a:schemeClr val="tx1"/>
          </a:solidFill>
        </p:spPr>
        <p:txBody>
          <a:bodyPr wrap="square" rtlCol="0">
            <a:spAutoFit/>
          </a:bodyPr>
          <a:lstStyle/>
          <a:p>
            <a:pPr algn="ctr"/>
            <a:r>
              <a:rPr lang="es-MX" sz="2800" b="1" dirty="0" smtClean="0">
                <a:solidFill>
                  <a:schemeClr val="bg1"/>
                </a:solidFill>
                <a:latin typeface="Arial Black" panose="020B0A04020102020204" pitchFamily="34" charset="0"/>
              </a:rPr>
              <a:t>MATEO 5:14-16 </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087625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397460"/>
            <a:ext cx="9144000" cy="2308324"/>
          </a:xfrm>
          <a:prstGeom prst="rect">
            <a:avLst/>
          </a:prstGeom>
        </p:spPr>
        <p:txBody>
          <a:bodyPr wrap="square">
            <a:spAutoFit/>
          </a:bodyPr>
          <a:lstStyle/>
          <a:p>
            <a:pPr algn="ctr"/>
            <a:r>
              <a:rPr lang="es-MX" sz="2400" b="1" dirty="0" smtClean="0">
                <a:latin typeface="Arial Black" panose="020B0A04020102020204" pitchFamily="34" charset="0"/>
              </a:rPr>
              <a:t>Jesús hace una de sus afirmaciones más poderosas y que han resonado a lo largo de la historia. </a:t>
            </a:r>
          </a:p>
          <a:p>
            <a:pPr algn="ctr"/>
            <a:r>
              <a:rPr lang="es-MX" sz="2400" b="1" dirty="0" smtClean="0">
                <a:latin typeface="Arial Black" panose="020B0A04020102020204" pitchFamily="34" charset="0"/>
              </a:rPr>
              <a:t>Al llamar a sus seguidores "la luz del mundo", nos está indicando que debemos ser portadores de la </a:t>
            </a:r>
          </a:p>
          <a:p>
            <a:pPr algn="ctr"/>
            <a:r>
              <a:rPr lang="es-MX" sz="2400" b="1" dirty="0" smtClean="0">
                <a:latin typeface="Arial Black" panose="020B0A04020102020204" pitchFamily="34" charset="0"/>
              </a:rPr>
              <a:t>verdad y la bondad en un mundo que a menudo está inmerso en la oscuridad espiritual</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397460"/>
          </a:xfrm>
          <a:prstGeom prst="rect">
            <a:avLst/>
          </a:prstGeom>
        </p:spPr>
      </p:pic>
    </p:spTree>
    <p:extLst>
      <p:ext uri="{BB962C8B-B14F-4D97-AF65-F5344CB8AC3E}">
        <p14:creationId xmlns:p14="http://schemas.microsoft.com/office/powerpoint/2010/main" val="2992993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50001"/>
            <a:ext cx="9144000" cy="2308324"/>
          </a:xfrm>
          <a:prstGeom prst="rect">
            <a:avLst/>
          </a:prstGeom>
        </p:spPr>
        <p:txBody>
          <a:bodyPr wrap="square">
            <a:spAutoFit/>
          </a:bodyPr>
          <a:lstStyle/>
          <a:p>
            <a:pPr algn="ctr"/>
            <a:r>
              <a:rPr lang="es-MX" sz="2400" b="1" dirty="0" smtClean="0">
                <a:latin typeface="Arial Black" panose="020B0A04020102020204" pitchFamily="34" charset="0"/>
              </a:rPr>
              <a:t>por otra parte </a:t>
            </a:r>
          </a:p>
          <a:p>
            <a:pPr algn="ctr"/>
            <a:r>
              <a:rPr lang="es-MX" sz="2400" b="1" dirty="0" smtClean="0">
                <a:latin typeface="Arial Black" panose="020B0A04020102020204" pitchFamily="34" charset="0"/>
              </a:rPr>
              <a:t>“así alumbre vuestra luz delante de los hombres...” este es el llamado a la acción. los jóvenes deben </a:t>
            </a:r>
          </a:p>
          <a:p>
            <a:pPr algn="ctr"/>
            <a:r>
              <a:rPr lang="es-MX" sz="2400" b="1" dirty="0" smtClean="0">
                <a:latin typeface="Arial Black" panose="020B0A04020102020204" pitchFamily="34" charset="0"/>
              </a:rPr>
              <a:t>ser activos en compartir su fe y mostrar el amor de Cristo en sus acciones y palabra. no lo olvidemos </a:t>
            </a:r>
          </a:p>
          <a:p>
            <a:pPr algn="ctr"/>
            <a:r>
              <a:rPr lang="es-MX" sz="2400" b="1" dirty="0" smtClean="0">
                <a:latin typeface="Arial Black" panose="020B0A04020102020204" pitchFamily="34" charset="0"/>
              </a:rPr>
              <a:t>somos llamados a ser luz.</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320540"/>
          </a:xfrm>
          <a:prstGeom prst="rect">
            <a:avLst/>
          </a:prstGeom>
        </p:spPr>
      </p:pic>
      <p:sp>
        <p:nvSpPr>
          <p:cNvPr id="4" name="CuadroTexto 3"/>
          <p:cNvSpPr txBox="1"/>
          <p:nvPr/>
        </p:nvSpPr>
        <p:spPr>
          <a:xfrm>
            <a:off x="7132320" y="289560"/>
            <a:ext cx="1691640" cy="990600"/>
          </a:xfrm>
          <a:prstGeom prst="rect">
            <a:avLst/>
          </a:prstGeom>
          <a:solidFill>
            <a:srgbClr val="9933FF"/>
          </a:solidFill>
        </p:spPr>
        <p:txBody>
          <a:bodyPr wrap="square" rtlCol="0">
            <a:spAutoFit/>
          </a:bodyPr>
          <a:lstStyle/>
          <a:p>
            <a:endParaRPr lang="es-MX" dirty="0"/>
          </a:p>
        </p:txBody>
      </p:sp>
      <p:sp>
        <p:nvSpPr>
          <p:cNvPr id="5" name="CuadroTexto 4"/>
          <p:cNvSpPr txBox="1"/>
          <p:nvPr/>
        </p:nvSpPr>
        <p:spPr>
          <a:xfrm>
            <a:off x="0" y="0"/>
            <a:ext cx="457200" cy="457200"/>
          </a:xfrm>
          <a:prstGeom prst="rect">
            <a:avLst/>
          </a:prstGeom>
          <a:solidFill>
            <a:srgbClr val="9933FF"/>
          </a:solidFill>
        </p:spPr>
        <p:txBody>
          <a:bodyPr wrap="square" rtlCol="0">
            <a:spAutoFit/>
          </a:bodyPr>
          <a:lstStyle/>
          <a:p>
            <a:endParaRPr lang="es-MX" dirty="0"/>
          </a:p>
        </p:txBody>
      </p:sp>
    </p:spTree>
    <p:extLst>
      <p:ext uri="{BB962C8B-B14F-4D97-AF65-F5344CB8AC3E}">
        <p14:creationId xmlns:p14="http://schemas.microsoft.com/office/powerpoint/2010/main" val="3600499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0405"/>
            <a:ext cx="9144000" cy="461665"/>
          </a:xfrm>
          <a:prstGeom prst="rect">
            <a:avLst/>
          </a:prstGeom>
          <a:solidFill>
            <a:schemeClr val="accent1">
              <a:lumMod val="60000"/>
              <a:lumOff val="40000"/>
            </a:schemeClr>
          </a:solidFill>
        </p:spPr>
        <p:txBody>
          <a:bodyPr wrap="square">
            <a:spAutoFit/>
          </a:bodyPr>
          <a:lstStyle/>
          <a:p>
            <a:pPr algn="ctr"/>
            <a:r>
              <a:rPr lang="es-MX" sz="2400" b="1" dirty="0" smtClean="0">
                <a:latin typeface="Arial Black" panose="020B0A04020102020204" pitchFamily="34" charset="0"/>
              </a:rPr>
              <a:t>CON ESTE DESAFÍO VAYAMOS A DIOS EN ORACIÓN</a:t>
            </a:r>
            <a:endParaRPr lang="es-MX" sz="24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chemeClr val="accent4">
              <a:lumMod val="60000"/>
              <a:lumOff val="40000"/>
            </a:schemeClr>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32070"/>
            <a:ext cx="9144000" cy="5825930"/>
          </a:xfrm>
          <a:prstGeom prst="rect">
            <a:avLst/>
          </a:prstGeom>
        </p:spPr>
      </p:pic>
    </p:spTree>
    <p:extLst>
      <p:ext uri="{BB962C8B-B14F-4D97-AF65-F5344CB8AC3E}">
        <p14:creationId xmlns:p14="http://schemas.microsoft.com/office/powerpoint/2010/main" val="1947778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1">
              <a:lumMod val="75000"/>
            </a:schemeClr>
          </a:solidFill>
        </p:spPr>
        <p:txBody>
          <a:bodyPr wrap="square" rtlCol="0">
            <a:spAutoFit/>
          </a:bodyPr>
          <a:lstStyle/>
          <a:p>
            <a:pPr algn="ctr"/>
            <a:r>
              <a:rPr lang="es-MX" sz="3200" b="1" dirty="0" smtClean="0">
                <a:solidFill>
                  <a:srgbClr val="FFFF00"/>
                </a:solidFill>
                <a:latin typeface="Arial Black" panose="020B0A04020102020204" pitchFamily="34" charset="0"/>
              </a:rPr>
              <a:t>NUEVO</a:t>
            </a:r>
            <a:r>
              <a:rPr lang="es-MX" sz="3200" b="1" dirty="0" smtClean="0">
                <a:latin typeface="Arial Black" panose="020B0A04020102020204" pitchFamily="34" charset="0"/>
              </a:rPr>
              <a:t> </a:t>
            </a:r>
            <a:r>
              <a:rPr lang="es-MX" sz="3200" b="1" dirty="0" smtClean="0">
                <a:solidFill>
                  <a:srgbClr val="FF0000"/>
                </a:solidFill>
                <a:latin typeface="Arial Black" panose="020B0A04020102020204" pitchFamily="34" charset="0"/>
              </a:rPr>
              <a:t>HORIZONTE</a:t>
            </a:r>
            <a:endParaRPr lang="es-MX" sz="3200" b="1" dirty="0">
              <a:solidFill>
                <a:srgbClr val="FF0000"/>
              </a:solidFill>
              <a:latin typeface="Arial Black" panose="020B0A04020102020204" pitchFamily="34" charset="0"/>
            </a:endParaRPr>
          </a:p>
        </p:txBody>
      </p:sp>
      <p:sp>
        <p:nvSpPr>
          <p:cNvPr id="3" name="CuadroTexto 2"/>
          <p:cNvSpPr txBox="1"/>
          <p:nvPr/>
        </p:nvSpPr>
        <p:spPr>
          <a:xfrm>
            <a:off x="0" y="584774"/>
            <a:ext cx="9144000" cy="461665"/>
          </a:xfrm>
          <a:prstGeom prst="rect">
            <a:avLst/>
          </a:prstGeom>
          <a:solidFill>
            <a:srgbClr val="FFC000"/>
          </a:solidFill>
        </p:spPr>
        <p:txBody>
          <a:bodyPr wrap="square" rtlCol="0">
            <a:spAutoFit/>
          </a:bodyPr>
          <a:lstStyle/>
          <a:p>
            <a:pPr algn="ctr"/>
            <a:r>
              <a:rPr lang="es-MX" sz="2400" b="1" dirty="0" smtClean="0">
                <a:latin typeface="Arial Black" panose="020B0A04020102020204" pitchFamily="34" charset="0"/>
              </a:rPr>
              <a:t>EVANGELISMO</a:t>
            </a:r>
            <a:endParaRPr lang="es-MX" sz="2400" b="1" dirty="0">
              <a:latin typeface="Arial Black" panose="020B0A04020102020204" pitchFamily="34" charset="0"/>
            </a:endParaRPr>
          </a:p>
        </p:txBody>
      </p:sp>
      <p:sp>
        <p:nvSpPr>
          <p:cNvPr id="4" name="CuadroTexto 3"/>
          <p:cNvSpPr txBox="1"/>
          <p:nvPr/>
        </p:nvSpPr>
        <p:spPr>
          <a:xfrm>
            <a:off x="0" y="6273225"/>
            <a:ext cx="9144000" cy="584775"/>
          </a:xfrm>
          <a:prstGeom prst="rect">
            <a:avLst/>
          </a:prstGeom>
          <a:solidFill>
            <a:srgbClr val="66FFFF"/>
          </a:solidFill>
        </p:spPr>
        <p:txBody>
          <a:bodyPr wrap="square" rtlCol="0">
            <a:spAutoFit/>
          </a:bodyPr>
          <a:lstStyle/>
          <a:p>
            <a:pPr algn="ctr"/>
            <a:r>
              <a:rPr lang="es-MX" sz="3200" b="1" dirty="0" smtClean="0">
                <a:latin typeface="Arial Black" panose="020B0A04020102020204" pitchFamily="34" charset="0"/>
              </a:rPr>
              <a:t>ESCOGIDOS  CON PROPÓSITO</a:t>
            </a:r>
            <a:endParaRPr lang="es-MX" sz="32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0" y="1046438"/>
            <a:ext cx="9160210" cy="5226787"/>
          </a:xfrm>
          <a:prstGeom prst="rect">
            <a:avLst/>
          </a:prstGeom>
        </p:spPr>
      </p:pic>
    </p:spTree>
    <p:extLst>
      <p:ext uri="{BB962C8B-B14F-4D97-AF65-F5344CB8AC3E}">
        <p14:creationId xmlns:p14="http://schemas.microsoft.com/office/powerpoint/2010/main" val="2113696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076021"/>
            <a:ext cx="9144000" cy="2677656"/>
          </a:xfrm>
          <a:prstGeom prst="rect">
            <a:avLst/>
          </a:prstGeom>
        </p:spPr>
        <p:txBody>
          <a:bodyPr wrap="square">
            <a:spAutoFit/>
          </a:bodyPr>
          <a:lstStyle/>
          <a:p>
            <a:pPr algn="ctr"/>
            <a:r>
              <a:rPr lang="es-MX" sz="2400" b="1" dirty="0" smtClean="0">
                <a:latin typeface="Arial Black" panose="020B0A04020102020204" pitchFamily="34" charset="0"/>
              </a:rPr>
              <a:t>Se dice que los dispositivos electrónicos ya son una extensión del ser humano. Es casi imposible </a:t>
            </a:r>
          </a:p>
          <a:p>
            <a:pPr algn="ctr"/>
            <a:r>
              <a:rPr lang="es-MX" sz="2400" b="1" dirty="0" smtClean="0">
                <a:latin typeface="Arial Black" panose="020B0A04020102020204" pitchFamily="34" charset="0"/>
              </a:rPr>
              <a:t>separarse de ellos durante el día, nos acompañan a todos lados y siempre buscamos la manera de </a:t>
            </a:r>
          </a:p>
          <a:p>
            <a:pPr algn="ctr"/>
            <a:r>
              <a:rPr lang="es-MX" sz="2400" b="1" dirty="0" smtClean="0">
                <a:latin typeface="Arial Black" panose="020B0A04020102020204" pitchFamily="34" charset="0"/>
              </a:rPr>
              <a:t>conectarnos a la red para estar informados y compartir nuestros intereses. Ahora bien, cómo podemos usar las redes para alcanzar a otros.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971925"/>
          </a:xfrm>
          <a:prstGeom prst="rect">
            <a:avLst/>
          </a:prstGeom>
        </p:spPr>
      </p:pic>
    </p:spTree>
    <p:extLst>
      <p:ext uri="{BB962C8B-B14F-4D97-AF65-F5344CB8AC3E}">
        <p14:creationId xmlns:p14="http://schemas.microsoft.com/office/powerpoint/2010/main" val="3384166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11012"/>
            <a:ext cx="9144000" cy="3046988"/>
          </a:xfrm>
          <a:prstGeom prst="rect">
            <a:avLst/>
          </a:prstGeom>
        </p:spPr>
        <p:txBody>
          <a:bodyPr wrap="square">
            <a:spAutoFit/>
          </a:bodyPr>
          <a:lstStyle/>
          <a:p>
            <a:pPr algn="ctr"/>
            <a:r>
              <a:rPr lang="es-MX" sz="2400" b="1" dirty="0" smtClean="0">
                <a:latin typeface="Arial Black" panose="020B0A04020102020204" pitchFamily="34" charset="0"/>
              </a:rPr>
              <a:t>Si bien no te consideras capaz de hablarle a desconocidos sobre el mensaje de Jesús cara a cara, lo puedes hacer a través de tus redes sociales. </a:t>
            </a:r>
          </a:p>
          <a:p>
            <a:pPr algn="ctr"/>
            <a:r>
              <a:rPr lang="es-MX" sz="2400" b="1" dirty="0" smtClean="0">
                <a:latin typeface="Arial Black" panose="020B0A04020102020204" pitchFamily="34" charset="0"/>
              </a:rPr>
              <a:t>Crea publicaciones que aborden temas de interés para tu audiencia, relacionados con la fe </a:t>
            </a:r>
          </a:p>
          <a:p>
            <a:pPr algn="ctr"/>
            <a:r>
              <a:rPr lang="es-MX" sz="2400" b="1" dirty="0" smtClean="0">
                <a:latin typeface="Arial Black" panose="020B0A04020102020204" pitchFamily="34" charset="0"/>
              </a:rPr>
              <a:t>y la vida cotidiana. </a:t>
            </a:r>
          </a:p>
          <a:p>
            <a:pPr algn="ctr"/>
            <a:r>
              <a:rPr lang="es-MX" sz="2400" b="1" dirty="0" smtClean="0">
                <a:latin typeface="Arial Black" panose="020B0A04020102020204" pitchFamily="34" charset="0"/>
              </a:rPr>
              <a:t>Comparte testimonios y experiencias personales que muestren cómo la fe ha transformado vidas.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3811012"/>
          </a:xfrm>
          <a:prstGeom prst="rect">
            <a:avLst/>
          </a:prstGeom>
        </p:spPr>
      </p:pic>
      <p:sp>
        <p:nvSpPr>
          <p:cNvPr id="4" name="CuadroTexto 3"/>
          <p:cNvSpPr txBox="1"/>
          <p:nvPr/>
        </p:nvSpPr>
        <p:spPr>
          <a:xfrm>
            <a:off x="0" y="320040"/>
            <a:ext cx="4632960" cy="670560"/>
          </a:xfrm>
          <a:prstGeom prst="rect">
            <a:avLst/>
          </a:prstGeom>
          <a:solidFill>
            <a:srgbClr val="0070C0"/>
          </a:solidFill>
        </p:spPr>
        <p:txBody>
          <a:bodyPr wrap="square" rtlCol="0">
            <a:spAutoFit/>
          </a:bodyPr>
          <a:lstStyle/>
          <a:p>
            <a:endParaRPr lang="es-MX" dirty="0"/>
          </a:p>
        </p:txBody>
      </p:sp>
      <p:sp>
        <p:nvSpPr>
          <p:cNvPr id="5" name="CuadroTexto 4"/>
          <p:cNvSpPr txBox="1"/>
          <p:nvPr/>
        </p:nvSpPr>
        <p:spPr>
          <a:xfrm>
            <a:off x="0" y="3200400"/>
            <a:ext cx="4632960" cy="381000"/>
          </a:xfrm>
          <a:prstGeom prst="rect">
            <a:avLst/>
          </a:prstGeom>
          <a:solidFill>
            <a:srgbClr val="0070C0"/>
          </a:solidFill>
        </p:spPr>
        <p:txBody>
          <a:bodyPr wrap="square" rtlCol="0">
            <a:spAutoFit/>
          </a:bodyPr>
          <a:lstStyle/>
          <a:p>
            <a:endParaRPr lang="es-MX" dirty="0"/>
          </a:p>
        </p:txBody>
      </p:sp>
    </p:spTree>
    <p:extLst>
      <p:ext uri="{BB962C8B-B14F-4D97-AF65-F5344CB8AC3E}">
        <p14:creationId xmlns:p14="http://schemas.microsoft.com/office/powerpoint/2010/main" val="1776888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9676"/>
            <a:ext cx="9144000" cy="2308324"/>
          </a:xfrm>
          <a:prstGeom prst="rect">
            <a:avLst/>
          </a:prstGeom>
        </p:spPr>
        <p:txBody>
          <a:bodyPr wrap="square">
            <a:spAutoFit/>
          </a:bodyPr>
          <a:lstStyle/>
          <a:p>
            <a:pPr algn="ctr"/>
            <a:r>
              <a:rPr lang="es-MX" sz="2400" b="1" dirty="0" smtClean="0">
                <a:latin typeface="Arial Black" panose="020B0A04020102020204" pitchFamily="34" charset="0"/>
              </a:rPr>
              <a:t>Utiliza </a:t>
            </a:r>
          </a:p>
          <a:p>
            <a:pPr algn="ctr"/>
            <a:r>
              <a:rPr lang="es-MX" sz="2400" b="1" dirty="0" smtClean="0">
                <a:latin typeface="Arial Black" panose="020B0A04020102020204" pitchFamily="34" charset="0"/>
              </a:rPr>
              <a:t>imágenes, gráficos y videos de alta calidad para captar la atención y transmitir el mensaje de manera </a:t>
            </a:r>
          </a:p>
          <a:p>
            <a:pPr algn="ctr"/>
            <a:r>
              <a:rPr lang="es-MX" sz="2400" b="1" dirty="0" smtClean="0">
                <a:latin typeface="Arial Black" panose="020B0A04020102020204" pitchFamily="34" charset="0"/>
              </a:rPr>
              <a:t>visualmente atractiva. Con el tiempo ve pensando en qué te gustaría enfocarte, puede ser salud, </a:t>
            </a:r>
          </a:p>
          <a:p>
            <a:pPr algn="ctr"/>
            <a:r>
              <a:rPr lang="es-MX" sz="2400" b="1" dirty="0" smtClean="0">
                <a:latin typeface="Arial Black" panose="020B0A04020102020204" pitchFamily="34" charset="0"/>
              </a:rPr>
              <a:t>administración, recreación, testificación </a:t>
            </a:r>
            <a:r>
              <a:rPr lang="es-MX" sz="2400" b="1" dirty="0" err="1" smtClean="0">
                <a:latin typeface="Arial Black" panose="020B0A04020102020204" pitchFamily="34" charset="0"/>
              </a:rPr>
              <a:t>etc</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549676"/>
          </a:xfrm>
          <a:prstGeom prst="rect">
            <a:avLst/>
          </a:prstGeom>
        </p:spPr>
      </p:pic>
    </p:spTree>
    <p:extLst>
      <p:ext uri="{BB962C8B-B14F-4D97-AF65-F5344CB8AC3E}">
        <p14:creationId xmlns:p14="http://schemas.microsoft.com/office/powerpoint/2010/main" val="1820896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19065"/>
            <a:ext cx="9144000" cy="1569660"/>
          </a:xfrm>
          <a:prstGeom prst="rect">
            <a:avLst/>
          </a:prstGeom>
        </p:spPr>
        <p:txBody>
          <a:bodyPr wrap="square">
            <a:spAutoFit/>
          </a:bodyPr>
          <a:lstStyle/>
          <a:p>
            <a:pPr algn="ctr"/>
            <a:r>
              <a:rPr lang="es-MX" sz="2400" b="1" dirty="0" smtClean="0">
                <a:latin typeface="Arial Black" panose="020B0A04020102020204" pitchFamily="34" charset="0"/>
              </a:rPr>
              <a:t>Y solo sube contenido relacionado con este tema, verás como muchos visitan tu perfil y encontrarán esperanza. Lo creas o no, funciona y miles de jóvenes están siendo atraídos a Dios de esta manera.</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204960" cy="5219065"/>
          </a:xfrm>
          <a:prstGeom prst="rect">
            <a:avLst/>
          </a:prstGeom>
        </p:spPr>
      </p:pic>
    </p:spTree>
    <p:extLst>
      <p:ext uri="{BB962C8B-B14F-4D97-AF65-F5344CB8AC3E}">
        <p14:creationId xmlns:p14="http://schemas.microsoft.com/office/powerpoint/2010/main" val="500847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1"/>
            <a:ext cx="9173526" cy="6211669"/>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31"/>
            <a:ext cx="1977418" cy="1814830"/>
          </a:xfrm>
          <a:prstGeom prst="rect">
            <a:avLst/>
          </a:prstGeom>
        </p:spPr>
      </p:pic>
      <p:sp>
        <p:nvSpPr>
          <p:cNvPr id="7" name="CuadroTexto 6"/>
          <p:cNvSpPr txBox="1"/>
          <p:nvPr/>
        </p:nvSpPr>
        <p:spPr>
          <a:xfrm>
            <a:off x="5013960" y="2865120"/>
            <a:ext cx="3977640" cy="707886"/>
          </a:xfrm>
          <a:prstGeom prst="rect">
            <a:avLst/>
          </a:prstGeom>
          <a:solidFill>
            <a:schemeClr val="accent2">
              <a:lumMod val="75000"/>
            </a:schemeClr>
          </a:solidFill>
        </p:spPr>
        <p:txBody>
          <a:bodyPr wrap="square" rtlCol="0">
            <a:spAutoFit/>
          </a:bodyPr>
          <a:lstStyle/>
          <a:p>
            <a:pPr algn="ctr"/>
            <a:r>
              <a:rPr lang="es-MX" sz="4000" b="1" dirty="0" smtClean="0">
                <a:solidFill>
                  <a:schemeClr val="bg1"/>
                </a:solidFill>
                <a:latin typeface="Arial Black" panose="020B0A04020102020204" pitchFamily="34" charset="0"/>
              </a:rPr>
              <a:t>INDIA</a:t>
            </a:r>
            <a:endParaRPr lang="es-MX"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4955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5519"/>
            <a:ext cx="9144000" cy="461665"/>
          </a:xfrm>
          <a:prstGeom prst="rect">
            <a:avLst/>
          </a:prstGeom>
          <a:solidFill>
            <a:schemeClr val="accent6">
              <a:lumMod val="40000"/>
              <a:lumOff val="60000"/>
            </a:schemeClr>
          </a:solidFill>
        </p:spPr>
        <p:txBody>
          <a:bodyPr wrap="square">
            <a:spAutoFit/>
          </a:bodyPr>
          <a:lstStyle/>
          <a:p>
            <a:pPr algn="ctr"/>
            <a:r>
              <a:rPr lang="es-MX" sz="2400" b="1" dirty="0" smtClean="0">
                <a:latin typeface="Arial Black" panose="020B0A04020102020204" pitchFamily="34" charset="0"/>
              </a:rPr>
              <a:t>#613 “HOY NOS TOCA TRABAJAR”</a:t>
            </a:r>
            <a:endParaRPr lang="es-MX" sz="2400" b="1" dirty="0">
              <a:latin typeface="Arial Black" panose="020B0A04020102020204" pitchFamily="34" charset="0"/>
            </a:endParaRPr>
          </a:p>
        </p:txBody>
      </p:sp>
      <p:sp>
        <p:nvSpPr>
          <p:cNvPr id="3" name="CuadroTexto 2"/>
          <p:cNvSpPr txBox="1"/>
          <p:nvPr/>
        </p:nvSpPr>
        <p:spPr>
          <a:xfrm>
            <a:off x="0" y="-1"/>
            <a:ext cx="9144000" cy="461665"/>
          </a:xfrm>
          <a:prstGeom prst="rect">
            <a:avLst/>
          </a:prstGeom>
          <a:solidFill>
            <a:schemeClr val="accent4">
              <a:lumMod val="60000"/>
              <a:lumOff val="40000"/>
            </a:schemeClr>
          </a:solidFill>
        </p:spPr>
        <p:txBody>
          <a:bodyPr wrap="square" rtlCol="0">
            <a:spAutoFit/>
          </a:bodyPr>
          <a:lstStyle/>
          <a:p>
            <a:pPr algn="ctr"/>
            <a:r>
              <a:rPr lang="es-MX" sz="2400" b="1" dirty="0" smtClean="0">
                <a:latin typeface="Arial Black" panose="020B0A04020102020204" pitchFamily="34" charset="0"/>
              </a:rPr>
              <a:t>SERVICIO DE CANTO</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886416"/>
            <a:ext cx="9144000" cy="5971584"/>
          </a:xfrm>
          <a:prstGeom prst="rect">
            <a:avLst/>
          </a:prstGeom>
        </p:spPr>
      </p:pic>
    </p:spTree>
    <p:extLst>
      <p:ext uri="{BB962C8B-B14F-4D97-AF65-F5344CB8AC3E}">
        <p14:creationId xmlns:p14="http://schemas.microsoft.com/office/powerpoint/2010/main" val="3648428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77721"/>
            <a:ext cx="9144000" cy="2308324"/>
          </a:xfrm>
          <a:prstGeom prst="rect">
            <a:avLst/>
          </a:prstGeom>
        </p:spPr>
        <p:txBody>
          <a:bodyPr wrap="square">
            <a:spAutoFit/>
          </a:bodyPr>
          <a:lstStyle/>
          <a:p>
            <a:pPr algn="ctr"/>
            <a:r>
              <a:rPr lang="es-MX" sz="2400" b="1" dirty="0" smtClean="0">
                <a:latin typeface="Arial Black" panose="020B0A04020102020204" pitchFamily="34" charset="0"/>
              </a:rPr>
              <a:t>Crea una comunidad virtual. Ya una vez empieces a crear y subir contenido relacionado con un tema </a:t>
            </a:r>
          </a:p>
          <a:p>
            <a:pPr algn="ctr"/>
            <a:r>
              <a:rPr lang="es-MX" sz="2400" b="1" dirty="0" smtClean="0">
                <a:latin typeface="Arial Black" panose="020B0A04020102020204" pitchFamily="34" charset="0"/>
              </a:rPr>
              <a:t>en específico, es importante fomentar la interacción con tu audiencia, crea una comunidad a través de </a:t>
            </a:r>
          </a:p>
          <a:p>
            <a:pPr algn="ctr"/>
            <a:r>
              <a:rPr lang="es-MX" sz="2400" b="1" dirty="0" smtClean="0">
                <a:latin typeface="Arial Black" panose="020B0A04020102020204" pitchFamily="34" charset="0"/>
              </a:rPr>
              <a:t>preguntas, encuestas y desafíos relacionados con la fe y la vida espiritual.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286250"/>
          </a:xfrm>
          <a:prstGeom prst="rect">
            <a:avLst/>
          </a:prstGeom>
        </p:spPr>
      </p:pic>
    </p:spTree>
    <p:extLst>
      <p:ext uri="{BB962C8B-B14F-4D97-AF65-F5344CB8AC3E}">
        <p14:creationId xmlns:p14="http://schemas.microsoft.com/office/powerpoint/2010/main" val="34906089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08438"/>
            <a:ext cx="9144000" cy="2308324"/>
          </a:xfrm>
          <a:prstGeom prst="rect">
            <a:avLst/>
          </a:prstGeom>
        </p:spPr>
        <p:txBody>
          <a:bodyPr wrap="square">
            <a:spAutoFit/>
          </a:bodyPr>
          <a:lstStyle/>
          <a:p>
            <a:pPr algn="ctr"/>
            <a:r>
              <a:rPr lang="es-MX" sz="2400" b="1" dirty="0" smtClean="0">
                <a:latin typeface="Arial Black" panose="020B0A04020102020204" pitchFamily="34" charset="0"/>
              </a:rPr>
              <a:t>Puedes también compartir </a:t>
            </a:r>
          </a:p>
          <a:p>
            <a:pPr algn="ctr"/>
            <a:r>
              <a:rPr lang="es-MX" sz="2400" b="1" dirty="0" smtClean="0">
                <a:latin typeface="Arial Black" panose="020B0A04020102020204" pitchFamily="34" charset="0"/>
              </a:rPr>
              <a:t>citas bíblicas, devocionales, videos motivadores y contenido edificante que inspire y alimente la fe. </a:t>
            </a:r>
          </a:p>
          <a:p>
            <a:pPr algn="ctr"/>
            <a:r>
              <a:rPr lang="es-MX" sz="2400" b="1" dirty="0" smtClean="0">
                <a:latin typeface="Arial Black" panose="020B0A04020102020204" pitchFamily="34" charset="0"/>
              </a:rPr>
              <a:t>Mantén una presencia auténtica y coherente en tus plataformas sociales, reflejando los valores </a:t>
            </a:r>
          </a:p>
          <a:p>
            <a:pPr algn="ctr"/>
            <a:r>
              <a:rPr lang="es-MX" sz="2400" b="1" dirty="0" smtClean="0">
                <a:latin typeface="Arial Black" panose="020B0A04020102020204" pitchFamily="34" charset="0"/>
              </a:rPr>
              <a:t>cristianos en todo lo que compartes.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08438"/>
          </a:xfrm>
          <a:prstGeom prst="rect">
            <a:avLst/>
          </a:prstGeom>
        </p:spPr>
      </p:pic>
      <p:sp>
        <p:nvSpPr>
          <p:cNvPr id="4" name="CuadroTexto 3"/>
          <p:cNvSpPr txBox="1"/>
          <p:nvPr/>
        </p:nvSpPr>
        <p:spPr>
          <a:xfrm>
            <a:off x="3413760" y="4023360"/>
            <a:ext cx="2179320" cy="36933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1875801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14928"/>
            <a:ext cx="9144000" cy="1569660"/>
          </a:xfrm>
          <a:prstGeom prst="rect">
            <a:avLst/>
          </a:prstGeom>
        </p:spPr>
        <p:txBody>
          <a:bodyPr wrap="square">
            <a:spAutoFit/>
          </a:bodyPr>
          <a:lstStyle/>
          <a:p>
            <a:pPr algn="ctr"/>
            <a:r>
              <a:rPr lang="es-MX" sz="2400" b="1" dirty="0" smtClean="0">
                <a:latin typeface="Arial Black" panose="020B0A04020102020204" pitchFamily="34" charset="0"/>
              </a:rPr>
              <a:t> Recuerda siempre ser respetuoso y comprensivo en tus interacciones en línea, buscando construir puentes y mostrar el amor de Cristo a través de tus acciones virtuales.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145578"/>
          </a:xfrm>
          <a:prstGeom prst="rect">
            <a:avLst/>
          </a:prstGeom>
        </p:spPr>
      </p:pic>
    </p:spTree>
    <p:extLst>
      <p:ext uri="{BB962C8B-B14F-4D97-AF65-F5344CB8AC3E}">
        <p14:creationId xmlns:p14="http://schemas.microsoft.com/office/powerpoint/2010/main" val="1821907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35527"/>
            <a:ext cx="8936182" cy="6722234"/>
          </a:xfrm>
          <a:prstGeom prst="rect">
            <a:avLst/>
          </a:prstGeom>
        </p:spPr>
      </p:pic>
      <p:sp>
        <p:nvSpPr>
          <p:cNvPr id="3" name="CuadroTexto 2"/>
          <p:cNvSpPr txBox="1"/>
          <p:nvPr/>
        </p:nvSpPr>
        <p:spPr>
          <a:xfrm>
            <a:off x="4981168" y="471055"/>
            <a:ext cx="3769686" cy="1200329"/>
          </a:xfrm>
          <a:prstGeom prst="rect">
            <a:avLst/>
          </a:prstGeom>
          <a:noFill/>
        </p:spPr>
        <p:txBody>
          <a:bodyPr wrap="none" rtlCol="0">
            <a:spAutoFit/>
          </a:bodyPr>
          <a:lstStyle/>
          <a:p>
            <a:pPr algn="ctr"/>
            <a:r>
              <a:rPr lang="es-MX" sz="3600" b="1" dirty="0" smtClean="0">
                <a:latin typeface="Arial Black" panose="020B0A04020102020204" pitchFamily="34" charset="0"/>
              </a:rPr>
              <a:t>INFORME</a:t>
            </a:r>
          </a:p>
          <a:p>
            <a:pPr algn="ctr"/>
            <a:r>
              <a:rPr lang="es-MX" sz="3600" b="1" dirty="0" smtClean="0">
                <a:latin typeface="Arial Black" panose="020B0A04020102020204" pitchFamily="34" charset="0"/>
              </a:rPr>
              <a:t>SECRETARIAL</a:t>
            </a:r>
            <a:endParaRPr lang="es-MX" sz="3600" b="1" dirty="0">
              <a:latin typeface="Arial Black" panose="020B0A04020102020204" pitchFamily="34" charset="0"/>
            </a:endParaRPr>
          </a:p>
        </p:txBody>
      </p:sp>
    </p:spTree>
    <p:extLst>
      <p:ext uri="{BB962C8B-B14F-4D97-AF65-F5344CB8AC3E}">
        <p14:creationId xmlns:p14="http://schemas.microsoft.com/office/powerpoint/2010/main" val="1678506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297"/>
            <a:ext cx="9144793" cy="6858594"/>
          </a:xfrm>
          <a:prstGeom prst="rect">
            <a:avLst/>
          </a:prstGeom>
        </p:spPr>
      </p:pic>
      <p:sp>
        <p:nvSpPr>
          <p:cNvPr id="4" name="Rectángulo 3"/>
          <p:cNvSpPr/>
          <p:nvPr/>
        </p:nvSpPr>
        <p:spPr>
          <a:xfrm>
            <a:off x="2438400" y="127476"/>
            <a:ext cx="6456218" cy="6555641"/>
          </a:xfrm>
          <a:prstGeom prst="rect">
            <a:avLst/>
          </a:prstGeom>
        </p:spPr>
        <p:txBody>
          <a:bodyPr wrap="square">
            <a:spAutoFit/>
          </a:bodyPr>
          <a:lstStyle/>
          <a:p>
            <a:pPr algn="ctr"/>
            <a:r>
              <a:rPr lang="es-MX" sz="2800" b="1" dirty="0" smtClean="0">
                <a:latin typeface="Arial Black" panose="020B0A04020102020204" pitchFamily="34" charset="0"/>
              </a:rPr>
              <a:t>No todo es virtual. Siempre el ser humano necesitará de un toque personal. Por eso es importante </a:t>
            </a:r>
          </a:p>
          <a:p>
            <a:pPr algn="ctr"/>
            <a:r>
              <a:rPr lang="es-MX" sz="2800" b="1" dirty="0" smtClean="0">
                <a:latin typeface="Arial Black" panose="020B0A04020102020204" pitchFamily="34" charset="0"/>
              </a:rPr>
              <a:t>participar y crear grupos de estudio y discusión juveniles. Esta una estrategia efectiva para el </a:t>
            </a:r>
          </a:p>
          <a:p>
            <a:pPr algn="ctr"/>
            <a:r>
              <a:rPr lang="es-MX" sz="2800" b="1" dirty="0" smtClean="0">
                <a:latin typeface="Arial Black" panose="020B0A04020102020204" pitchFamily="34" charset="0"/>
              </a:rPr>
              <a:t>evangelismo juvenil por varias razones. La primera es que los jóvenes pueden aprender juntos, </a:t>
            </a:r>
          </a:p>
          <a:p>
            <a:pPr algn="ctr"/>
            <a:r>
              <a:rPr lang="es-MX" sz="2800" b="1" dirty="0" smtClean="0">
                <a:latin typeface="Arial Black" panose="020B0A04020102020204" pitchFamily="34" charset="0"/>
              </a:rPr>
              <a:t>beneficiándose de las perspectivas y conocimientos de sus compañeros</a:t>
            </a:r>
            <a:endParaRPr lang="es-MX" sz="2800" b="1" dirty="0">
              <a:latin typeface="Arial Black" panose="020B0A04020102020204" pitchFamily="34" charset="0"/>
            </a:endParaRPr>
          </a:p>
        </p:txBody>
      </p:sp>
    </p:spTree>
    <p:extLst>
      <p:ext uri="{BB962C8B-B14F-4D97-AF65-F5344CB8AC3E}">
        <p14:creationId xmlns:p14="http://schemas.microsoft.com/office/powerpoint/2010/main" val="1385080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Rectángulo 2"/>
          <p:cNvSpPr/>
          <p:nvPr/>
        </p:nvSpPr>
        <p:spPr>
          <a:xfrm>
            <a:off x="2396837" y="582067"/>
            <a:ext cx="6511636" cy="5693866"/>
          </a:xfrm>
          <a:prstGeom prst="rect">
            <a:avLst/>
          </a:prstGeom>
        </p:spPr>
        <p:txBody>
          <a:bodyPr wrap="square">
            <a:spAutoFit/>
          </a:bodyPr>
          <a:lstStyle/>
          <a:p>
            <a:pPr algn="ctr"/>
            <a:r>
              <a:rPr lang="es-MX" sz="2800" b="1" dirty="0" smtClean="0">
                <a:latin typeface="Arial Black" panose="020B0A04020102020204" pitchFamily="34" charset="0"/>
              </a:rPr>
              <a:t>Al participar activamente en </a:t>
            </a:r>
          </a:p>
          <a:p>
            <a:pPr algn="ctr"/>
            <a:r>
              <a:rPr lang="es-MX" sz="2800" b="1" dirty="0" smtClean="0">
                <a:latin typeface="Arial Black" panose="020B0A04020102020204" pitchFamily="34" charset="0"/>
              </a:rPr>
              <a:t>la discusión, los jóvenes tienen la oportunidad de reflexionar sobre su fe y comprometerse de manera </a:t>
            </a:r>
          </a:p>
          <a:p>
            <a:pPr algn="ctr"/>
            <a:r>
              <a:rPr lang="es-MX" sz="2800" b="1" dirty="0" smtClean="0">
                <a:latin typeface="Arial Black" panose="020B0A04020102020204" pitchFamily="34" charset="0"/>
              </a:rPr>
              <a:t>más profunda. Esto abre la oportunidad a crear un espacio seguro: Los grupos de estudio brindan un </a:t>
            </a:r>
          </a:p>
          <a:p>
            <a:pPr algn="ctr"/>
            <a:r>
              <a:rPr lang="es-MX" sz="2800" b="1" dirty="0" smtClean="0">
                <a:latin typeface="Arial Black" panose="020B0A04020102020204" pitchFamily="34" charset="0"/>
              </a:rPr>
              <a:t>ambiente acogedor y sin juicios donde los jóvenes, pueden expresar sus dudas, preguntas </a:t>
            </a:r>
          </a:p>
          <a:p>
            <a:pPr algn="ctr"/>
            <a:r>
              <a:rPr lang="es-MX" sz="2800" b="1" dirty="0" smtClean="0">
                <a:latin typeface="Arial Black" panose="020B0A04020102020204" pitchFamily="34" charset="0"/>
              </a:rPr>
              <a:t>y pensamientos sobre la fe.</a:t>
            </a:r>
            <a:endParaRPr lang="es-MX" sz="2800" b="1" dirty="0">
              <a:latin typeface="Arial Black" panose="020B0A04020102020204" pitchFamily="34" charset="0"/>
            </a:endParaRPr>
          </a:p>
        </p:txBody>
      </p:sp>
    </p:spTree>
    <p:extLst>
      <p:ext uri="{BB962C8B-B14F-4D97-AF65-F5344CB8AC3E}">
        <p14:creationId xmlns:p14="http://schemas.microsoft.com/office/powerpoint/2010/main" val="2392119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Rectángulo 2"/>
          <p:cNvSpPr/>
          <p:nvPr/>
        </p:nvSpPr>
        <p:spPr>
          <a:xfrm>
            <a:off x="2576946" y="307354"/>
            <a:ext cx="6303818" cy="6247864"/>
          </a:xfrm>
          <a:prstGeom prst="rect">
            <a:avLst/>
          </a:prstGeom>
        </p:spPr>
        <p:txBody>
          <a:bodyPr wrap="square">
            <a:spAutoFit/>
          </a:bodyPr>
          <a:lstStyle/>
          <a:p>
            <a:pPr algn="ctr"/>
            <a:r>
              <a:rPr lang="es-MX" sz="4000" b="1" dirty="0" smtClean="0">
                <a:latin typeface="Arial Black" panose="020B0A04020102020204" pitchFamily="34" charset="0"/>
              </a:rPr>
              <a:t>Esta interacción mientras más regular es, ayuda a construir amistades </a:t>
            </a:r>
          </a:p>
          <a:p>
            <a:pPr algn="ctr"/>
            <a:r>
              <a:rPr lang="es-MX" sz="4000" b="1" dirty="0" smtClean="0">
                <a:latin typeface="Arial Black" panose="020B0A04020102020204" pitchFamily="34" charset="0"/>
              </a:rPr>
              <a:t>sólidas y una comunidad de apoyo, lo cual es esencial para mantener la conexión con la iglesia.</a:t>
            </a:r>
            <a:endParaRPr lang="es-MX" sz="4000" b="1" dirty="0">
              <a:latin typeface="Arial Black" panose="020B0A04020102020204" pitchFamily="34" charset="0"/>
            </a:endParaRPr>
          </a:p>
        </p:txBody>
      </p:sp>
    </p:spTree>
    <p:extLst>
      <p:ext uri="{BB962C8B-B14F-4D97-AF65-F5344CB8AC3E}">
        <p14:creationId xmlns:p14="http://schemas.microsoft.com/office/powerpoint/2010/main" val="4159591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Rectángulo 2"/>
          <p:cNvSpPr/>
          <p:nvPr/>
        </p:nvSpPr>
        <p:spPr>
          <a:xfrm>
            <a:off x="2424546" y="582067"/>
            <a:ext cx="6525490" cy="5693866"/>
          </a:xfrm>
          <a:prstGeom prst="rect">
            <a:avLst/>
          </a:prstGeom>
        </p:spPr>
        <p:txBody>
          <a:bodyPr wrap="square">
            <a:spAutoFit/>
          </a:bodyPr>
          <a:lstStyle/>
          <a:p>
            <a:pPr algn="ctr"/>
            <a:r>
              <a:rPr lang="es-MX" sz="2800" b="1" dirty="0" smtClean="0">
                <a:latin typeface="Arial Black" panose="020B0A04020102020204" pitchFamily="34" charset="0"/>
              </a:rPr>
              <a:t>En el plan 24 horas en misión, se espera que los jóvenes participen y sean capaces de crear proyectos </a:t>
            </a:r>
          </a:p>
          <a:p>
            <a:pPr algn="ctr"/>
            <a:r>
              <a:rPr lang="es-MX" sz="2800" b="1" dirty="0" smtClean="0">
                <a:latin typeface="Arial Black" panose="020B0A04020102020204" pitchFamily="34" charset="0"/>
              </a:rPr>
              <a:t>y actividades </a:t>
            </a:r>
            <a:r>
              <a:rPr lang="es-MX" sz="2800" b="1" dirty="0" err="1" smtClean="0">
                <a:latin typeface="Arial Black" panose="020B0A04020102020204" pitchFamily="34" charset="0"/>
              </a:rPr>
              <a:t>evangelísticas</a:t>
            </a:r>
            <a:r>
              <a:rPr lang="es-MX" sz="2800" b="1" dirty="0" smtClean="0">
                <a:latin typeface="Arial Black" panose="020B0A04020102020204" pitchFamily="34" charset="0"/>
              </a:rPr>
              <a:t> sociales de manera organizada. Para ello, primero es necesario identificar </a:t>
            </a:r>
          </a:p>
          <a:p>
            <a:pPr algn="ctr"/>
            <a:r>
              <a:rPr lang="es-MX" sz="2800" b="1" dirty="0" smtClean="0">
                <a:latin typeface="Arial Black" panose="020B0A04020102020204" pitchFamily="34" charset="0"/>
              </a:rPr>
              <a:t>el mensaje o tema que deseas comunicar durante la actividad misionera. Puede ser un valor, una lección espiritual o un llamado a la acción.</a:t>
            </a:r>
            <a:endParaRPr lang="es-MX" sz="2800" b="1" dirty="0">
              <a:latin typeface="Arial Black" panose="020B0A04020102020204" pitchFamily="34" charset="0"/>
            </a:endParaRPr>
          </a:p>
        </p:txBody>
      </p:sp>
    </p:spTree>
    <p:extLst>
      <p:ext uri="{BB962C8B-B14F-4D97-AF65-F5344CB8AC3E}">
        <p14:creationId xmlns:p14="http://schemas.microsoft.com/office/powerpoint/2010/main" val="3704126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Rectángulo 2"/>
          <p:cNvSpPr/>
          <p:nvPr/>
        </p:nvSpPr>
        <p:spPr>
          <a:xfrm>
            <a:off x="2410689" y="304800"/>
            <a:ext cx="6525491" cy="6001643"/>
          </a:xfrm>
          <a:prstGeom prst="rect">
            <a:avLst/>
          </a:prstGeom>
        </p:spPr>
        <p:txBody>
          <a:bodyPr wrap="square">
            <a:spAutoFit/>
          </a:bodyPr>
          <a:lstStyle/>
          <a:p>
            <a:pPr algn="ctr"/>
            <a:r>
              <a:rPr lang="es-MX" sz="2400" b="1" dirty="0" smtClean="0">
                <a:latin typeface="Arial Black" panose="020B0A04020102020204" pitchFamily="34" charset="0"/>
              </a:rPr>
              <a:t>Luego, escoge una actividad </a:t>
            </a:r>
            <a:r>
              <a:rPr lang="es-MX" sz="2400" b="1" dirty="0" err="1" smtClean="0">
                <a:latin typeface="Arial Black" panose="020B0A04020102020204" pitchFamily="34" charset="0"/>
              </a:rPr>
              <a:t>evangelística</a:t>
            </a:r>
            <a:r>
              <a:rPr lang="es-MX" sz="2400" b="1" dirty="0" smtClean="0">
                <a:latin typeface="Arial Black" panose="020B0A04020102020204" pitchFamily="34" charset="0"/>
              </a:rPr>
              <a:t> que fomente la </a:t>
            </a:r>
          </a:p>
          <a:p>
            <a:pPr algn="ctr"/>
            <a:r>
              <a:rPr lang="es-MX" sz="2400" b="1" dirty="0" smtClean="0">
                <a:latin typeface="Arial Black" panose="020B0A04020102020204" pitchFamily="34" charset="0"/>
              </a:rPr>
              <a:t>interacción y participación de los jóvenes. Puede ser un juego, un taller creativo, un proyecto de </a:t>
            </a:r>
          </a:p>
          <a:p>
            <a:pPr algn="ctr"/>
            <a:r>
              <a:rPr lang="es-MX" sz="2400" b="1" dirty="0" smtClean="0">
                <a:latin typeface="Arial Black" panose="020B0A04020102020204" pitchFamily="34" charset="0"/>
              </a:rPr>
              <a:t>servicio comunitario, etc. Posteriormente, diseña la actividad </a:t>
            </a:r>
            <a:r>
              <a:rPr lang="es-MX" sz="2400" b="1" dirty="0" err="1" smtClean="0">
                <a:latin typeface="Arial Black" panose="020B0A04020102020204" pitchFamily="34" charset="0"/>
              </a:rPr>
              <a:t>evangelística</a:t>
            </a:r>
            <a:r>
              <a:rPr lang="es-MX" sz="2400" b="1" dirty="0" smtClean="0">
                <a:latin typeface="Arial Black" panose="020B0A04020102020204" pitchFamily="34" charset="0"/>
              </a:rPr>
              <a:t> de manera que el </a:t>
            </a:r>
          </a:p>
          <a:p>
            <a:pPr algn="ctr"/>
            <a:r>
              <a:rPr lang="es-MX" sz="2400" b="1" dirty="0" smtClean="0">
                <a:latin typeface="Arial Black" panose="020B0A04020102020204" pitchFamily="34" charset="0"/>
              </a:rPr>
              <a:t>propósito esté presente en cada etapa. Por ejemplo, si el mensaje es sobre el servicio, organiza una </a:t>
            </a:r>
          </a:p>
          <a:p>
            <a:pPr algn="ctr"/>
            <a:r>
              <a:rPr lang="es-MX" sz="2400" b="1" dirty="0" smtClean="0">
                <a:latin typeface="Arial Black" panose="020B0A04020102020204" pitchFamily="34" charset="0"/>
              </a:rPr>
              <a:t>actividad de que tenga que ver con ese tópico. Asimismo, diseña la actividad </a:t>
            </a:r>
            <a:r>
              <a:rPr lang="es-MX" sz="2400" b="1" dirty="0" err="1" smtClean="0">
                <a:latin typeface="Arial Black" panose="020B0A04020102020204" pitchFamily="34" charset="0"/>
              </a:rPr>
              <a:t>evangelística</a:t>
            </a:r>
            <a:r>
              <a:rPr lang="es-MX" sz="2400" b="1" dirty="0" smtClean="0">
                <a:latin typeface="Arial Black" panose="020B0A04020102020204" pitchFamily="34" charset="0"/>
              </a:rPr>
              <a:t> de manera </a:t>
            </a:r>
          </a:p>
          <a:p>
            <a:pPr algn="ctr"/>
            <a:r>
              <a:rPr lang="es-MX" sz="2400" b="1" dirty="0" smtClean="0">
                <a:latin typeface="Arial Black" panose="020B0A04020102020204" pitchFamily="34" charset="0"/>
              </a:rPr>
              <a:t>que fomente la comunicación entre los participantes.</a:t>
            </a:r>
            <a:endParaRPr lang="es-MX" sz="2400" b="1" dirty="0">
              <a:latin typeface="Arial Black" panose="020B0A04020102020204" pitchFamily="34" charset="0"/>
            </a:endParaRPr>
          </a:p>
        </p:txBody>
      </p:sp>
    </p:spTree>
    <p:extLst>
      <p:ext uri="{BB962C8B-B14F-4D97-AF65-F5344CB8AC3E}">
        <p14:creationId xmlns:p14="http://schemas.microsoft.com/office/powerpoint/2010/main" val="2575199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Rectángulo 2"/>
          <p:cNvSpPr/>
          <p:nvPr/>
        </p:nvSpPr>
        <p:spPr>
          <a:xfrm>
            <a:off x="2466108" y="366623"/>
            <a:ext cx="6539345" cy="6124754"/>
          </a:xfrm>
          <a:prstGeom prst="rect">
            <a:avLst/>
          </a:prstGeom>
        </p:spPr>
        <p:txBody>
          <a:bodyPr wrap="square">
            <a:spAutoFit/>
          </a:bodyPr>
          <a:lstStyle/>
          <a:p>
            <a:pPr algn="ctr"/>
            <a:r>
              <a:rPr lang="es-MX" sz="2800" b="1" dirty="0" smtClean="0">
                <a:latin typeface="Arial Black" panose="020B0A04020102020204" pitchFamily="34" charset="0"/>
              </a:rPr>
              <a:t>Puedes incluir preguntas guía o dinámicas de grupo. Anima siempre a los jóvenes a contribuir con ideas, preguntas y opiniones durante la actividad. </a:t>
            </a:r>
          </a:p>
          <a:p>
            <a:pPr algn="ctr"/>
            <a:r>
              <a:rPr lang="es-MX" sz="2800" b="1" dirty="0" smtClean="0">
                <a:latin typeface="Arial Black" panose="020B0A04020102020204" pitchFamily="34" charset="0"/>
              </a:rPr>
              <a:t>Al final de la actividad misionera, dedica un tiempo para que los jóvenes compartan sus impresiones, </a:t>
            </a:r>
          </a:p>
          <a:p>
            <a:pPr algn="ctr"/>
            <a:r>
              <a:rPr lang="es-MX" sz="2800" b="1" dirty="0" smtClean="0">
                <a:latin typeface="Arial Black" panose="020B0A04020102020204" pitchFamily="34" charset="0"/>
              </a:rPr>
              <a:t>aprendizajes y cómo piensan aplicar el propósito en sus vidas. Recuerda que siempre hay que buscar </a:t>
            </a:r>
          </a:p>
          <a:p>
            <a:pPr algn="ctr"/>
            <a:r>
              <a:rPr lang="es-MX" sz="2800" b="1" dirty="0" smtClean="0">
                <a:latin typeface="Arial Black" panose="020B0A04020102020204" pitchFamily="34" charset="0"/>
              </a:rPr>
              <a:t>hacer lo mejor para Dios.</a:t>
            </a:r>
            <a:endParaRPr lang="es-MX" sz="2800" b="1" dirty="0">
              <a:latin typeface="Arial Black" panose="020B0A04020102020204" pitchFamily="34" charset="0"/>
            </a:endParaRPr>
          </a:p>
        </p:txBody>
      </p:sp>
    </p:spTree>
    <p:extLst>
      <p:ext uri="{BB962C8B-B14F-4D97-AF65-F5344CB8AC3E}">
        <p14:creationId xmlns:p14="http://schemas.microsoft.com/office/powerpoint/2010/main" val="4214831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CuadroTexto 3"/>
          <p:cNvSpPr txBox="1"/>
          <p:nvPr/>
        </p:nvSpPr>
        <p:spPr>
          <a:xfrm>
            <a:off x="0" y="5638799"/>
            <a:ext cx="9144000" cy="646331"/>
          </a:xfrm>
          <a:prstGeom prst="rect">
            <a:avLst/>
          </a:prstGeom>
          <a:solidFill>
            <a:schemeClr val="accent1">
              <a:lumMod val="50000"/>
            </a:schemeClr>
          </a:solidFill>
        </p:spPr>
        <p:txBody>
          <a:bodyPr wrap="square" rtlCol="0">
            <a:spAutoFit/>
          </a:bodyPr>
          <a:lstStyle/>
          <a:p>
            <a:pPr algn="ctr"/>
            <a:r>
              <a:rPr lang="es-MX"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IGLESIA ADVENTISTA DEL 7° DÍA</a:t>
            </a:r>
            <a:endParaRPr lang="es-MX"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Tree>
    <p:extLst>
      <p:ext uri="{BB962C8B-B14F-4D97-AF65-F5344CB8AC3E}">
        <p14:creationId xmlns:p14="http://schemas.microsoft.com/office/powerpoint/2010/main" val="115367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80344"/>
            <a:ext cx="9144000" cy="2677656"/>
          </a:xfrm>
          <a:prstGeom prst="rect">
            <a:avLst/>
          </a:prstGeom>
        </p:spPr>
        <p:txBody>
          <a:bodyPr wrap="square">
            <a:spAutoFit/>
          </a:bodyPr>
          <a:lstStyle/>
          <a:p>
            <a:pPr algn="ctr"/>
            <a:r>
              <a:rPr lang="es-MX" sz="2400" b="1" dirty="0" smtClean="0">
                <a:latin typeface="Arial Black" panose="020B0A04020102020204" pitchFamily="34" charset="0"/>
              </a:rPr>
              <a:t>No temas compartir del amor de Dios, piensa que el Señor Jesús está pronto a regresar y todos deben </a:t>
            </a:r>
          </a:p>
          <a:p>
            <a:pPr algn="ctr"/>
            <a:r>
              <a:rPr lang="es-MX" sz="2400" b="1" dirty="0" smtClean="0">
                <a:latin typeface="Arial Black" panose="020B0A04020102020204" pitchFamily="34" charset="0"/>
              </a:rPr>
              <a:t>conocer sobre su amor. Recordemos que Jesús prometió estar con nosotros en este camino. ¡Salgamos </a:t>
            </a:r>
          </a:p>
          <a:p>
            <a:pPr algn="ctr"/>
            <a:r>
              <a:rPr lang="es-MX" sz="2400" b="1" dirty="0" smtClean="0">
                <a:latin typeface="Arial Black" panose="020B0A04020102020204" pitchFamily="34" charset="0"/>
              </a:rPr>
              <a:t>con valentía y fe, llevando la esperanza de Cristo a todos los que nos rodean!</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180344"/>
          </a:xfrm>
          <a:prstGeom prst="rect">
            <a:avLst/>
          </a:prstGeom>
        </p:spPr>
      </p:pic>
    </p:spTree>
    <p:extLst>
      <p:ext uri="{BB962C8B-B14F-4D97-AF65-F5344CB8AC3E}">
        <p14:creationId xmlns:p14="http://schemas.microsoft.com/office/powerpoint/2010/main" val="1330711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3854"/>
            <a:ext cx="9144000" cy="584775"/>
          </a:xfrm>
          <a:prstGeom prst="rect">
            <a:avLst/>
          </a:prstGeom>
          <a:solidFill>
            <a:schemeClr val="accent5">
              <a:lumMod val="75000"/>
            </a:schemeClr>
          </a:solidFill>
        </p:spPr>
        <p:txBody>
          <a:bodyPr wrap="square" rtlCol="0">
            <a:spAutoFit/>
          </a:bodyPr>
          <a:lstStyle/>
          <a:p>
            <a:pPr algn="ctr"/>
            <a:r>
              <a:rPr lang="es-MX" sz="3200" b="1" dirty="0" smtClean="0">
                <a:solidFill>
                  <a:srgbClr val="FFFF00"/>
                </a:solidFill>
                <a:latin typeface="Arial Black" panose="020B0A04020102020204" pitchFamily="34" charset="0"/>
              </a:rPr>
              <a:t>VERSÍCULO PARA MEMORIZAR</a:t>
            </a:r>
            <a:endParaRPr lang="es-MX" sz="3200" b="1" dirty="0">
              <a:solidFill>
                <a:srgbClr val="FFFF00"/>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98628"/>
            <a:ext cx="9144000" cy="6259371"/>
          </a:xfrm>
          <a:prstGeom prst="rect">
            <a:avLst/>
          </a:prstGeom>
        </p:spPr>
      </p:pic>
    </p:spTree>
    <p:extLst>
      <p:ext uri="{BB962C8B-B14F-4D97-AF65-F5344CB8AC3E}">
        <p14:creationId xmlns:p14="http://schemas.microsoft.com/office/powerpoint/2010/main" val="3067147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rgbClr val="FFC000"/>
          </a:solidFill>
        </p:spPr>
        <p:txBody>
          <a:bodyPr wrap="square" rtlCol="0">
            <a:spAutoFit/>
          </a:bodyPr>
          <a:lstStyle/>
          <a:p>
            <a:pPr algn="ctr"/>
            <a:r>
              <a:rPr lang="es-MX" sz="3600" b="1" dirty="0" smtClean="0">
                <a:latin typeface="Arial Black" panose="020B0A04020102020204" pitchFamily="34" charset="0"/>
              </a:rPr>
              <a:t>REPASO DE LA LECCIÓN # 5</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5553937" cy="6218459"/>
          </a:xfrm>
          <a:prstGeom prst="rect">
            <a:avLst/>
          </a:prstGeom>
        </p:spPr>
      </p:pic>
      <p:sp>
        <p:nvSpPr>
          <p:cNvPr id="4" name="CuadroTexto 3"/>
          <p:cNvSpPr txBox="1"/>
          <p:nvPr/>
        </p:nvSpPr>
        <p:spPr>
          <a:xfrm>
            <a:off x="5553937" y="653151"/>
            <a:ext cx="3590063" cy="3046988"/>
          </a:xfrm>
          <a:prstGeom prst="rect">
            <a:avLst/>
          </a:prstGeom>
          <a:solidFill>
            <a:srgbClr val="00B0F0"/>
          </a:solidFill>
        </p:spPr>
        <p:txBody>
          <a:bodyPr wrap="square" rtlCol="0">
            <a:spAutoFit/>
          </a:bodyPr>
          <a:lstStyle/>
          <a:p>
            <a:pPr algn="ctr"/>
            <a:r>
              <a:rPr lang="es-MX" sz="3200" b="1" dirty="0" smtClean="0">
                <a:solidFill>
                  <a:srgbClr val="FFFF00"/>
                </a:solidFill>
                <a:latin typeface="Arial Black" panose="020B0A04020102020204" pitchFamily="34" charset="0"/>
              </a:rPr>
              <a:t>CÓMO CANTAR LA  CANCIÓN DEL</a:t>
            </a:r>
          </a:p>
          <a:p>
            <a:pPr algn="ctr"/>
            <a:r>
              <a:rPr lang="es-MX" sz="3200" b="1" dirty="0" smtClean="0">
                <a:solidFill>
                  <a:srgbClr val="FFFF00"/>
                </a:solidFill>
                <a:latin typeface="Arial Black" panose="020B0A04020102020204" pitchFamily="34" charset="0"/>
              </a:rPr>
              <a:t>SEÑOR EN TIERRA EXTRAÑA</a:t>
            </a:r>
            <a:endParaRPr lang="es-MX" sz="3200" b="1" dirty="0">
              <a:solidFill>
                <a:srgbClr val="FFFF00"/>
              </a:solidFill>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5621474" y="3706960"/>
            <a:ext cx="3425544" cy="2042676"/>
          </a:xfrm>
          <a:prstGeom prst="rect">
            <a:avLst/>
          </a:prstGeom>
        </p:spPr>
      </p:pic>
      <p:sp>
        <p:nvSpPr>
          <p:cNvPr id="6" name="CuadroTexto 5"/>
          <p:cNvSpPr txBox="1"/>
          <p:nvPr/>
        </p:nvSpPr>
        <p:spPr>
          <a:xfrm>
            <a:off x="5553938" y="5756457"/>
            <a:ext cx="3590062" cy="1200329"/>
          </a:xfrm>
          <a:prstGeom prst="rect">
            <a:avLst/>
          </a:prstGeom>
          <a:solidFill>
            <a:srgbClr val="00B0F0"/>
          </a:solidFill>
        </p:spPr>
        <p:txBody>
          <a:bodyPr wrap="square" rtlCol="0">
            <a:spAutoFit/>
          </a:bodyPr>
          <a:lstStyle/>
          <a:p>
            <a:endParaRPr lang="es-MX" dirty="0" smtClean="0"/>
          </a:p>
          <a:p>
            <a:endParaRPr lang="es-MX" dirty="0"/>
          </a:p>
          <a:p>
            <a:endParaRPr lang="es-MX" dirty="0" smtClean="0"/>
          </a:p>
          <a:p>
            <a:endParaRPr lang="es-MX" dirty="0"/>
          </a:p>
        </p:txBody>
      </p:sp>
    </p:spTree>
    <p:extLst>
      <p:ext uri="{BB962C8B-B14F-4D97-AF65-F5344CB8AC3E}">
        <p14:creationId xmlns:p14="http://schemas.microsoft.com/office/powerpoint/2010/main" val="3730393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65499"/>
            <a:ext cx="9144000" cy="1815882"/>
          </a:xfrm>
          <a:prstGeom prst="rect">
            <a:avLst/>
          </a:prstGeom>
        </p:spPr>
        <p:txBody>
          <a:bodyPr wrap="square">
            <a:spAutoFit/>
          </a:bodyPr>
          <a:lstStyle/>
          <a:p>
            <a:pPr algn="ctr"/>
            <a:r>
              <a:rPr lang="es-MX" sz="2800" b="1" dirty="0" smtClean="0">
                <a:latin typeface="Arial Black" panose="020B0A04020102020204" pitchFamily="34" charset="0"/>
              </a:rPr>
              <a:t>Gracias por ser parte de </a:t>
            </a:r>
          </a:p>
          <a:p>
            <a:pPr algn="ctr"/>
            <a:r>
              <a:rPr lang="es-MX" sz="2800" b="1" dirty="0" smtClean="0">
                <a:latin typeface="Arial Black" panose="020B0A04020102020204" pitchFamily="34" charset="0"/>
              </a:rPr>
              <a:t>esta jornada de fe y servicio. Que Dios los bendiga ricamente y recuerda que somos jóvenes comprometidos con la misión 24/7.</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664970" y="388620"/>
            <a:ext cx="14287500" cy="3733800"/>
          </a:xfrm>
          <a:prstGeom prst="rect">
            <a:avLst/>
          </a:prstGeom>
        </p:spPr>
      </p:pic>
      <p:sp>
        <p:nvSpPr>
          <p:cNvPr id="4" name="CuadroTexto 3"/>
          <p:cNvSpPr txBox="1"/>
          <p:nvPr/>
        </p:nvSpPr>
        <p:spPr>
          <a:xfrm>
            <a:off x="9144000" y="487680"/>
            <a:ext cx="6808470" cy="3413760"/>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3520021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chemeClr val="accent2">
              <a:lumMod val="40000"/>
              <a:lumOff val="60000"/>
            </a:schemeClr>
          </a:solidFill>
        </p:spPr>
        <p:txBody>
          <a:bodyPr wrap="square" rtlCol="0">
            <a:spAutoFit/>
          </a:bodyPr>
          <a:lstStyle/>
          <a:p>
            <a:pPr algn="ctr"/>
            <a:r>
              <a:rPr lang="es-MX" sz="3600" b="1" dirty="0" smtClean="0">
                <a:latin typeface="Arial Black" panose="020B0A04020102020204" pitchFamily="34" charset="0"/>
              </a:rPr>
              <a:t>HIMNO FINAL</a:t>
            </a:r>
            <a:endParaRPr lang="es-MX" sz="36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0"/>
            <a:ext cx="9164532" cy="6211670"/>
          </a:xfrm>
          <a:prstGeom prst="rect">
            <a:avLst/>
          </a:prstGeom>
        </p:spPr>
      </p:pic>
      <p:sp>
        <p:nvSpPr>
          <p:cNvPr id="5" name="CuadroTexto 4"/>
          <p:cNvSpPr txBox="1"/>
          <p:nvPr/>
        </p:nvSpPr>
        <p:spPr>
          <a:xfrm>
            <a:off x="4257252" y="2814161"/>
            <a:ext cx="4907280" cy="3693319"/>
          </a:xfrm>
          <a:prstGeom prst="rect">
            <a:avLst/>
          </a:prstGeom>
          <a:solidFill>
            <a:srgbClr val="6699FF"/>
          </a:solidFill>
        </p:spPr>
        <p:txBody>
          <a:bodyPr wrap="square" rtlCol="0">
            <a:spAutoFit/>
          </a:bodyPr>
          <a:lstStyle/>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a:p>
        </p:txBody>
      </p:sp>
      <p:sp>
        <p:nvSpPr>
          <p:cNvPr id="6" name="CuadroTexto 5"/>
          <p:cNvSpPr txBox="1"/>
          <p:nvPr/>
        </p:nvSpPr>
        <p:spPr>
          <a:xfrm>
            <a:off x="4938438" y="3855720"/>
            <a:ext cx="3503844" cy="1938992"/>
          </a:xfrm>
          <a:prstGeom prst="rect">
            <a:avLst/>
          </a:prstGeom>
          <a:noFill/>
        </p:spPr>
        <p:txBody>
          <a:bodyPr wrap="none" rtlCol="0">
            <a:spAutoFit/>
          </a:bodyPr>
          <a:lstStyle/>
          <a:p>
            <a:pPr algn="ctr"/>
            <a:r>
              <a:rPr lang="es-MX" sz="40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rPr>
              <a:t>MARCHARÉ</a:t>
            </a:r>
          </a:p>
          <a:p>
            <a:pPr algn="ctr"/>
            <a:r>
              <a:rPr lang="es-MX" sz="40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rPr>
              <a:t>EN LA</a:t>
            </a:r>
          </a:p>
          <a:p>
            <a:pPr algn="ctr"/>
            <a:r>
              <a:rPr lang="es-MX" sz="40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rPr>
              <a:t>DIVINA LUZ</a:t>
            </a:r>
            <a:endParaRPr lang="es-MX" sz="40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endParaRPr>
          </a:p>
        </p:txBody>
      </p:sp>
      <p:sp>
        <p:nvSpPr>
          <p:cNvPr id="7" name="CuadroTexto 6"/>
          <p:cNvSpPr txBox="1"/>
          <p:nvPr/>
        </p:nvSpPr>
        <p:spPr>
          <a:xfrm>
            <a:off x="5608320" y="1520785"/>
            <a:ext cx="1874231" cy="769441"/>
          </a:xfrm>
          <a:prstGeom prst="rect">
            <a:avLst/>
          </a:prstGeom>
          <a:solidFill>
            <a:schemeClr val="accent1">
              <a:lumMod val="60000"/>
              <a:lumOff val="40000"/>
            </a:schemeClr>
          </a:solidFill>
        </p:spPr>
        <p:txBody>
          <a:bodyPr wrap="none" rtlCol="0">
            <a:spAutoFit/>
          </a:bodyPr>
          <a:lstStyle/>
          <a:p>
            <a:r>
              <a:rPr lang="es-MX" sz="4400" dirty="0" smtClean="0">
                <a:solidFill>
                  <a:schemeClr val="bg1"/>
                </a:solidFill>
                <a:latin typeface="Arial Black" panose="020B0A04020102020204" pitchFamily="34" charset="0"/>
              </a:rPr>
              <a:t># 511</a:t>
            </a:r>
            <a:endParaRPr lang="es-MX" sz="4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82668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26473" y="0"/>
            <a:ext cx="10363200" cy="7523018"/>
          </a:xfrm>
          <a:prstGeom prst="rect">
            <a:avLst/>
          </a:prstGeom>
        </p:spPr>
      </p:pic>
      <p:sp>
        <p:nvSpPr>
          <p:cNvPr id="4" name="CuadroTexto 3"/>
          <p:cNvSpPr txBox="1"/>
          <p:nvPr/>
        </p:nvSpPr>
        <p:spPr>
          <a:xfrm>
            <a:off x="347778" y="1620982"/>
            <a:ext cx="3788538" cy="1754326"/>
          </a:xfrm>
          <a:prstGeom prst="rect">
            <a:avLst/>
          </a:prstGeom>
          <a:noFill/>
        </p:spPr>
        <p:txBody>
          <a:bodyPr wrap="none" rtlCol="0">
            <a:spAutoFit/>
          </a:bodyPr>
          <a:lstStyle/>
          <a:p>
            <a:pPr algn="ctr"/>
            <a:r>
              <a:rPr lang="es-MX" sz="5400" b="1" dirty="0" smtClean="0">
                <a:solidFill>
                  <a:srgbClr val="FFFF00"/>
                </a:solidFill>
                <a:latin typeface="Arial Black" panose="020B0A04020102020204" pitchFamily="34" charset="0"/>
              </a:rPr>
              <a:t>ORACIÓN</a:t>
            </a:r>
          </a:p>
          <a:p>
            <a:pPr algn="ctr"/>
            <a:r>
              <a:rPr lang="es-MX" sz="5400" b="1" dirty="0" smtClean="0">
                <a:solidFill>
                  <a:srgbClr val="FFFF00"/>
                </a:solidFill>
                <a:latin typeface="Arial Black" panose="020B0A04020102020204" pitchFamily="34" charset="0"/>
              </a:rPr>
              <a:t>FINAL</a:t>
            </a:r>
            <a:endParaRPr lang="es-MX" sz="54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832264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06730" y="0"/>
            <a:ext cx="5159087" cy="6858000"/>
          </a:xfrm>
          <a:prstGeom prst="rect">
            <a:avLst/>
          </a:prstGeom>
        </p:spPr>
      </p:pic>
      <p:sp>
        <p:nvSpPr>
          <p:cNvPr id="4" name="CuadroTexto 3"/>
          <p:cNvSpPr txBox="1"/>
          <p:nvPr/>
        </p:nvSpPr>
        <p:spPr>
          <a:xfrm>
            <a:off x="0" y="0"/>
            <a:ext cx="1906730" cy="6858000"/>
          </a:xfrm>
          <a:prstGeom prst="rect">
            <a:avLst/>
          </a:prstGeom>
          <a:solidFill>
            <a:srgbClr val="FFC000"/>
          </a:solidFill>
        </p:spPr>
        <p:txBody>
          <a:bodyPr wrap="square" rtlCol="0">
            <a:spAutoFit/>
          </a:bodyPr>
          <a:lstStyle/>
          <a:p>
            <a:endParaRPr lang="es-MX" dirty="0"/>
          </a:p>
        </p:txBody>
      </p:sp>
      <p:sp>
        <p:nvSpPr>
          <p:cNvPr id="5" name="CuadroTexto 4"/>
          <p:cNvSpPr txBox="1"/>
          <p:nvPr/>
        </p:nvSpPr>
        <p:spPr>
          <a:xfrm>
            <a:off x="7065817" y="0"/>
            <a:ext cx="2078183" cy="6858000"/>
          </a:xfrm>
          <a:prstGeom prst="rect">
            <a:avLst/>
          </a:prstGeom>
          <a:solidFill>
            <a:srgbClr val="FFC000"/>
          </a:solidFill>
        </p:spPr>
        <p:txBody>
          <a:bodyPr wrap="square" rtlCol="0">
            <a:spAutoFit/>
          </a:bodyPr>
          <a:lstStyle/>
          <a:p>
            <a:endParaRPr lang="es-MX" dirty="0"/>
          </a:p>
        </p:txBody>
      </p:sp>
    </p:spTree>
    <p:extLst>
      <p:ext uri="{BB962C8B-B14F-4D97-AF65-F5344CB8AC3E}">
        <p14:creationId xmlns:p14="http://schemas.microsoft.com/office/powerpoint/2010/main" val="1922625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3" y="0"/>
            <a:ext cx="9144793" cy="6858594"/>
          </a:xfrm>
          <a:prstGeom prst="rect">
            <a:avLst/>
          </a:prstGeom>
        </p:spPr>
      </p:pic>
      <p:sp>
        <p:nvSpPr>
          <p:cNvPr id="4" name="Rectángulo 3"/>
          <p:cNvSpPr/>
          <p:nvPr/>
        </p:nvSpPr>
        <p:spPr>
          <a:xfrm>
            <a:off x="2563091" y="404566"/>
            <a:ext cx="6359236" cy="5693866"/>
          </a:xfrm>
          <a:prstGeom prst="rect">
            <a:avLst/>
          </a:prstGeom>
        </p:spPr>
        <p:txBody>
          <a:bodyPr wrap="square">
            <a:spAutoFit/>
          </a:bodyPr>
          <a:lstStyle/>
          <a:p>
            <a:pPr algn="ctr"/>
            <a:r>
              <a:rPr lang="es-MX" sz="2800" b="1" dirty="0" smtClean="0">
                <a:latin typeface="Arial Black" panose="020B0A04020102020204" pitchFamily="34" charset="0"/>
              </a:rPr>
              <a:t>Bienvenidos a este programa de escuela sabática titulado "24 horas en misión: Estrategias </a:t>
            </a:r>
          </a:p>
          <a:p>
            <a:pPr algn="ctr"/>
            <a:r>
              <a:rPr lang="es-MX" sz="2800" b="1" dirty="0" smtClean="0">
                <a:latin typeface="Arial Black" panose="020B0A04020102020204" pitchFamily="34" charset="0"/>
              </a:rPr>
              <a:t>contemporáneas para el evangelismo juvenil".</a:t>
            </a:r>
          </a:p>
          <a:p>
            <a:pPr algn="ctr"/>
            <a:r>
              <a:rPr lang="es-MX" sz="2800" b="1" dirty="0" smtClean="0">
                <a:latin typeface="Arial Black" panose="020B0A04020102020204" pitchFamily="34" charset="0"/>
              </a:rPr>
              <a:t> En donde se explorará cómo cada joven adventista, </a:t>
            </a:r>
          </a:p>
          <a:p>
            <a:pPr algn="ctr"/>
            <a:r>
              <a:rPr lang="es-MX" sz="2800" b="1" dirty="0" smtClean="0">
                <a:latin typeface="Arial Black" panose="020B0A04020102020204" pitchFamily="34" charset="0"/>
              </a:rPr>
              <a:t>puede desempeñar un papel activo y significativo en la obra de llevar el mensaje de esperanza a </a:t>
            </a:r>
          </a:p>
          <a:p>
            <a:pPr algn="ctr"/>
            <a:r>
              <a:rPr lang="es-MX" sz="2800" b="1" dirty="0" smtClean="0">
                <a:latin typeface="Arial Black" panose="020B0A04020102020204" pitchFamily="34" charset="0"/>
              </a:rPr>
              <a:t>nuestra comunidad y más allá.</a:t>
            </a:r>
            <a:endParaRPr lang="es-MX" sz="2800" b="1" dirty="0">
              <a:latin typeface="Arial Black" panose="020B0A04020102020204" pitchFamily="34" charset="0"/>
            </a:endParaRPr>
          </a:p>
        </p:txBody>
      </p:sp>
    </p:spTree>
    <p:extLst>
      <p:ext uri="{BB962C8B-B14F-4D97-AF65-F5344CB8AC3E}">
        <p14:creationId xmlns:p14="http://schemas.microsoft.com/office/powerpoint/2010/main" val="1010227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20964"/>
            <a:ext cx="9144000" cy="1938992"/>
          </a:xfrm>
          <a:prstGeom prst="rect">
            <a:avLst/>
          </a:prstGeom>
        </p:spPr>
        <p:txBody>
          <a:bodyPr wrap="square">
            <a:spAutoFit/>
          </a:bodyPr>
          <a:lstStyle/>
          <a:p>
            <a:pPr algn="ctr"/>
            <a:r>
              <a:rPr lang="es-MX" sz="2400" b="1" dirty="0" smtClean="0">
                <a:latin typeface="Arial Black" panose="020B0A04020102020204" pitchFamily="34" charset="0"/>
              </a:rPr>
              <a:t>Capacitar y motivar a los jóvenes adventistas para que se involucren activamente en la </a:t>
            </a:r>
          </a:p>
          <a:p>
            <a:pPr algn="ctr"/>
            <a:r>
              <a:rPr lang="es-MX" sz="2400" b="1" dirty="0" smtClean="0">
                <a:latin typeface="Arial Black" panose="020B0A04020102020204" pitchFamily="34" charset="0"/>
              </a:rPr>
              <a:t>obra del evangelismo y en el proyecto 24 horas en misión, llevando el mensaje de esperanza a sus </a:t>
            </a:r>
          </a:p>
          <a:p>
            <a:pPr algn="ctr"/>
            <a:r>
              <a:rPr lang="es-MX" sz="2400" b="1" dirty="0" smtClean="0">
                <a:latin typeface="Arial Black" panose="020B0A04020102020204" pitchFamily="34" charset="0"/>
              </a:rPr>
              <a:t>comunidades y más allá.</a:t>
            </a:r>
            <a:endParaRPr lang="es-MX" sz="2400" b="1" dirty="0">
              <a:latin typeface="Arial Black" panose="020B0A04020102020204" pitchFamily="34" charset="0"/>
            </a:endParaRPr>
          </a:p>
        </p:txBody>
      </p:sp>
      <p:sp>
        <p:nvSpPr>
          <p:cNvPr id="3" name="CuadroTexto 2"/>
          <p:cNvSpPr txBox="1"/>
          <p:nvPr/>
        </p:nvSpPr>
        <p:spPr>
          <a:xfrm>
            <a:off x="0" y="-1"/>
            <a:ext cx="9144000"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PROPÓSITO</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461664"/>
            <a:ext cx="9144000" cy="4381087"/>
          </a:xfrm>
          <a:prstGeom prst="rect">
            <a:avLst/>
          </a:prstGeom>
        </p:spPr>
      </p:pic>
    </p:spTree>
    <p:extLst>
      <p:ext uri="{BB962C8B-B14F-4D97-AF65-F5344CB8AC3E}">
        <p14:creationId xmlns:p14="http://schemas.microsoft.com/office/powerpoint/2010/main" val="2444221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9141087" cy="6858000"/>
          </a:xfrm>
          <a:prstGeom prst="rect">
            <a:avLst/>
          </a:prstGeom>
        </p:spPr>
      </p:pic>
      <p:sp>
        <p:nvSpPr>
          <p:cNvPr id="3" name="Rectángulo 2"/>
          <p:cNvSpPr/>
          <p:nvPr/>
        </p:nvSpPr>
        <p:spPr>
          <a:xfrm>
            <a:off x="2286000" y="233086"/>
            <a:ext cx="6580909" cy="6555641"/>
          </a:xfrm>
          <a:prstGeom prst="rect">
            <a:avLst/>
          </a:prstGeom>
        </p:spPr>
        <p:txBody>
          <a:bodyPr wrap="square">
            <a:spAutoFit/>
          </a:bodyPr>
          <a:lstStyle/>
          <a:p>
            <a:pPr algn="ctr"/>
            <a:r>
              <a:rPr lang="es-MX" sz="2800" b="1" dirty="0" smtClean="0">
                <a:latin typeface="Arial Black" panose="020B0A04020102020204" pitchFamily="34" charset="0"/>
              </a:rPr>
              <a:t>Nos tocó vivir en una época en la que el mundo cambia de manera constante, de modo que, es esencial que adaptemos nuestras formas de compartir el evangelio para conectarnos de manera efectiva con la generación actual de jóvenes. Hoy más que nunca se necesitan estrategias innovadoras y relevantes </a:t>
            </a:r>
          </a:p>
          <a:p>
            <a:pPr algn="ctr"/>
            <a:r>
              <a:rPr lang="es-MX" sz="2800" b="1" dirty="0" smtClean="0">
                <a:latin typeface="Arial Black" panose="020B0A04020102020204" pitchFamily="34" charset="0"/>
              </a:rPr>
              <a:t>que nos permitirán llevar el mensaje de esperanza a nuestros compañeros de manera impactante</a:t>
            </a:r>
            <a:endParaRPr lang="es-MX" sz="2800" b="1" dirty="0">
              <a:latin typeface="Arial Black" panose="020B0A04020102020204" pitchFamily="34" charset="0"/>
            </a:endParaRPr>
          </a:p>
        </p:txBody>
      </p:sp>
    </p:spTree>
    <p:extLst>
      <p:ext uri="{BB962C8B-B14F-4D97-AF65-F5344CB8AC3E}">
        <p14:creationId xmlns:p14="http://schemas.microsoft.com/office/powerpoint/2010/main" val="2102042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793" cy="6858594"/>
          </a:xfrm>
          <a:prstGeom prst="rect">
            <a:avLst/>
          </a:prstGeom>
        </p:spPr>
      </p:pic>
      <p:sp>
        <p:nvSpPr>
          <p:cNvPr id="3" name="Rectángulo 2"/>
          <p:cNvSpPr/>
          <p:nvPr/>
        </p:nvSpPr>
        <p:spPr>
          <a:xfrm>
            <a:off x="2618508" y="626194"/>
            <a:ext cx="6137564" cy="5262979"/>
          </a:xfrm>
          <a:prstGeom prst="rect">
            <a:avLst/>
          </a:prstGeom>
        </p:spPr>
        <p:txBody>
          <a:bodyPr wrap="square">
            <a:spAutoFit/>
          </a:bodyPr>
          <a:lstStyle/>
          <a:p>
            <a:pPr algn="ctr"/>
            <a:r>
              <a:rPr lang="es-MX" sz="2800" b="1" dirty="0" smtClean="0">
                <a:latin typeface="Arial Black" panose="020B0A04020102020204" pitchFamily="34" charset="0"/>
              </a:rPr>
              <a:t>Es</a:t>
            </a:r>
          </a:p>
          <a:p>
            <a:pPr algn="ctr"/>
            <a:r>
              <a:rPr lang="es-MX" sz="2800" b="1" dirty="0" smtClean="0">
                <a:latin typeface="Arial Black" panose="020B0A04020102020204" pitchFamily="34" charset="0"/>
              </a:rPr>
              <a:t>necesario usar las herramientas y medios disponibles que tenemos para difundir la verdad de Cristo </a:t>
            </a:r>
          </a:p>
          <a:p>
            <a:pPr algn="ctr"/>
            <a:r>
              <a:rPr lang="es-MX" sz="2800" b="1" dirty="0" smtClean="0">
                <a:latin typeface="Arial Black" panose="020B0A04020102020204" pitchFamily="34" charset="0"/>
              </a:rPr>
              <a:t>en un mundo digital y dinámico. Nunca olvidando que el corazón del evangelismo sigue siendo el </a:t>
            </a:r>
          </a:p>
          <a:p>
            <a:pPr algn="ctr"/>
            <a:r>
              <a:rPr lang="es-MX" sz="2800" b="1" dirty="0" smtClean="0">
                <a:latin typeface="Arial Black" panose="020B0A04020102020204" pitchFamily="34" charset="0"/>
              </a:rPr>
              <a:t>amor y el deseo de compartir la salvación que encontramos en Jesús.</a:t>
            </a:r>
            <a:endParaRPr lang="es-MX" sz="2800" b="1" dirty="0">
              <a:latin typeface="Arial Black" panose="020B0A04020102020204" pitchFamily="34" charset="0"/>
            </a:endParaRPr>
          </a:p>
        </p:txBody>
      </p:sp>
    </p:spTree>
    <p:extLst>
      <p:ext uri="{BB962C8B-B14F-4D97-AF65-F5344CB8AC3E}">
        <p14:creationId xmlns:p14="http://schemas.microsoft.com/office/powerpoint/2010/main" val="451189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38779"/>
            <a:ext cx="9144000" cy="2677656"/>
          </a:xfrm>
          <a:prstGeom prst="rect">
            <a:avLst/>
          </a:prstGeom>
        </p:spPr>
        <p:txBody>
          <a:bodyPr wrap="square">
            <a:spAutoFit/>
          </a:bodyPr>
          <a:lstStyle/>
          <a:p>
            <a:pPr algn="ctr"/>
            <a:r>
              <a:rPr lang="es-MX" sz="2400" b="1" dirty="0" smtClean="0">
                <a:latin typeface="Arial Black" panose="020B0A04020102020204" pitchFamily="34" charset="0"/>
              </a:rPr>
              <a:t> Daremos a conocer estrategias prácticas</a:t>
            </a:r>
          </a:p>
          <a:p>
            <a:pPr algn="ctr"/>
            <a:r>
              <a:rPr lang="es-MX" sz="2400" b="1" dirty="0" smtClean="0">
                <a:latin typeface="Arial Black" panose="020B0A04020102020204" pitchFamily="34" charset="0"/>
              </a:rPr>
              <a:t> y nos uniremos en oración </a:t>
            </a:r>
          </a:p>
          <a:p>
            <a:pPr algn="ctr"/>
            <a:r>
              <a:rPr lang="es-MX" sz="2400" b="1" dirty="0" smtClean="0">
                <a:latin typeface="Arial Black" panose="020B0A04020102020204" pitchFamily="34" charset="0"/>
              </a:rPr>
              <a:t>para buscar la guía y el poder del Espíritu Santo en nuestra labor misionera. Cada uno de nosotros </a:t>
            </a:r>
          </a:p>
          <a:p>
            <a:pPr algn="ctr"/>
            <a:r>
              <a:rPr lang="es-MX" sz="2400" b="1" dirty="0" smtClean="0">
                <a:latin typeface="Arial Black" panose="020B0A04020102020204" pitchFamily="34" charset="0"/>
              </a:rPr>
              <a:t>tiene un rol vital que desempeñar, y juntos, </a:t>
            </a:r>
          </a:p>
          <a:p>
            <a:pPr algn="ctr"/>
            <a:r>
              <a:rPr lang="es-MX" sz="2400" b="1" dirty="0" smtClean="0">
                <a:latin typeface="Arial Black" panose="020B0A04020102020204" pitchFamily="34" charset="0"/>
              </a:rPr>
              <a:t>como jóvenes en misión, podemos ser </a:t>
            </a:r>
          </a:p>
          <a:p>
            <a:pPr algn="ctr"/>
            <a:r>
              <a:rPr lang="es-MX" sz="2400" b="1" dirty="0" smtClean="0">
                <a:latin typeface="Arial Black" panose="020B0A04020102020204" pitchFamily="34" charset="0"/>
              </a:rPr>
              <a:t>instrumentos poderosos en las manos de Dios.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114799"/>
          </a:xfrm>
          <a:prstGeom prst="rect">
            <a:avLst/>
          </a:prstGeom>
        </p:spPr>
      </p:pic>
      <p:sp>
        <p:nvSpPr>
          <p:cNvPr id="4" name="CuadroTexto 3"/>
          <p:cNvSpPr txBox="1"/>
          <p:nvPr/>
        </p:nvSpPr>
        <p:spPr>
          <a:xfrm>
            <a:off x="443345" y="207817"/>
            <a:ext cx="3283528" cy="1039091"/>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2049585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1"/>
            <a:ext cx="9144000" cy="707886"/>
          </a:xfrm>
          <a:prstGeom prst="rect">
            <a:avLst/>
          </a:prstGeom>
          <a:solidFill>
            <a:schemeClr val="accent4">
              <a:lumMod val="60000"/>
              <a:lumOff val="40000"/>
            </a:schemeClr>
          </a:solidFill>
        </p:spPr>
        <p:txBody>
          <a:bodyPr wrap="square" rtlCol="0">
            <a:spAutoFit/>
          </a:bodyPr>
          <a:lstStyle/>
          <a:p>
            <a:pPr algn="ctr"/>
            <a:r>
              <a:rPr lang="es-MX" sz="4000" b="1" dirty="0" smtClean="0">
                <a:latin typeface="Arial Black" panose="020B0A04020102020204" pitchFamily="34" charset="0"/>
              </a:rPr>
              <a:t>HIMNO DE ALABANZA</a:t>
            </a:r>
            <a:endParaRPr lang="es-MX" sz="4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707885"/>
            <a:ext cx="9144000" cy="6150115"/>
          </a:xfrm>
          <a:prstGeom prst="rect">
            <a:avLst/>
          </a:prstGeom>
        </p:spPr>
      </p:pic>
      <p:sp>
        <p:nvSpPr>
          <p:cNvPr id="5" name="CuadroTexto 4"/>
          <p:cNvSpPr txBox="1"/>
          <p:nvPr/>
        </p:nvSpPr>
        <p:spPr>
          <a:xfrm>
            <a:off x="6289964" y="6488668"/>
            <a:ext cx="2854036" cy="369332"/>
          </a:xfrm>
          <a:prstGeom prst="rect">
            <a:avLst/>
          </a:prstGeom>
          <a:solidFill>
            <a:schemeClr val="accent4">
              <a:lumMod val="50000"/>
            </a:schemeClr>
          </a:solidFill>
        </p:spPr>
        <p:txBody>
          <a:bodyPr wrap="square" rtlCol="0">
            <a:spAutoFit/>
          </a:bodyPr>
          <a:lstStyle/>
          <a:p>
            <a:endParaRPr lang="es-MX" dirty="0"/>
          </a:p>
        </p:txBody>
      </p:sp>
      <p:sp>
        <p:nvSpPr>
          <p:cNvPr id="6" name="CuadroTexto 5"/>
          <p:cNvSpPr txBox="1"/>
          <p:nvPr/>
        </p:nvSpPr>
        <p:spPr>
          <a:xfrm>
            <a:off x="6151418" y="2527150"/>
            <a:ext cx="2632363" cy="923330"/>
          </a:xfrm>
          <a:prstGeom prst="rect">
            <a:avLst/>
          </a:prstGeom>
          <a:noFill/>
        </p:spPr>
        <p:txBody>
          <a:bodyPr wrap="square" rtlCol="0">
            <a:spAutoFit/>
          </a:bodyPr>
          <a:lstStyle/>
          <a:p>
            <a:r>
              <a:rPr lang="es-MX" sz="5400" b="1" dirty="0" smtClean="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516</a:t>
            </a:r>
            <a:endParaRPr lang="es-MX" sz="54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endParaRPr>
          </a:p>
        </p:txBody>
      </p:sp>
    </p:spTree>
    <p:extLst>
      <p:ext uri="{BB962C8B-B14F-4D97-AF65-F5344CB8AC3E}">
        <p14:creationId xmlns:p14="http://schemas.microsoft.com/office/powerpoint/2010/main" val="885883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TotalTime>
  <Words>1246</Words>
  <Application>Microsoft Office PowerPoint</Application>
  <PresentationFormat>Presentación en pantalla (4:3)</PresentationFormat>
  <Paragraphs>121</Paragraphs>
  <Slides>36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30</cp:revision>
  <dcterms:created xsi:type="dcterms:W3CDTF">2024-01-29T22:25:29Z</dcterms:created>
  <dcterms:modified xsi:type="dcterms:W3CDTF">2024-01-30T02:24:36Z</dcterms:modified>
</cp:coreProperties>
</file>