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57" r:id="rId5"/>
    <p:sldId id="262" r:id="rId6"/>
    <p:sldId id="270" r:id="rId7"/>
    <p:sldId id="267" r:id="rId8"/>
    <p:sldId id="260" r:id="rId9"/>
    <p:sldId id="261" r:id="rId10"/>
    <p:sldId id="263" r:id="rId11"/>
    <p:sldId id="264" r:id="rId12"/>
    <p:sldId id="265" r:id="rId13"/>
    <p:sldId id="266" r:id="rId14"/>
    <p:sldId id="268" r:id="rId15"/>
    <p:sldId id="269" r:id="rId16"/>
    <p:sldId id="292" r:id="rId17"/>
    <p:sldId id="272" r:id="rId18"/>
    <p:sldId id="273" r:id="rId19"/>
    <p:sldId id="274" r:id="rId20"/>
    <p:sldId id="275" r:id="rId21"/>
    <p:sldId id="276" r:id="rId22"/>
    <p:sldId id="277" r:id="rId23"/>
    <p:sldId id="278" r:id="rId24"/>
    <p:sldId id="279" r:id="rId25"/>
    <p:sldId id="280" r:id="rId26"/>
    <p:sldId id="281" r:id="rId27"/>
    <p:sldId id="271" r:id="rId28"/>
    <p:sldId id="282" r:id="rId29"/>
    <p:sldId id="285" r:id="rId30"/>
    <p:sldId id="288" r:id="rId31"/>
    <p:sldId id="289" r:id="rId32"/>
    <p:sldId id="283" r:id="rId33"/>
    <p:sldId id="284" r:id="rId34"/>
    <p:sldId id="286" r:id="rId35"/>
    <p:sldId id="290" r:id="rId36"/>
    <p:sldId id="287" r:id="rId37"/>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p:scale>
          <a:sx n="69" d="100"/>
          <a:sy n="69" d="100"/>
        </p:scale>
        <p:origin x="1440" y="7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D8A812EA-B890-4067-A7D9-3B90BD97EFA8}" type="datetimeFigureOut">
              <a:rPr lang="es-MX" smtClean="0"/>
              <a:t>02/01/2024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5C5D88F-8DEC-4CC0-980B-44F5CF4901C4}" type="slidenum">
              <a:rPr lang="es-MX" smtClean="0"/>
              <a:t>‹Nº›</a:t>
            </a:fld>
            <a:endParaRPr lang="es-MX"/>
          </a:p>
        </p:txBody>
      </p:sp>
    </p:spTree>
    <p:extLst>
      <p:ext uri="{BB962C8B-B14F-4D97-AF65-F5344CB8AC3E}">
        <p14:creationId xmlns:p14="http://schemas.microsoft.com/office/powerpoint/2010/main" val="601997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8A812EA-B890-4067-A7D9-3B90BD97EFA8}" type="datetimeFigureOut">
              <a:rPr lang="es-MX" smtClean="0"/>
              <a:t>02/01/2024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5C5D88F-8DEC-4CC0-980B-44F5CF4901C4}" type="slidenum">
              <a:rPr lang="es-MX" smtClean="0"/>
              <a:t>‹Nº›</a:t>
            </a:fld>
            <a:endParaRPr lang="es-MX"/>
          </a:p>
        </p:txBody>
      </p:sp>
    </p:spTree>
    <p:extLst>
      <p:ext uri="{BB962C8B-B14F-4D97-AF65-F5344CB8AC3E}">
        <p14:creationId xmlns:p14="http://schemas.microsoft.com/office/powerpoint/2010/main" val="4158289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8A812EA-B890-4067-A7D9-3B90BD97EFA8}" type="datetimeFigureOut">
              <a:rPr lang="es-MX" smtClean="0"/>
              <a:t>02/01/2024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5C5D88F-8DEC-4CC0-980B-44F5CF4901C4}" type="slidenum">
              <a:rPr lang="es-MX" smtClean="0"/>
              <a:t>‹Nº›</a:t>
            </a:fld>
            <a:endParaRPr lang="es-MX"/>
          </a:p>
        </p:txBody>
      </p:sp>
    </p:spTree>
    <p:extLst>
      <p:ext uri="{BB962C8B-B14F-4D97-AF65-F5344CB8AC3E}">
        <p14:creationId xmlns:p14="http://schemas.microsoft.com/office/powerpoint/2010/main" val="511128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8A812EA-B890-4067-A7D9-3B90BD97EFA8}" type="datetimeFigureOut">
              <a:rPr lang="es-MX" smtClean="0"/>
              <a:t>02/01/2024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5C5D88F-8DEC-4CC0-980B-44F5CF4901C4}" type="slidenum">
              <a:rPr lang="es-MX" smtClean="0"/>
              <a:t>‹Nº›</a:t>
            </a:fld>
            <a:endParaRPr lang="es-MX"/>
          </a:p>
        </p:txBody>
      </p:sp>
    </p:spTree>
    <p:extLst>
      <p:ext uri="{BB962C8B-B14F-4D97-AF65-F5344CB8AC3E}">
        <p14:creationId xmlns:p14="http://schemas.microsoft.com/office/powerpoint/2010/main" val="4105024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D8A812EA-B890-4067-A7D9-3B90BD97EFA8}" type="datetimeFigureOut">
              <a:rPr lang="es-MX" smtClean="0"/>
              <a:t>02/01/2024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5C5D88F-8DEC-4CC0-980B-44F5CF4901C4}" type="slidenum">
              <a:rPr lang="es-MX" smtClean="0"/>
              <a:t>‹Nº›</a:t>
            </a:fld>
            <a:endParaRPr lang="es-MX"/>
          </a:p>
        </p:txBody>
      </p:sp>
    </p:spTree>
    <p:extLst>
      <p:ext uri="{BB962C8B-B14F-4D97-AF65-F5344CB8AC3E}">
        <p14:creationId xmlns:p14="http://schemas.microsoft.com/office/powerpoint/2010/main" val="840347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D8A812EA-B890-4067-A7D9-3B90BD97EFA8}" type="datetimeFigureOut">
              <a:rPr lang="es-MX" smtClean="0"/>
              <a:t>02/01/2024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5C5D88F-8DEC-4CC0-980B-44F5CF4901C4}" type="slidenum">
              <a:rPr lang="es-MX" smtClean="0"/>
              <a:t>‹Nº›</a:t>
            </a:fld>
            <a:endParaRPr lang="es-MX"/>
          </a:p>
        </p:txBody>
      </p:sp>
    </p:spTree>
    <p:extLst>
      <p:ext uri="{BB962C8B-B14F-4D97-AF65-F5344CB8AC3E}">
        <p14:creationId xmlns:p14="http://schemas.microsoft.com/office/powerpoint/2010/main" val="960272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8A812EA-B890-4067-A7D9-3B90BD97EFA8}" type="datetimeFigureOut">
              <a:rPr lang="es-MX" smtClean="0"/>
              <a:t>02/01/2024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55C5D88F-8DEC-4CC0-980B-44F5CF4901C4}" type="slidenum">
              <a:rPr lang="es-MX" smtClean="0"/>
              <a:t>‹Nº›</a:t>
            </a:fld>
            <a:endParaRPr lang="es-MX"/>
          </a:p>
        </p:txBody>
      </p:sp>
    </p:spTree>
    <p:extLst>
      <p:ext uri="{BB962C8B-B14F-4D97-AF65-F5344CB8AC3E}">
        <p14:creationId xmlns:p14="http://schemas.microsoft.com/office/powerpoint/2010/main" val="4252065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D8A812EA-B890-4067-A7D9-3B90BD97EFA8}" type="datetimeFigureOut">
              <a:rPr lang="es-MX" smtClean="0"/>
              <a:t>02/01/2024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55C5D88F-8DEC-4CC0-980B-44F5CF4901C4}" type="slidenum">
              <a:rPr lang="es-MX" smtClean="0"/>
              <a:t>‹Nº›</a:t>
            </a:fld>
            <a:endParaRPr lang="es-MX"/>
          </a:p>
        </p:txBody>
      </p:sp>
    </p:spTree>
    <p:extLst>
      <p:ext uri="{BB962C8B-B14F-4D97-AF65-F5344CB8AC3E}">
        <p14:creationId xmlns:p14="http://schemas.microsoft.com/office/powerpoint/2010/main" val="3420902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A812EA-B890-4067-A7D9-3B90BD97EFA8}" type="datetimeFigureOut">
              <a:rPr lang="es-MX" smtClean="0"/>
              <a:t>02/01/2024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55C5D88F-8DEC-4CC0-980B-44F5CF4901C4}" type="slidenum">
              <a:rPr lang="es-MX" smtClean="0"/>
              <a:t>‹Nº›</a:t>
            </a:fld>
            <a:endParaRPr lang="es-MX"/>
          </a:p>
        </p:txBody>
      </p:sp>
    </p:spTree>
    <p:extLst>
      <p:ext uri="{BB962C8B-B14F-4D97-AF65-F5344CB8AC3E}">
        <p14:creationId xmlns:p14="http://schemas.microsoft.com/office/powerpoint/2010/main" val="183614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8A812EA-B890-4067-A7D9-3B90BD97EFA8}" type="datetimeFigureOut">
              <a:rPr lang="es-MX" smtClean="0"/>
              <a:t>02/01/2024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5C5D88F-8DEC-4CC0-980B-44F5CF4901C4}" type="slidenum">
              <a:rPr lang="es-MX" smtClean="0"/>
              <a:t>‹Nº›</a:t>
            </a:fld>
            <a:endParaRPr lang="es-MX"/>
          </a:p>
        </p:txBody>
      </p:sp>
    </p:spTree>
    <p:extLst>
      <p:ext uri="{BB962C8B-B14F-4D97-AF65-F5344CB8AC3E}">
        <p14:creationId xmlns:p14="http://schemas.microsoft.com/office/powerpoint/2010/main" val="4291109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8A812EA-B890-4067-A7D9-3B90BD97EFA8}" type="datetimeFigureOut">
              <a:rPr lang="es-MX" smtClean="0"/>
              <a:t>02/01/2024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5C5D88F-8DEC-4CC0-980B-44F5CF4901C4}" type="slidenum">
              <a:rPr lang="es-MX" smtClean="0"/>
              <a:t>‹Nº›</a:t>
            </a:fld>
            <a:endParaRPr lang="es-MX"/>
          </a:p>
        </p:txBody>
      </p:sp>
    </p:spTree>
    <p:extLst>
      <p:ext uri="{BB962C8B-B14F-4D97-AF65-F5344CB8AC3E}">
        <p14:creationId xmlns:p14="http://schemas.microsoft.com/office/powerpoint/2010/main" val="3172875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A812EA-B890-4067-A7D9-3B90BD97EFA8}" type="datetimeFigureOut">
              <a:rPr lang="es-MX" smtClean="0"/>
              <a:t>02/01/2024</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5D88F-8DEC-4CC0-980B-44F5CF4901C4}" type="slidenum">
              <a:rPr lang="es-MX" smtClean="0"/>
              <a:t>‹Nº›</a:t>
            </a:fld>
            <a:endParaRPr lang="es-MX"/>
          </a:p>
        </p:txBody>
      </p:sp>
    </p:spTree>
    <p:extLst>
      <p:ext uri="{BB962C8B-B14F-4D97-AF65-F5344CB8AC3E}">
        <p14:creationId xmlns:p14="http://schemas.microsoft.com/office/powerpoint/2010/main" val="2015452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1077218"/>
          </a:xfrm>
          <a:prstGeom prst="rect">
            <a:avLst/>
          </a:prstGeom>
          <a:solidFill>
            <a:srgbClr val="FFFF00"/>
          </a:solidFill>
        </p:spPr>
        <p:txBody>
          <a:bodyPr wrap="square">
            <a:spAutoFit/>
          </a:bodyPr>
          <a:lstStyle/>
          <a:p>
            <a:pPr algn="ctr"/>
            <a:r>
              <a:rPr lang="es-MX" sz="3200" b="1" dirty="0" smtClean="0">
                <a:latin typeface="Arial Black" panose="020B0A04020102020204" pitchFamily="34" charset="0"/>
              </a:rPr>
              <a:t>“8 REGALOS PARA EL AÑO NUEVO”</a:t>
            </a:r>
          </a:p>
          <a:p>
            <a:pPr algn="ctr"/>
            <a:r>
              <a:rPr lang="es-MX" sz="3200" b="1" dirty="0" smtClean="0">
                <a:latin typeface="Arial Black" panose="020B0A04020102020204" pitchFamily="34" charset="0"/>
              </a:rPr>
              <a:t>MÁS CERCA DE DIOS</a:t>
            </a:r>
            <a:endParaRPr lang="es-MX" sz="3200" b="1" dirty="0">
              <a:latin typeface="Arial Black" panose="020B0A04020102020204" pitchFamily="3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944" y="5778545"/>
            <a:ext cx="985405" cy="880295"/>
          </a:xfrm>
          <a:prstGeom prst="rect">
            <a:avLst/>
          </a:prstGeom>
        </p:spPr>
      </p:pic>
      <p:sp>
        <p:nvSpPr>
          <p:cNvPr id="6" name="CuadroTexto 5"/>
          <p:cNvSpPr txBox="1"/>
          <p:nvPr/>
        </p:nvSpPr>
        <p:spPr>
          <a:xfrm>
            <a:off x="1419085" y="5778546"/>
            <a:ext cx="10094041" cy="1077218"/>
          </a:xfrm>
          <a:prstGeom prst="rect">
            <a:avLst/>
          </a:prstGeom>
          <a:noFill/>
        </p:spPr>
        <p:txBody>
          <a:bodyPr wrap="square" rtlCol="0">
            <a:spAutoFit/>
          </a:bodyPr>
          <a:lstStyle/>
          <a:p>
            <a:r>
              <a:rPr lang="es-MX" sz="3200" b="1" dirty="0" smtClean="0">
                <a:latin typeface="Arial Black" panose="020B0A04020102020204" pitchFamily="34" charset="0"/>
              </a:rPr>
              <a:t>ESCUELA SABÁTICA</a:t>
            </a:r>
          </a:p>
          <a:p>
            <a:r>
              <a:rPr lang="es-MX" sz="3200" b="1" dirty="0" smtClean="0">
                <a:latin typeface="Arial Black" panose="020B0A04020102020204" pitchFamily="34" charset="0"/>
              </a:rPr>
              <a:t>IGLESIA ADVENTISTA DEL 7° DÍA</a:t>
            </a:r>
          </a:p>
        </p:txBody>
      </p:sp>
      <p:pic>
        <p:nvPicPr>
          <p:cNvPr id="2" name="Imagen 1"/>
          <p:cNvPicPr>
            <a:picLocks noChangeAspect="1"/>
          </p:cNvPicPr>
          <p:nvPr/>
        </p:nvPicPr>
        <p:blipFill>
          <a:blip r:embed="rId3"/>
          <a:stretch>
            <a:fillRect/>
          </a:stretch>
        </p:blipFill>
        <p:spPr>
          <a:xfrm>
            <a:off x="1" y="1077218"/>
            <a:ext cx="9144000" cy="4603146"/>
          </a:xfrm>
          <a:prstGeom prst="rect">
            <a:avLst/>
          </a:prstGeom>
        </p:spPr>
      </p:pic>
    </p:spTree>
    <p:extLst>
      <p:ext uri="{BB962C8B-B14F-4D97-AF65-F5344CB8AC3E}">
        <p14:creationId xmlns:p14="http://schemas.microsoft.com/office/powerpoint/2010/main" val="12611171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145386"/>
            <a:ext cx="9144000" cy="2554545"/>
          </a:xfrm>
          <a:prstGeom prst="rect">
            <a:avLst/>
          </a:prstGeom>
        </p:spPr>
        <p:txBody>
          <a:bodyPr wrap="square">
            <a:spAutoFit/>
          </a:bodyPr>
          <a:lstStyle/>
          <a:p>
            <a:pPr algn="ctr"/>
            <a:r>
              <a:rPr lang="es-MX" sz="2000" b="1" dirty="0" smtClean="0">
                <a:latin typeface="Arial Black" panose="020B0A04020102020204" pitchFamily="34" charset="0"/>
              </a:rPr>
              <a:t>El primer regalo que Dios nos da para este año es el agua, </a:t>
            </a:r>
          </a:p>
          <a:p>
            <a:pPr algn="ctr"/>
            <a:r>
              <a:rPr lang="es-MX" sz="2000" b="1" dirty="0" smtClean="0">
                <a:latin typeface="Arial Black" panose="020B0A04020102020204" pitchFamily="34" charset="0"/>
              </a:rPr>
              <a:t>se dice que “el agua es la fuerza motriz de toda la naturaleza”; Dios nos da este regalo para que tengamos </a:t>
            </a:r>
          </a:p>
          <a:p>
            <a:pPr algn="ctr"/>
            <a:r>
              <a:rPr lang="es-MX" sz="2000" b="1" dirty="0" smtClean="0">
                <a:latin typeface="Arial Black" panose="020B0A04020102020204" pitchFamily="34" charset="0"/>
              </a:rPr>
              <a:t>fuerza y salud, para obtener sus beneficios desde el comienzo del día es recomendable tomar 1 a 2 </a:t>
            </a:r>
          </a:p>
          <a:p>
            <a:pPr algn="ctr"/>
            <a:r>
              <a:rPr lang="es-MX" sz="2000" b="1" dirty="0" smtClean="0">
                <a:latin typeface="Arial Black" panose="020B0A04020102020204" pitchFamily="34" charset="0"/>
              </a:rPr>
              <a:t>vasos de agua tibia en ayuno, al hacerlo así, se limpia nuestro estómago, nuestra sangre e intestinos </a:t>
            </a:r>
          </a:p>
          <a:p>
            <a:pPr algn="ctr"/>
            <a:r>
              <a:rPr lang="es-MX" sz="2000" b="1" dirty="0" smtClean="0">
                <a:latin typeface="Arial Black" panose="020B0A04020102020204" pitchFamily="34" charset="0"/>
              </a:rPr>
              <a:t>se purifican y al mismo tiempo nos hidratamos.</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
            <a:ext cx="9144000" cy="4145386"/>
          </a:xfrm>
          <a:prstGeom prst="rect">
            <a:avLst/>
          </a:prstGeom>
        </p:spPr>
      </p:pic>
    </p:spTree>
    <p:extLst>
      <p:ext uri="{BB962C8B-B14F-4D97-AF65-F5344CB8AC3E}">
        <p14:creationId xmlns:p14="http://schemas.microsoft.com/office/powerpoint/2010/main" val="31452608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 y="-1"/>
            <a:ext cx="9144001" cy="7439891"/>
          </a:xfrm>
          <a:prstGeom prst="rect">
            <a:avLst/>
          </a:prstGeom>
        </p:spPr>
      </p:pic>
      <p:sp>
        <p:nvSpPr>
          <p:cNvPr id="4" name="Rectángulo 3"/>
          <p:cNvSpPr/>
          <p:nvPr/>
        </p:nvSpPr>
        <p:spPr>
          <a:xfrm>
            <a:off x="193963" y="359088"/>
            <a:ext cx="4156365" cy="6001643"/>
          </a:xfrm>
          <a:prstGeom prst="rect">
            <a:avLst/>
          </a:prstGeom>
        </p:spPr>
        <p:txBody>
          <a:bodyPr wrap="square">
            <a:spAutoFit/>
          </a:bodyPr>
          <a:lstStyle/>
          <a:p>
            <a:r>
              <a:rPr lang="es-MX" sz="2400" b="1" dirty="0">
                <a:solidFill>
                  <a:schemeClr val="bg1"/>
                </a:solidFill>
                <a:latin typeface="Arial Black" panose="020B0A04020102020204" pitchFamily="34" charset="0"/>
              </a:rPr>
              <a:t>Siempre será mejor tomarla media hora antes y dos </a:t>
            </a:r>
          </a:p>
          <a:p>
            <a:r>
              <a:rPr lang="es-MX" sz="2400" b="1" dirty="0">
                <a:solidFill>
                  <a:schemeClr val="bg1"/>
                </a:solidFill>
                <a:latin typeface="Arial Black" panose="020B0A04020102020204" pitchFamily="34" charset="0"/>
              </a:rPr>
              <a:t>horas después de los alimentos. El agua es importante también para purificarnos por fuera a través </a:t>
            </a:r>
          </a:p>
          <a:p>
            <a:r>
              <a:rPr lang="es-MX" sz="2400" b="1" dirty="0">
                <a:solidFill>
                  <a:schemeClr val="bg1"/>
                </a:solidFill>
                <a:latin typeface="Arial Black" panose="020B0A04020102020204" pitchFamily="34" charset="0"/>
              </a:rPr>
              <a:t>del baño diario. </a:t>
            </a:r>
            <a:endParaRPr lang="es-MX" sz="2400" b="1" dirty="0" smtClean="0">
              <a:solidFill>
                <a:schemeClr val="bg1"/>
              </a:solidFill>
              <a:latin typeface="Arial Black" panose="020B0A04020102020204" pitchFamily="34" charset="0"/>
            </a:endParaRPr>
          </a:p>
          <a:p>
            <a:r>
              <a:rPr lang="es-MX" sz="2400" b="1" dirty="0" smtClean="0">
                <a:solidFill>
                  <a:schemeClr val="bg1"/>
                </a:solidFill>
                <a:latin typeface="Arial Black" panose="020B0A04020102020204" pitchFamily="34" charset="0"/>
              </a:rPr>
              <a:t>Si </a:t>
            </a:r>
            <a:r>
              <a:rPr lang="es-MX" sz="2400" b="1" dirty="0">
                <a:solidFill>
                  <a:schemeClr val="bg1"/>
                </a:solidFill>
                <a:latin typeface="Arial Black" panose="020B0A04020102020204" pitchFamily="34" charset="0"/>
              </a:rPr>
              <a:t>tomas baños de contraste (alternar agua fría y tibia) se fortalecerá tu sistema </a:t>
            </a:r>
          </a:p>
          <a:p>
            <a:r>
              <a:rPr lang="es-MX" sz="2400" b="1" dirty="0">
                <a:solidFill>
                  <a:schemeClr val="bg1"/>
                </a:solidFill>
                <a:latin typeface="Arial Black" panose="020B0A04020102020204" pitchFamily="34" charset="0"/>
              </a:rPr>
              <a:t>inmune y te protegerá de diferentes tipos de infecciones.</a:t>
            </a:r>
          </a:p>
        </p:txBody>
      </p:sp>
    </p:spTree>
    <p:extLst>
      <p:ext uri="{BB962C8B-B14F-4D97-AF65-F5344CB8AC3E}">
        <p14:creationId xmlns:p14="http://schemas.microsoft.com/office/powerpoint/2010/main" val="17322986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541956"/>
            <a:ext cx="9144000" cy="2246769"/>
          </a:xfrm>
          <a:prstGeom prst="rect">
            <a:avLst/>
          </a:prstGeom>
        </p:spPr>
        <p:txBody>
          <a:bodyPr wrap="square">
            <a:spAutoFit/>
          </a:bodyPr>
          <a:lstStyle/>
          <a:p>
            <a:pPr algn="ctr"/>
            <a:r>
              <a:rPr lang="es-MX" sz="2000" b="1" dirty="0" smtClean="0">
                <a:latin typeface="Arial Black" panose="020B0A04020102020204" pitchFamily="34" charset="0"/>
              </a:rPr>
              <a:t>La ingesta recomendada es de 6-8 vasos al </a:t>
            </a:r>
          </a:p>
          <a:p>
            <a:pPr algn="ctr"/>
            <a:r>
              <a:rPr lang="es-MX" sz="2000" b="1" dirty="0" smtClean="0">
                <a:latin typeface="Arial Black" panose="020B0A04020102020204" pitchFamily="34" charset="0"/>
              </a:rPr>
              <a:t>día, pero esta cantidad se puede incrementar si hace mucho calor o de acuerdo a tus actividades </a:t>
            </a:r>
          </a:p>
          <a:p>
            <a:pPr algn="ctr"/>
            <a:r>
              <a:rPr lang="es-MX" sz="2000" b="1" dirty="0" smtClean="0">
                <a:latin typeface="Arial Black" panose="020B0A04020102020204" pitchFamily="34" charset="0"/>
              </a:rPr>
              <a:t>cotidianas. Evita sustituirla por bebidas con azúcar, (invite a la iglesia a elegir tomar 6-8 vasos de agua natural diariamente y tome el agua que sirvió en el vaso) les invito a tomar diariamente agua natural.</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1"/>
            <a:ext cx="9144000" cy="4541956"/>
          </a:xfrm>
          <a:prstGeom prst="rect">
            <a:avLst/>
          </a:prstGeom>
        </p:spPr>
      </p:pic>
    </p:spTree>
    <p:extLst>
      <p:ext uri="{BB962C8B-B14F-4D97-AF65-F5344CB8AC3E}">
        <p14:creationId xmlns:p14="http://schemas.microsoft.com/office/powerpoint/2010/main" val="37642639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3425"/>
            <a:ext cx="9144000" cy="461665"/>
          </a:xfrm>
          <a:prstGeom prst="rect">
            <a:avLst/>
          </a:prstGeom>
          <a:solidFill>
            <a:schemeClr val="accent4">
              <a:lumMod val="60000"/>
              <a:lumOff val="40000"/>
            </a:schemeClr>
          </a:solidFill>
        </p:spPr>
        <p:txBody>
          <a:bodyPr wrap="square">
            <a:spAutoFit/>
          </a:bodyPr>
          <a:lstStyle/>
          <a:p>
            <a:pPr algn="ctr"/>
            <a:r>
              <a:rPr lang="es-MX" sz="2400" b="1" dirty="0" smtClean="0">
                <a:latin typeface="Arial Black" panose="020B0A04020102020204" pitchFamily="34" charset="0"/>
              </a:rPr>
              <a:t>#259 “MI ESPÍRITU, ALMA Y CUERPO”.</a:t>
            </a:r>
            <a:endParaRPr lang="es-MX" sz="2400" b="1" dirty="0">
              <a:latin typeface="Arial Black" panose="020B0A04020102020204" pitchFamily="34" charset="0"/>
            </a:endParaRPr>
          </a:p>
        </p:txBody>
      </p:sp>
      <p:sp>
        <p:nvSpPr>
          <p:cNvPr id="3" name="CuadroTexto 2"/>
          <p:cNvSpPr txBox="1"/>
          <p:nvPr/>
        </p:nvSpPr>
        <p:spPr>
          <a:xfrm>
            <a:off x="0" y="0"/>
            <a:ext cx="9144000" cy="461665"/>
          </a:xfrm>
          <a:prstGeom prst="rect">
            <a:avLst/>
          </a:prstGeom>
          <a:solidFill>
            <a:schemeClr val="accent1">
              <a:lumMod val="40000"/>
              <a:lumOff val="60000"/>
            </a:schemeClr>
          </a:solidFill>
        </p:spPr>
        <p:txBody>
          <a:bodyPr wrap="square" rtlCol="0">
            <a:spAutoFit/>
          </a:bodyPr>
          <a:lstStyle/>
          <a:p>
            <a:pPr algn="ctr"/>
            <a:r>
              <a:rPr lang="es-MX" sz="2400" b="1" dirty="0" smtClean="0">
                <a:latin typeface="Arial Black" panose="020B0A04020102020204" pitchFamily="34" charset="0"/>
              </a:rPr>
              <a:t>HIMNO DE ALABANZA</a:t>
            </a:r>
            <a:endParaRPr lang="es-MX" sz="2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946850"/>
            <a:ext cx="9151809" cy="5911150"/>
          </a:xfrm>
          <a:prstGeom prst="rect">
            <a:avLst/>
          </a:prstGeom>
        </p:spPr>
      </p:pic>
      <p:sp>
        <p:nvSpPr>
          <p:cNvPr id="5" name="CuadroTexto 4"/>
          <p:cNvSpPr txBox="1"/>
          <p:nvPr/>
        </p:nvSpPr>
        <p:spPr>
          <a:xfrm>
            <a:off x="138545" y="6359236"/>
            <a:ext cx="2992582" cy="498764"/>
          </a:xfrm>
          <a:prstGeom prst="rect">
            <a:avLst/>
          </a:prstGeom>
          <a:solidFill>
            <a:schemeClr val="tx1">
              <a:lumMod val="95000"/>
              <a:lumOff val="5000"/>
            </a:schemeClr>
          </a:solidFill>
        </p:spPr>
        <p:txBody>
          <a:bodyPr wrap="square" rtlCol="0">
            <a:spAutoFit/>
          </a:bodyPr>
          <a:lstStyle/>
          <a:p>
            <a:endParaRPr lang="es-MX" dirty="0"/>
          </a:p>
        </p:txBody>
      </p:sp>
    </p:spTree>
    <p:extLst>
      <p:ext uri="{BB962C8B-B14F-4D97-AF65-F5344CB8AC3E}">
        <p14:creationId xmlns:p14="http://schemas.microsoft.com/office/powerpoint/2010/main" val="17575603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162116"/>
            <a:ext cx="9144000" cy="2554545"/>
          </a:xfrm>
          <a:prstGeom prst="rect">
            <a:avLst/>
          </a:prstGeom>
        </p:spPr>
        <p:txBody>
          <a:bodyPr wrap="square">
            <a:spAutoFit/>
          </a:bodyPr>
          <a:lstStyle/>
          <a:p>
            <a:pPr algn="ctr"/>
            <a:r>
              <a:rPr lang="es-MX" sz="2000" b="1" dirty="0" smtClean="0">
                <a:latin typeface="Arial Black" panose="020B0A04020102020204" pitchFamily="34" charset="0"/>
              </a:rPr>
              <a:t>El descanso es el segundo regalo que Dios nos da. Se dice que “un buen descanso es la mitad del trabajo”. Es por eso que Dios estableció el día sábado como día de reposo, además de eso,</a:t>
            </a:r>
          </a:p>
          <a:p>
            <a:pPr algn="ctr"/>
            <a:r>
              <a:rPr lang="es-MX" sz="2000" b="1" dirty="0" smtClean="0">
                <a:latin typeface="Arial Black" panose="020B0A04020102020204" pitchFamily="34" charset="0"/>
              </a:rPr>
              <a:t> la recomendación bíblica es de ir temprano a descansar (Salmos 127:2). Cuando dormimos las horas </a:t>
            </a:r>
          </a:p>
          <a:p>
            <a:pPr algn="ctr"/>
            <a:r>
              <a:rPr lang="es-MX" sz="2000" b="1" dirty="0" smtClean="0">
                <a:latin typeface="Arial Black" panose="020B0A04020102020204" pitchFamily="34" charset="0"/>
              </a:rPr>
              <a:t>necesarias y en el momento adecuado, logramos recuperar las fuerzas físicas de manera completa,</a:t>
            </a:r>
          </a:p>
          <a:p>
            <a:pPr algn="ctr"/>
            <a:r>
              <a:rPr lang="es-MX" sz="2000" b="1" dirty="0" smtClean="0">
                <a:latin typeface="Arial Black" panose="020B0A04020102020204" pitchFamily="34" charset="0"/>
              </a:rPr>
              <a:t>¿pero cuánto tiempo debemos descansar?</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162116"/>
          </a:xfrm>
          <a:prstGeom prst="rect">
            <a:avLst/>
          </a:prstGeom>
        </p:spPr>
      </p:pic>
    </p:spTree>
    <p:extLst>
      <p:ext uri="{BB962C8B-B14F-4D97-AF65-F5344CB8AC3E}">
        <p14:creationId xmlns:p14="http://schemas.microsoft.com/office/powerpoint/2010/main" val="1983424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544291"/>
            <a:ext cx="9144000" cy="2308324"/>
          </a:xfrm>
          <a:prstGeom prst="rect">
            <a:avLst/>
          </a:prstGeom>
        </p:spPr>
        <p:txBody>
          <a:bodyPr wrap="square">
            <a:spAutoFit/>
          </a:bodyPr>
          <a:lstStyle/>
          <a:p>
            <a:pPr algn="ctr"/>
            <a:r>
              <a:rPr lang="es-MX" sz="2400" b="1" dirty="0" smtClean="0">
                <a:latin typeface="Arial Black" panose="020B0A04020102020204" pitchFamily="34" charset="0"/>
              </a:rPr>
              <a:t>Un bebé necesita de 14-17 </a:t>
            </a:r>
            <a:r>
              <a:rPr lang="es-MX" sz="2400" b="1" dirty="0" err="1" smtClean="0">
                <a:latin typeface="Arial Black" panose="020B0A04020102020204" pitchFamily="34" charset="0"/>
              </a:rPr>
              <a:t>hrs</a:t>
            </a:r>
            <a:r>
              <a:rPr lang="es-MX" sz="2400" b="1" dirty="0" smtClean="0">
                <a:latin typeface="Arial Black" panose="020B0A04020102020204" pitchFamily="34" charset="0"/>
              </a:rPr>
              <a:t>/día,</a:t>
            </a:r>
          </a:p>
          <a:p>
            <a:pPr algn="ctr"/>
            <a:r>
              <a:rPr lang="es-MX" sz="2400" b="1" dirty="0" smtClean="0">
                <a:latin typeface="Arial Black" panose="020B0A04020102020204" pitchFamily="34" charset="0"/>
              </a:rPr>
              <a:t> los niños de 1-5 años </a:t>
            </a:r>
          </a:p>
          <a:p>
            <a:pPr algn="ctr"/>
            <a:r>
              <a:rPr lang="es-MX" sz="2400" b="1" dirty="0" smtClean="0">
                <a:latin typeface="Arial Black" panose="020B0A04020102020204" pitchFamily="34" charset="0"/>
              </a:rPr>
              <a:t>necesitan de 11-14 </a:t>
            </a:r>
            <a:r>
              <a:rPr lang="es-MX" sz="2400" b="1" dirty="0" err="1" smtClean="0">
                <a:latin typeface="Arial Black" panose="020B0A04020102020204" pitchFamily="34" charset="0"/>
              </a:rPr>
              <a:t>hrs</a:t>
            </a:r>
            <a:r>
              <a:rPr lang="es-MX" sz="2400" b="1" dirty="0" smtClean="0">
                <a:latin typeface="Arial Black" panose="020B0A04020102020204" pitchFamily="34" charset="0"/>
              </a:rPr>
              <a:t>/día; niños y adolescentes de 9-11 </a:t>
            </a:r>
            <a:r>
              <a:rPr lang="es-MX" sz="2400" b="1" dirty="0" err="1" smtClean="0">
                <a:latin typeface="Arial Black" panose="020B0A04020102020204" pitchFamily="34" charset="0"/>
              </a:rPr>
              <a:t>hrs</a:t>
            </a:r>
            <a:r>
              <a:rPr lang="es-MX" sz="2400" b="1" dirty="0" smtClean="0">
                <a:latin typeface="Arial Black" panose="020B0A04020102020204" pitchFamily="34" charset="0"/>
              </a:rPr>
              <a:t>/día, un adulto de 18-64 años necesita de </a:t>
            </a:r>
          </a:p>
          <a:p>
            <a:pPr algn="ctr"/>
            <a:r>
              <a:rPr lang="es-MX" sz="2400" b="1" dirty="0" smtClean="0">
                <a:latin typeface="Arial Black" panose="020B0A04020102020204" pitchFamily="34" charset="0"/>
              </a:rPr>
              <a:t>7-9hrs, y los adultos mayores de 65 años necesitan </a:t>
            </a:r>
          </a:p>
          <a:p>
            <a:pPr algn="ctr"/>
            <a:r>
              <a:rPr lang="es-MX" sz="2400" b="1" dirty="0" smtClean="0">
                <a:latin typeface="Arial Black" panose="020B0A04020102020204" pitchFamily="34" charset="0"/>
              </a:rPr>
              <a:t>de 7-8hrs/día. </a:t>
            </a:r>
            <a:endParaRPr lang="es-MX" sz="24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1"/>
            <a:ext cx="9193876" cy="4433455"/>
          </a:xfrm>
          <a:prstGeom prst="rect">
            <a:avLst/>
          </a:prstGeom>
        </p:spPr>
      </p:pic>
    </p:spTree>
    <p:extLst>
      <p:ext uri="{BB962C8B-B14F-4D97-AF65-F5344CB8AC3E}">
        <p14:creationId xmlns:p14="http://schemas.microsoft.com/office/powerpoint/2010/main" val="8078750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807471"/>
            <a:ext cx="9144000" cy="1077218"/>
          </a:xfrm>
          <a:prstGeom prst="rect">
            <a:avLst/>
          </a:prstGeom>
        </p:spPr>
        <p:txBody>
          <a:bodyPr wrap="square">
            <a:spAutoFit/>
          </a:bodyPr>
          <a:lstStyle/>
          <a:p>
            <a:pPr algn="ctr"/>
            <a:r>
              <a:rPr lang="es-MX" sz="3200" b="1" dirty="0">
                <a:latin typeface="Arial Black" panose="020B0A04020102020204" pitchFamily="34" charset="0"/>
              </a:rPr>
              <a:t>Glorifiquemos a Dios mediante </a:t>
            </a:r>
          </a:p>
          <a:p>
            <a:pPr algn="ctr"/>
            <a:r>
              <a:rPr lang="es-MX" sz="3200" b="1" dirty="0">
                <a:latin typeface="Arial Black" panose="020B0A04020102020204" pitchFamily="34" charset="0"/>
              </a:rPr>
              <a:t>nuestro descanso diario y el sabático.</a:t>
            </a:r>
          </a:p>
        </p:txBody>
      </p:sp>
      <p:pic>
        <p:nvPicPr>
          <p:cNvPr id="3" name="Imagen 2"/>
          <p:cNvPicPr>
            <a:picLocks noChangeAspect="1"/>
          </p:cNvPicPr>
          <p:nvPr/>
        </p:nvPicPr>
        <p:blipFill>
          <a:blip r:embed="rId2"/>
          <a:stretch>
            <a:fillRect/>
          </a:stretch>
        </p:blipFill>
        <p:spPr>
          <a:xfrm>
            <a:off x="0" y="0"/>
            <a:ext cx="9144000" cy="5807471"/>
          </a:xfrm>
          <a:prstGeom prst="rect">
            <a:avLst/>
          </a:prstGeom>
        </p:spPr>
      </p:pic>
      <p:sp>
        <p:nvSpPr>
          <p:cNvPr id="4" name="CuadroTexto 3"/>
          <p:cNvSpPr txBox="1"/>
          <p:nvPr/>
        </p:nvSpPr>
        <p:spPr>
          <a:xfrm>
            <a:off x="0" y="1232537"/>
            <a:ext cx="5181600" cy="1938992"/>
          </a:xfrm>
          <a:prstGeom prst="rect">
            <a:avLst/>
          </a:prstGeom>
          <a:solidFill>
            <a:schemeClr val="accent1">
              <a:lumMod val="75000"/>
            </a:schemeClr>
          </a:solidFill>
        </p:spPr>
        <p:txBody>
          <a:bodyPr wrap="square" rtlCol="0">
            <a:spAutoFit/>
          </a:bodyPr>
          <a:lstStyle/>
          <a:p>
            <a:pPr algn="ctr"/>
            <a:r>
              <a:rPr lang="es-MX" sz="2000" b="1" dirty="0" smtClean="0">
                <a:solidFill>
                  <a:schemeClr val="bg1"/>
                </a:solidFill>
                <a:latin typeface="Arial Black" panose="020B0A04020102020204" pitchFamily="34" charset="0"/>
              </a:rPr>
              <a:t>DIOS ORDENÓ EL DESCANSO</a:t>
            </a:r>
          </a:p>
          <a:p>
            <a:pPr algn="ctr"/>
            <a:r>
              <a:rPr lang="es-MX" sz="2000" b="1" dirty="0" smtClean="0">
                <a:solidFill>
                  <a:schemeClr val="bg1"/>
                </a:solidFill>
                <a:latin typeface="Arial Black" panose="020B0A04020102020204" pitchFamily="34" charset="0"/>
              </a:rPr>
              <a:t>SABÁTICO SEMANAL PORQUE</a:t>
            </a:r>
          </a:p>
          <a:p>
            <a:pPr algn="ctr"/>
            <a:r>
              <a:rPr lang="es-MX" sz="2000" b="1" dirty="0" smtClean="0">
                <a:solidFill>
                  <a:schemeClr val="bg1"/>
                </a:solidFill>
                <a:latin typeface="Arial Black" panose="020B0A04020102020204" pitchFamily="34" charset="0"/>
              </a:rPr>
              <a:t>SABÍA QUE, A MENOS QUE NOS</a:t>
            </a:r>
          </a:p>
          <a:p>
            <a:pPr algn="ctr"/>
            <a:r>
              <a:rPr lang="es-MX" sz="2000" b="1" dirty="0" smtClean="0">
                <a:solidFill>
                  <a:schemeClr val="bg1"/>
                </a:solidFill>
                <a:latin typeface="Arial Black" panose="020B0A04020102020204" pitchFamily="34" charset="0"/>
              </a:rPr>
              <a:t>ORDENARA HACERLO, NO </a:t>
            </a:r>
          </a:p>
          <a:p>
            <a:pPr algn="ctr"/>
            <a:r>
              <a:rPr lang="es-MX" sz="2000" b="1" dirty="0" smtClean="0">
                <a:solidFill>
                  <a:schemeClr val="bg1"/>
                </a:solidFill>
                <a:latin typeface="Arial Black" panose="020B0A04020102020204" pitchFamily="34" charset="0"/>
              </a:rPr>
              <a:t>TENDRÍAMOS EL DESCANSO </a:t>
            </a:r>
          </a:p>
          <a:p>
            <a:pPr algn="ctr"/>
            <a:r>
              <a:rPr lang="es-MX" sz="2000" b="1" dirty="0" smtClean="0">
                <a:solidFill>
                  <a:schemeClr val="bg1"/>
                </a:solidFill>
                <a:latin typeface="Arial Black" panose="020B0A04020102020204" pitchFamily="34" charset="0"/>
              </a:rPr>
              <a:t>NECESARIO</a:t>
            </a:r>
            <a:endParaRPr lang="es-MX" sz="2000" b="1" dirty="0">
              <a:solidFill>
                <a:schemeClr val="bg1"/>
              </a:solidFill>
              <a:latin typeface="Arial Black" panose="020B0A04020102020204" pitchFamily="34" charset="0"/>
            </a:endParaRPr>
          </a:p>
        </p:txBody>
      </p:sp>
      <p:sp>
        <p:nvSpPr>
          <p:cNvPr id="5" name="CuadroTexto 4"/>
          <p:cNvSpPr txBox="1"/>
          <p:nvPr/>
        </p:nvSpPr>
        <p:spPr>
          <a:xfrm>
            <a:off x="7370619" y="5209309"/>
            <a:ext cx="1773382" cy="598162"/>
          </a:xfrm>
          <a:prstGeom prst="rect">
            <a:avLst/>
          </a:prstGeom>
          <a:solidFill>
            <a:schemeClr val="accent6">
              <a:lumMod val="75000"/>
            </a:schemeClr>
          </a:solidFill>
        </p:spPr>
        <p:txBody>
          <a:bodyPr wrap="square" rtlCol="0">
            <a:spAutoFit/>
          </a:bodyPr>
          <a:lstStyle/>
          <a:p>
            <a:endParaRPr lang="es-MX" dirty="0"/>
          </a:p>
        </p:txBody>
      </p:sp>
    </p:spTree>
    <p:extLst>
      <p:ext uri="{BB962C8B-B14F-4D97-AF65-F5344CB8AC3E}">
        <p14:creationId xmlns:p14="http://schemas.microsoft.com/office/powerpoint/2010/main" val="2518260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646331"/>
          </a:xfrm>
          <a:prstGeom prst="rect">
            <a:avLst/>
          </a:prstGeom>
          <a:solidFill>
            <a:schemeClr val="accent1">
              <a:lumMod val="75000"/>
            </a:schemeClr>
          </a:solidFill>
        </p:spPr>
        <p:txBody>
          <a:bodyPr wrap="square" rtlCol="0">
            <a:spAutoFit/>
          </a:bodyPr>
          <a:lstStyle/>
          <a:p>
            <a:pPr algn="ctr"/>
            <a:r>
              <a:rPr lang="es-MX" sz="3600" b="1" dirty="0" smtClean="0">
                <a:solidFill>
                  <a:srgbClr val="FFFF00"/>
                </a:solidFill>
                <a:latin typeface="Arial Black" panose="020B0A04020102020204" pitchFamily="34" charset="0"/>
              </a:rPr>
              <a:t>NUEVO</a:t>
            </a:r>
            <a:r>
              <a:rPr lang="es-MX" sz="3600" b="1" dirty="0" smtClean="0">
                <a:latin typeface="Arial Black" panose="020B0A04020102020204" pitchFamily="34" charset="0"/>
              </a:rPr>
              <a:t> </a:t>
            </a:r>
            <a:r>
              <a:rPr lang="es-MX" sz="3600" b="1" dirty="0" smtClean="0">
                <a:solidFill>
                  <a:srgbClr val="FF0000"/>
                </a:solidFill>
                <a:latin typeface="Arial Black" panose="020B0A04020102020204" pitchFamily="34" charset="0"/>
              </a:rPr>
              <a:t>HORIZONTE</a:t>
            </a:r>
            <a:endParaRPr lang="es-MX" sz="3600" b="1" dirty="0">
              <a:solidFill>
                <a:srgbClr val="FF0000"/>
              </a:solidFill>
              <a:latin typeface="Arial Black" panose="020B0A04020102020204" pitchFamily="34" charset="0"/>
            </a:endParaRPr>
          </a:p>
        </p:txBody>
      </p:sp>
      <p:sp>
        <p:nvSpPr>
          <p:cNvPr id="3" name="CuadroTexto 2"/>
          <p:cNvSpPr txBox="1"/>
          <p:nvPr/>
        </p:nvSpPr>
        <p:spPr>
          <a:xfrm>
            <a:off x="0" y="646329"/>
            <a:ext cx="9144000" cy="400110"/>
          </a:xfrm>
          <a:prstGeom prst="rect">
            <a:avLst/>
          </a:prstGeom>
          <a:solidFill>
            <a:srgbClr val="FFFF00"/>
          </a:solidFill>
        </p:spPr>
        <p:txBody>
          <a:bodyPr wrap="square" rtlCol="0">
            <a:spAutoFit/>
          </a:bodyPr>
          <a:lstStyle/>
          <a:p>
            <a:pPr algn="ctr"/>
            <a:r>
              <a:rPr lang="es-MX" sz="2000" b="1" dirty="0" smtClean="0">
                <a:latin typeface="Arial Black" panose="020B0A04020102020204" pitchFamily="34" charset="0"/>
              </a:rPr>
              <a:t>EVANGELISMO</a:t>
            </a:r>
            <a:endParaRPr lang="es-MX" sz="2000" b="1" dirty="0">
              <a:latin typeface="Arial Black" panose="020B0A04020102020204" pitchFamily="34" charset="0"/>
            </a:endParaRPr>
          </a:p>
        </p:txBody>
      </p:sp>
      <p:sp>
        <p:nvSpPr>
          <p:cNvPr id="4" name="CuadroTexto 3"/>
          <p:cNvSpPr txBox="1"/>
          <p:nvPr/>
        </p:nvSpPr>
        <p:spPr>
          <a:xfrm>
            <a:off x="0" y="6262254"/>
            <a:ext cx="9144000" cy="584775"/>
          </a:xfrm>
          <a:prstGeom prst="rect">
            <a:avLst/>
          </a:prstGeom>
          <a:solidFill>
            <a:srgbClr val="FFC000"/>
          </a:solidFill>
        </p:spPr>
        <p:txBody>
          <a:bodyPr wrap="square" rtlCol="0">
            <a:spAutoFit/>
          </a:bodyPr>
          <a:lstStyle/>
          <a:p>
            <a:pPr algn="ctr"/>
            <a:r>
              <a:rPr lang="es-MX" sz="3200" b="1" dirty="0" smtClean="0">
                <a:latin typeface="Arial Black" panose="020B0A04020102020204" pitchFamily="34" charset="0"/>
              </a:rPr>
              <a:t>PASEMOS AL OTRO LADO</a:t>
            </a:r>
            <a:endParaRPr lang="es-MX" sz="32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0" y="1046439"/>
            <a:ext cx="9144000" cy="5202572"/>
          </a:xfrm>
          <a:prstGeom prst="rect">
            <a:avLst/>
          </a:prstGeom>
        </p:spPr>
      </p:pic>
    </p:spTree>
    <p:extLst>
      <p:ext uri="{BB962C8B-B14F-4D97-AF65-F5344CB8AC3E}">
        <p14:creationId xmlns:p14="http://schemas.microsoft.com/office/powerpoint/2010/main" val="16288712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184201"/>
            <a:ext cx="9144000" cy="1569660"/>
          </a:xfrm>
          <a:prstGeom prst="rect">
            <a:avLst/>
          </a:prstGeom>
        </p:spPr>
        <p:txBody>
          <a:bodyPr wrap="square">
            <a:spAutoFit/>
          </a:bodyPr>
          <a:lstStyle/>
          <a:p>
            <a:pPr algn="ctr"/>
            <a:r>
              <a:rPr lang="es-MX" sz="2400" b="1" dirty="0" smtClean="0">
                <a:latin typeface="Arial Black" panose="020B0A04020102020204" pitchFamily="34" charset="0"/>
              </a:rPr>
              <a:t>El ejercicio es un regalo que nos ayudará a expandir nuestros horizontes de vida, estudios recientes </a:t>
            </a:r>
          </a:p>
          <a:p>
            <a:pPr algn="ctr"/>
            <a:r>
              <a:rPr lang="es-MX" sz="2400" b="1" dirty="0" smtClean="0">
                <a:latin typeface="Arial Black" panose="020B0A04020102020204" pitchFamily="34" charset="0"/>
              </a:rPr>
              <a:t>han demostrado que una persona que realiza media hora de ejercicio diario, alarga su vida 5 años. </a:t>
            </a:r>
            <a:endParaRPr lang="es-MX" sz="2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0"/>
            <a:ext cx="9144000" cy="5140930"/>
          </a:xfrm>
          <a:prstGeom prst="rect">
            <a:avLst/>
          </a:prstGeom>
        </p:spPr>
      </p:pic>
    </p:spTree>
    <p:extLst>
      <p:ext uri="{BB962C8B-B14F-4D97-AF65-F5344CB8AC3E}">
        <p14:creationId xmlns:p14="http://schemas.microsoft.com/office/powerpoint/2010/main" val="10626856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18038"/>
            <a:ext cx="9144000" cy="1631216"/>
          </a:xfrm>
          <a:prstGeom prst="rect">
            <a:avLst/>
          </a:prstGeom>
        </p:spPr>
        <p:txBody>
          <a:bodyPr wrap="square">
            <a:spAutoFit/>
          </a:bodyPr>
          <a:lstStyle/>
          <a:p>
            <a:pPr algn="ctr"/>
            <a:r>
              <a:rPr lang="es-MX" sz="2000" b="1" dirty="0" smtClean="0">
                <a:latin typeface="Arial Black" panose="020B0A04020102020204" pitchFamily="34" charset="0"/>
              </a:rPr>
              <a:t>Esto demuestra la importancia de ser personas activas, la actividad que realices debe hacerte sudar, </a:t>
            </a:r>
          </a:p>
          <a:p>
            <a:pPr algn="ctr"/>
            <a:r>
              <a:rPr lang="es-MX" sz="2000" b="1" dirty="0" smtClean="0">
                <a:latin typeface="Arial Black" panose="020B0A04020102020204" pitchFamily="34" charset="0"/>
              </a:rPr>
              <a:t>las actividades más recomendables son nadar, caminar, trotar, hacer gimnasia acuática y andar en </a:t>
            </a:r>
          </a:p>
          <a:p>
            <a:pPr algn="ctr"/>
            <a:r>
              <a:rPr lang="es-MX" sz="2000" b="1" dirty="0" smtClean="0">
                <a:latin typeface="Arial Black" panose="020B0A04020102020204" pitchFamily="34" charset="0"/>
              </a:rPr>
              <a:t>bicicleta, ¿con qué actividad expandirás tus horizontes?</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1"/>
            <a:ext cx="9144001" cy="5018809"/>
          </a:xfrm>
          <a:prstGeom prst="rect">
            <a:avLst/>
          </a:prstGeom>
        </p:spPr>
      </p:pic>
    </p:spTree>
    <p:extLst>
      <p:ext uri="{BB962C8B-B14F-4D97-AF65-F5344CB8AC3E}">
        <p14:creationId xmlns:p14="http://schemas.microsoft.com/office/powerpoint/2010/main" val="42596308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59662"/>
            <a:ext cx="9144000" cy="369332"/>
          </a:xfrm>
          <a:prstGeom prst="rect">
            <a:avLst/>
          </a:prstGeom>
          <a:solidFill>
            <a:schemeClr val="accent6">
              <a:lumMod val="40000"/>
              <a:lumOff val="60000"/>
            </a:schemeClr>
          </a:solidFill>
        </p:spPr>
        <p:txBody>
          <a:bodyPr wrap="square">
            <a:spAutoFit/>
          </a:bodyPr>
          <a:lstStyle/>
          <a:p>
            <a:pPr algn="ctr"/>
            <a:r>
              <a:rPr lang="es-MX" b="1" dirty="0" smtClean="0">
                <a:latin typeface="Arial Black" panose="020B0A04020102020204" pitchFamily="34" charset="0"/>
              </a:rPr>
              <a:t>#195 “ABRE MIS OJOS A LA LUZ”, #143 “DIGNO ERES TÚ”.</a:t>
            </a:r>
            <a:endParaRPr lang="es-MX" b="1" dirty="0">
              <a:latin typeface="Arial Black" panose="020B0A04020102020204" pitchFamily="34" charset="0"/>
            </a:endParaRPr>
          </a:p>
        </p:txBody>
      </p:sp>
      <p:sp>
        <p:nvSpPr>
          <p:cNvPr id="3" name="CuadroTexto 2"/>
          <p:cNvSpPr txBox="1"/>
          <p:nvPr/>
        </p:nvSpPr>
        <p:spPr>
          <a:xfrm>
            <a:off x="0" y="-1"/>
            <a:ext cx="9144000" cy="461665"/>
          </a:xfrm>
          <a:prstGeom prst="rect">
            <a:avLst/>
          </a:prstGeom>
          <a:solidFill>
            <a:schemeClr val="accent4">
              <a:lumMod val="60000"/>
              <a:lumOff val="40000"/>
            </a:schemeClr>
          </a:solidFill>
        </p:spPr>
        <p:txBody>
          <a:bodyPr wrap="square" rtlCol="0">
            <a:spAutoFit/>
          </a:bodyPr>
          <a:lstStyle/>
          <a:p>
            <a:pPr algn="ctr"/>
            <a:r>
              <a:rPr lang="es-MX" sz="2400" b="1" dirty="0" smtClean="0">
                <a:latin typeface="Arial Black" panose="020B0A04020102020204" pitchFamily="34" charset="0"/>
              </a:rPr>
              <a:t>SERVICIO DE CANTO</a:t>
            </a:r>
            <a:endParaRPr lang="es-MX" sz="2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828994"/>
            <a:ext cx="9191155" cy="6029006"/>
          </a:xfrm>
          <a:prstGeom prst="rect">
            <a:avLst/>
          </a:prstGeom>
        </p:spPr>
      </p:pic>
    </p:spTree>
    <p:extLst>
      <p:ext uri="{BB962C8B-B14F-4D97-AF65-F5344CB8AC3E}">
        <p14:creationId xmlns:p14="http://schemas.microsoft.com/office/powerpoint/2010/main" val="4995236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810174"/>
            <a:ext cx="9144000" cy="1938992"/>
          </a:xfrm>
          <a:prstGeom prst="rect">
            <a:avLst/>
          </a:prstGeom>
        </p:spPr>
        <p:txBody>
          <a:bodyPr wrap="square">
            <a:spAutoFit/>
          </a:bodyPr>
          <a:lstStyle/>
          <a:p>
            <a:pPr algn="ctr"/>
            <a:r>
              <a:rPr lang="es-MX" sz="2400" b="1" dirty="0" smtClean="0">
                <a:latin typeface="Arial Black" panose="020B0A04020102020204" pitchFamily="34" charset="0"/>
              </a:rPr>
              <a:t>Dios nos ha dado la luz del sol para mejorar nuestra salud, no fue al azar que después de crear las </a:t>
            </a:r>
          </a:p>
          <a:p>
            <a:pPr algn="ctr"/>
            <a:r>
              <a:rPr lang="es-MX" sz="2400" b="1" dirty="0" smtClean="0">
                <a:latin typeface="Arial Black" panose="020B0A04020102020204" pitchFamily="34" charset="0"/>
              </a:rPr>
              <a:t>flores, los árboles y arbustos, Dios creara al sol, Él sabía que la luz del sol es esencial para la vida, </a:t>
            </a:r>
          </a:p>
          <a:p>
            <a:pPr algn="ctr"/>
            <a:r>
              <a:rPr lang="es-MX" sz="2400" b="1" dirty="0" smtClean="0">
                <a:latin typeface="Arial Black" panose="020B0A04020102020204" pitchFamily="34" charset="0"/>
              </a:rPr>
              <a:t>y lo colocó en el cielo en el momento exacto;</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810174"/>
          </a:xfrm>
          <a:prstGeom prst="rect">
            <a:avLst/>
          </a:prstGeom>
        </p:spPr>
      </p:pic>
    </p:spTree>
    <p:extLst>
      <p:ext uri="{BB962C8B-B14F-4D97-AF65-F5344CB8AC3E}">
        <p14:creationId xmlns:p14="http://schemas.microsoft.com/office/powerpoint/2010/main" val="31242713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
        <p:nvSpPr>
          <p:cNvPr id="5" name="Rectángulo 4"/>
          <p:cNvSpPr/>
          <p:nvPr/>
        </p:nvSpPr>
        <p:spPr>
          <a:xfrm>
            <a:off x="235527" y="117693"/>
            <a:ext cx="4572000" cy="6740307"/>
          </a:xfrm>
          <a:prstGeom prst="rect">
            <a:avLst/>
          </a:prstGeom>
        </p:spPr>
        <p:txBody>
          <a:bodyPr>
            <a:spAutoFit/>
          </a:bodyPr>
          <a:lstStyle/>
          <a:p>
            <a:r>
              <a:rPr lang="es-MX" sz="2400" b="1" dirty="0">
                <a:latin typeface="Arial Black" panose="020B0A04020102020204" pitchFamily="34" charset="0"/>
              </a:rPr>
              <a:t>para el ser humano su beneficios van más allá que el </a:t>
            </a:r>
          </a:p>
          <a:p>
            <a:r>
              <a:rPr lang="es-MX" sz="2400" b="1" dirty="0">
                <a:latin typeface="Arial Black" panose="020B0A04020102020204" pitchFamily="34" charset="0"/>
              </a:rPr>
              <a:t>de mantener vivas la plantas, también nos ayuda a mantenernos vivos, pues mejora nuestro sistema </a:t>
            </a:r>
          </a:p>
          <a:p>
            <a:r>
              <a:rPr lang="es-MX" sz="2400" b="1" dirty="0">
                <a:latin typeface="Arial Black" panose="020B0A04020102020204" pitchFamily="34" charset="0"/>
              </a:rPr>
              <a:t>inmune, favorece la síntesis de vitamina D, regula nuestra presión arterial, y además nos ayuda a </a:t>
            </a:r>
          </a:p>
          <a:p>
            <a:r>
              <a:rPr lang="es-MX" sz="2400" b="1" dirty="0">
                <a:latin typeface="Arial Black" panose="020B0A04020102020204" pitchFamily="34" charset="0"/>
              </a:rPr>
              <a:t>producir melatonina, esencial para nuestro sueño nocturno y para combatir síntomas de la depresión. </a:t>
            </a:r>
          </a:p>
        </p:txBody>
      </p:sp>
    </p:spTree>
    <p:extLst>
      <p:ext uri="{BB962C8B-B14F-4D97-AF65-F5344CB8AC3E}">
        <p14:creationId xmlns:p14="http://schemas.microsoft.com/office/powerpoint/2010/main" val="4195071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23220"/>
          </a:xfrm>
          <a:prstGeom prst="rect">
            <a:avLst/>
          </a:prstGeom>
          <a:solidFill>
            <a:srgbClr val="FFC000"/>
          </a:solidFill>
        </p:spPr>
        <p:txBody>
          <a:bodyPr wrap="square" rtlCol="0">
            <a:spAutoFit/>
          </a:bodyPr>
          <a:lstStyle/>
          <a:p>
            <a:pPr algn="ctr"/>
            <a:r>
              <a:rPr lang="es-MX" sz="2800" b="1" dirty="0" smtClean="0">
                <a:latin typeface="Arial Black" panose="020B0A04020102020204" pitchFamily="34" charset="0"/>
              </a:rPr>
              <a:t>HIMNO ESPECIAL</a:t>
            </a:r>
            <a:endParaRPr lang="es-MX" sz="2800" b="1" dirty="0">
              <a:latin typeface="Arial Black" panose="020B0A04020102020204" pitchFamily="34" charset="0"/>
            </a:endParaRPr>
          </a:p>
        </p:txBody>
      </p:sp>
      <p:sp>
        <p:nvSpPr>
          <p:cNvPr id="3" name="Rectángulo 2"/>
          <p:cNvSpPr/>
          <p:nvPr/>
        </p:nvSpPr>
        <p:spPr>
          <a:xfrm>
            <a:off x="0" y="523219"/>
            <a:ext cx="9144000" cy="1015663"/>
          </a:xfrm>
          <a:prstGeom prst="rect">
            <a:avLst/>
          </a:prstGeom>
          <a:solidFill>
            <a:schemeClr val="accent1">
              <a:lumMod val="40000"/>
              <a:lumOff val="60000"/>
            </a:schemeClr>
          </a:solidFill>
        </p:spPr>
        <p:txBody>
          <a:bodyPr wrap="square">
            <a:spAutoFit/>
          </a:bodyPr>
          <a:lstStyle/>
          <a:p>
            <a:pPr algn="ctr"/>
            <a:r>
              <a:rPr lang="es-MX" sz="2000" b="1" dirty="0" smtClean="0">
                <a:latin typeface="Arial Black" panose="020B0A04020102020204" pitchFamily="34" charset="0"/>
              </a:rPr>
              <a:t>Así como el sol es necesario para nuestras vidas, la alabanza a Dios es esencial para nuestro día a </a:t>
            </a:r>
          </a:p>
          <a:p>
            <a:pPr algn="ctr"/>
            <a:r>
              <a:rPr lang="es-MX" sz="2000" b="1" dirty="0" smtClean="0">
                <a:latin typeface="Arial Black" panose="020B0A04020102020204" pitchFamily="34" charset="0"/>
              </a:rPr>
              <a:t>día, a continuación, tendremos un himno especial.</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 y="1538881"/>
            <a:ext cx="9144001" cy="5301673"/>
          </a:xfrm>
          <a:prstGeom prst="rect">
            <a:avLst/>
          </a:prstGeom>
        </p:spPr>
      </p:pic>
      <p:sp>
        <p:nvSpPr>
          <p:cNvPr id="5" name="CuadroTexto 4"/>
          <p:cNvSpPr txBox="1"/>
          <p:nvPr/>
        </p:nvSpPr>
        <p:spPr>
          <a:xfrm>
            <a:off x="5957455" y="6331526"/>
            <a:ext cx="3186545" cy="509027"/>
          </a:xfrm>
          <a:prstGeom prst="rect">
            <a:avLst/>
          </a:prstGeom>
          <a:solidFill>
            <a:schemeClr val="bg2">
              <a:lumMod val="50000"/>
            </a:schemeClr>
          </a:solidFill>
        </p:spPr>
        <p:txBody>
          <a:bodyPr wrap="square" rtlCol="0">
            <a:spAutoFit/>
          </a:bodyPr>
          <a:lstStyle/>
          <a:p>
            <a:endParaRPr lang="es-MX" dirty="0"/>
          </a:p>
        </p:txBody>
      </p:sp>
    </p:spTree>
    <p:extLst>
      <p:ext uri="{BB962C8B-B14F-4D97-AF65-F5344CB8AC3E}">
        <p14:creationId xmlns:p14="http://schemas.microsoft.com/office/powerpoint/2010/main" val="9527852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rgbClr val="FFFF00"/>
          </a:solidFill>
        </p:spPr>
        <p:txBody>
          <a:bodyPr wrap="square" rtlCol="0">
            <a:spAutoFit/>
          </a:bodyPr>
          <a:lstStyle/>
          <a:p>
            <a:pPr algn="ctr"/>
            <a:r>
              <a:rPr lang="es-MX" sz="3600" b="1" dirty="0" smtClean="0">
                <a:latin typeface="Arial Black" panose="020B0A04020102020204" pitchFamily="34" charset="0"/>
              </a:rPr>
              <a:t>MISIONERO MUNDIAL</a:t>
            </a:r>
            <a:endParaRPr lang="es-MX" sz="36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646330"/>
            <a:ext cx="9144000" cy="6211669"/>
          </a:xfrm>
          <a:prstGeom prst="rect">
            <a:avLst/>
          </a:prstGeom>
        </p:spPr>
      </p:pic>
      <p:sp>
        <p:nvSpPr>
          <p:cNvPr id="4" name="CuadroTexto 3"/>
          <p:cNvSpPr txBox="1"/>
          <p:nvPr/>
        </p:nvSpPr>
        <p:spPr>
          <a:xfrm>
            <a:off x="4959927" y="2909454"/>
            <a:ext cx="4059383" cy="646331"/>
          </a:xfrm>
          <a:prstGeom prst="rect">
            <a:avLst/>
          </a:prstGeom>
          <a:solidFill>
            <a:srgbClr val="FF0000"/>
          </a:solidFill>
        </p:spPr>
        <p:txBody>
          <a:bodyPr wrap="square" rtlCol="0">
            <a:spAutoFit/>
          </a:bodyPr>
          <a:lstStyle/>
          <a:p>
            <a:pPr algn="ctr"/>
            <a:r>
              <a:rPr lang="es-MX" sz="3600" b="1" dirty="0" smtClean="0">
                <a:latin typeface="Arial Black" panose="020B0A04020102020204" pitchFamily="34" charset="0"/>
              </a:rPr>
              <a:t>INDIA</a:t>
            </a:r>
            <a:endParaRPr lang="es-MX" sz="3600" b="1" dirty="0">
              <a:latin typeface="Arial Black" panose="020B0A04020102020204" pitchFamily="34" charset="0"/>
            </a:endParaRPr>
          </a:p>
        </p:txBody>
      </p:sp>
      <p:pic>
        <p:nvPicPr>
          <p:cNvPr id="5" name="Imagen 4"/>
          <p:cNvPicPr>
            <a:picLocks noChangeAspect="1"/>
          </p:cNvPicPr>
          <p:nvPr/>
        </p:nvPicPr>
        <p:blipFill>
          <a:blip r:embed="rId3"/>
          <a:stretch>
            <a:fillRect/>
          </a:stretch>
        </p:blipFill>
        <p:spPr>
          <a:xfrm>
            <a:off x="0" y="646329"/>
            <a:ext cx="1814945" cy="1857375"/>
          </a:xfrm>
          <a:prstGeom prst="rect">
            <a:avLst/>
          </a:prstGeom>
        </p:spPr>
      </p:pic>
    </p:spTree>
    <p:extLst>
      <p:ext uri="{BB962C8B-B14F-4D97-AF65-F5344CB8AC3E}">
        <p14:creationId xmlns:p14="http://schemas.microsoft.com/office/powerpoint/2010/main" val="8083782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505512"/>
            <a:ext cx="9144000" cy="2246769"/>
          </a:xfrm>
          <a:prstGeom prst="rect">
            <a:avLst/>
          </a:prstGeom>
        </p:spPr>
        <p:txBody>
          <a:bodyPr wrap="square">
            <a:spAutoFit/>
          </a:bodyPr>
          <a:lstStyle/>
          <a:p>
            <a:pPr algn="ctr"/>
            <a:r>
              <a:rPr lang="es-MX" sz="2000" b="1" dirty="0" smtClean="0">
                <a:latin typeface="Arial Black" panose="020B0A04020102020204" pitchFamily="34" charset="0"/>
              </a:rPr>
              <a:t>El aire es esencial para muchas de nuestras funciones vitales, pero muchas veces lo hacemos mal, el </a:t>
            </a:r>
          </a:p>
          <a:p>
            <a:pPr algn="ctr"/>
            <a:r>
              <a:rPr lang="es-MX" sz="2000" b="1" dirty="0" smtClean="0">
                <a:latin typeface="Arial Black" panose="020B0A04020102020204" pitchFamily="34" charset="0"/>
              </a:rPr>
              <a:t>respirar correctamente nos ayudará a relajarnos, a disminuir el estrés y a su vez, a combatir la </a:t>
            </a:r>
          </a:p>
          <a:p>
            <a:pPr algn="ctr"/>
            <a:r>
              <a:rPr lang="es-MX" sz="2000" b="1" dirty="0" smtClean="0">
                <a:latin typeface="Arial Black" panose="020B0A04020102020204" pitchFamily="34" charset="0"/>
              </a:rPr>
              <a:t>inflamación crónica de bajo grado que provoca muchas enfermedades, practiquemos cómo respirar </a:t>
            </a:r>
          </a:p>
          <a:p>
            <a:pPr algn="ctr"/>
            <a:r>
              <a:rPr lang="es-MX" sz="2000" b="1" dirty="0" smtClean="0">
                <a:latin typeface="Arial Black" panose="020B0A04020102020204" pitchFamily="34" charset="0"/>
              </a:rPr>
              <a:t>correctamente:</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0"/>
            <a:ext cx="9144000" cy="4505512"/>
          </a:xfrm>
          <a:prstGeom prst="rect">
            <a:avLst/>
          </a:prstGeom>
        </p:spPr>
      </p:pic>
    </p:spTree>
    <p:extLst>
      <p:ext uri="{BB962C8B-B14F-4D97-AF65-F5344CB8AC3E}">
        <p14:creationId xmlns:p14="http://schemas.microsoft.com/office/powerpoint/2010/main" val="32306180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20807"/>
            <a:ext cx="9144000" cy="6858000"/>
          </a:xfrm>
          <a:prstGeom prst="rect">
            <a:avLst/>
          </a:prstGeom>
        </p:spPr>
      </p:pic>
      <p:sp>
        <p:nvSpPr>
          <p:cNvPr id="4" name="Rectángulo 3"/>
          <p:cNvSpPr/>
          <p:nvPr/>
        </p:nvSpPr>
        <p:spPr>
          <a:xfrm>
            <a:off x="304800" y="271581"/>
            <a:ext cx="5306291" cy="5940088"/>
          </a:xfrm>
          <a:prstGeom prst="rect">
            <a:avLst/>
          </a:prstGeom>
        </p:spPr>
        <p:txBody>
          <a:bodyPr wrap="square">
            <a:spAutoFit/>
          </a:bodyPr>
          <a:lstStyle/>
          <a:p>
            <a:r>
              <a:rPr lang="es-MX" sz="2000" b="1" dirty="0" smtClean="0">
                <a:latin typeface="Arial Black" panose="020B0A04020102020204" pitchFamily="34" charset="0"/>
              </a:rPr>
              <a:t>1. Ponte de pie.</a:t>
            </a:r>
          </a:p>
          <a:p>
            <a:r>
              <a:rPr lang="es-MX" sz="2000" b="1" dirty="0" smtClean="0">
                <a:latin typeface="Arial Black" panose="020B0A04020102020204" pitchFamily="34" charset="0"/>
              </a:rPr>
              <a:t>2. Coloca tus manos sobre el abdomen.</a:t>
            </a:r>
          </a:p>
          <a:p>
            <a:r>
              <a:rPr lang="es-MX" sz="2000" b="1" dirty="0" smtClean="0">
                <a:latin typeface="Arial Black" panose="020B0A04020102020204" pitchFamily="34" charset="0"/>
              </a:rPr>
              <a:t>3. Exhala varias veces para expulsar todo el aire de tus pulmones.</a:t>
            </a:r>
          </a:p>
          <a:p>
            <a:r>
              <a:rPr lang="es-MX" sz="2000" b="1" dirty="0" smtClean="0">
                <a:latin typeface="Arial Black" panose="020B0A04020102020204" pitchFamily="34" charset="0"/>
              </a:rPr>
              <a:t>4. Inicia la respiración dirigiendo el aire hacia tu abdomen empujando las manos que están sobre </a:t>
            </a:r>
          </a:p>
          <a:p>
            <a:r>
              <a:rPr lang="es-MX" sz="2000" b="1" dirty="0" smtClean="0">
                <a:latin typeface="Arial Black" panose="020B0A04020102020204" pitchFamily="34" charset="0"/>
              </a:rPr>
              <a:t>él durante 4 segundos.</a:t>
            </a:r>
          </a:p>
          <a:p>
            <a:r>
              <a:rPr lang="es-MX" sz="2000" b="1" dirty="0" smtClean="0">
                <a:latin typeface="Arial Black" panose="020B0A04020102020204" pitchFamily="34" charset="0"/>
              </a:rPr>
              <a:t>5. Retén el aire durante 12 segundos.</a:t>
            </a:r>
          </a:p>
          <a:p>
            <a:r>
              <a:rPr lang="es-MX" sz="2000" b="1" dirty="0" smtClean="0">
                <a:latin typeface="Arial Black" panose="020B0A04020102020204" pitchFamily="34" charset="0"/>
              </a:rPr>
              <a:t>6. Ahora expulsa todo el aire lentamente durante 8 segundos, tus manos bajarán con tu abdomen.</a:t>
            </a:r>
          </a:p>
          <a:p>
            <a:r>
              <a:rPr lang="es-MX" sz="2000" b="1" dirty="0" smtClean="0">
                <a:latin typeface="Arial Black" panose="020B0A04020102020204" pitchFamily="34" charset="0"/>
              </a:rPr>
              <a:t>7. Quédate un momento con los pulmones vacíos y vuelve a tomar aire cuando sientas la necesidad </a:t>
            </a:r>
          </a:p>
          <a:p>
            <a:r>
              <a:rPr lang="es-MX" sz="2000" b="1" dirty="0" smtClean="0">
                <a:latin typeface="Arial Black" panose="020B0A04020102020204" pitchFamily="34" charset="0"/>
              </a:rPr>
              <a:t>de volver a respirar. </a:t>
            </a:r>
          </a:p>
          <a:p>
            <a:r>
              <a:rPr lang="es-MX" sz="2000" b="1" dirty="0" smtClean="0">
                <a:latin typeface="Arial Black" panose="020B0A04020102020204" pitchFamily="34" charset="0"/>
              </a:rPr>
              <a:t>8. Ahora sí, toma asiento.</a:t>
            </a:r>
            <a:endParaRPr lang="es-MX" sz="2000" b="1" dirty="0">
              <a:latin typeface="Arial Black" panose="020B0A04020102020204" pitchFamily="34" charset="0"/>
            </a:endParaRPr>
          </a:p>
        </p:txBody>
      </p:sp>
      <p:sp>
        <p:nvSpPr>
          <p:cNvPr id="5" name="Rectángulo 4"/>
          <p:cNvSpPr/>
          <p:nvPr/>
        </p:nvSpPr>
        <p:spPr>
          <a:xfrm>
            <a:off x="138543" y="6129307"/>
            <a:ext cx="9005457" cy="707886"/>
          </a:xfrm>
          <a:prstGeom prst="rect">
            <a:avLst/>
          </a:prstGeom>
        </p:spPr>
        <p:txBody>
          <a:bodyPr wrap="square">
            <a:spAutoFit/>
          </a:bodyPr>
          <a:lstStyle/>
          <a:p>
            <a:r>
              <a:rPr lang="es-MX" sz="2000" b="1" dirty="0" smtClean="0">
                <a:latin typeface="Arial Black" panose="020B0A04020102020204" pitchFamily="34" charset="0"/>
              </a:rPr>
              <a:t>Realiza este ejercicio de respiración durante 5 minutos </a:t>
            </a:r>
          </a:p>
          <a:p>
            <a:r>
              <a:rPr lang="es-MX" sz="2000" b="1" dirty="0" smtClean="0">
                <a:latin typeface="Arial Black" panose="020B0A04020102020204" pitchFamily="34" charset="0"/>
              </a:rPr>
              <a:t>cada día.</a:t>
            </a:r>
            <a:endParaRPr lang="es-MX" sz="2000" b="1" dirty="0">
              <a:latin typeface="Arial Black" panose="020B0A04020102020204" pitchFamily="34" charset="0"/>
            </a:endParaRPr>
          </a:p>
        </p:txBody>
      </p:sp>
    </p:spTree>
    <p:extLst>
      <p:ext uri="{BB962C8B-B14F-4D97-AF65-F5344CB8AC3E}">
        <p14:creationId xmlns:p14="http://schemas.microsoft.com/office/powerpoint/2010/main" val="20868884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374072"/>
            <a:ext cx="9144000" cy="6483927"/>
          </a:xfrm>
          <a:prstGeom prst="rect">
            <a:avLst/>
          </a:prstGeom>
        </p:spPr>
      </p:pic>
      <p:sp>
        <p:nvSpPr>
          <p:cNvPr id="3" name="CuadroTexto 2"/>
          <p:cNvSpPr txBox="1"/>
          <p:nvPr/>
        </p:nvSpPr>
        <p:spPr>
          <a:xfrm>
            <a:off x="4884186" y="595745"/>
            <a:ext cx="3769686" cy="1200329"/>
          </a:xfrm>
          <a:prstGeom prst="rect">
            <a:avLst/>
          </a:prstGeom>
          <a:noFill/>
        </p:spPr>
        <p:txBody>
          <a:bodyPr wrap="none" rtlCol="0">
            <a:spAutoFit/>
          </a:bodyPr>
          <a:lstStyle/>
          <a:p>
            <a:pPr algn="ctr"/>
            <a:r>
              <a:rPr lang="es-MX" sz="3600" b="1" dirty="0" smtClean="0">
                <a:latin typeface="Arial Black" panose="020B0A04020102020204" pitchFamily="34" charset="0"/>
              </a:rPr>
              <a:t>INFORME </a:t>
            </a:r>
          </a:p>
          <a:p>
            <a:pPr algn="ctr"/>
            <a:r>
              <a:rPr lang="es-MX" sz="3600" b="1" dirty="0" smtClean="0">
                <a:latin typeface="Arial Black" panose="020B0A04020102020204" pitchFamily="34" charset="0"/>
              </a:rPr>
              <a:t>SECRETARIAL</a:t>
            </a:r>
            <a:endParaRPr lang="es-MX" sz="3600" b="1" dirty="0">
              <a:latin typeface="Arial Black" panose="020B0A0402010202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9029" y="1796074"/>
            <a:ext cx="947024" cy="846008"/>
          </a:xfrm>
          <a:prstGeom prst="rect">
            <a:avLst/>
          </a:prstGeom>
        </p:spPr>
      </p:pic>
    </p:spTree>
    <p:extLst>
      <p:ext uri="{BB962C8B-B14F-4D97-AF65-F5344CB8AC3E}">
        <p14:creationId xmlns:p14="http://schemas.microsoft.com/office/powerpoint/2010/main" val="28063230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810173"/>
            <a:ext cx="9144000" cy="1938992"/>
          </a:xfrm>
          <a:prstGeom prst="rect">
            <a:avLst/>
          </a:prstGeom>
        </p:spPr>
        <p:txBody>
          <a:bodyPr wrap="square">
            <a:spAutoFit/>
          </a:bodyPr>
          <a:lstStyle/>
          <a:p>
            <a:pPr algn="ctr"/>
            <a:r>
              <a:rPr lang="es-MX" sz="2400" b="1" dirty="0" smtClean="0">
                <a:latin typeface="Arial Black" panose="020B0A04020102020204" pitchFamily="34" charset="0"/>
              </a:rPr>
              <a:t>Planificar un menú con los alimentos más saludables pareciera algo difícil, pero cuando inicias con </a:t>
            </a:r>
          </a:p>
          <a:p>
            <a:pPr algn="ctr"/>
            <a:r>
              <a:rPr lang="es-MX" sz="2400" b="1" dirty="0" smtClean="0">
                <a:latin typeface="Arial Black" panose="020B0A04020102020204" pitchFamily="34" charset="0"/>
              </a:rPr>
              <a:t>el hábito, terminas mejorando tu salud física, ¿has escuchado la frase “Que tu alimento sea tu </a:t>
            </a:r>
          </a:p>
          <a:p>
            <a:pPr algn="ctr"/>
            <a:r>
              <a:rPr lang="es-MX" sz="2400" b="1" dirty="0" smtClean="0">
                <a:latin typeface="Arial Black" panose="020B0A04020102020204" pitchFamily="34" charset="0"/>
              </a:rPr>
              <a:t>medicina y tu medicina sea tu alimento”? </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705350"/>
          </a:xfrm>
          <a:prstGeom prst="rect">
            <a:avLst/>
          </a:prstGeom>
        </p:spPr>
      </p:pic>
    </p:spTree>
    <p:extLst>
      <p:ext uri="{BB962C8B-B14F-4D97-AF65-F5344CB8AC3E}">
        <p14:creationId xmlns:p14="http://schemas.microsoft.com/office/powerpoint/2010/main" val="22021140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159194"/>
            <a:ext cx="9144000" cy="2554545"/>
          </a:xfrm>
          <a:prstGeom prst="rect">
            <a:avLst/>
          </a:prstGeom>
        </p:spPr>
        <p:txBody>
          <a:bodyPr wrap="square">
            <a:spAutoFit/>
          </a:bodyPr>
          <a:lstStyle/>
          <a:p>
            <a:pPr algn="ctr"/>
            <a:r>
              <a:rPr lang="es-MX" sz="2000" b="1" dirty="0" smtClean="0">
                <a:latin typeface="Arial Black" panose="020B0A04020102020204" pitchFamily="34" charset="0"/>
              </a:rPr>
              <a:t>Una correcta alimentación nos evitará padecer </a:t>
            </a:r>
          </a:p>
          <a:p>
            <a:pPr algn="ctr"/>
            <a:r>
              <a:rPr lang="es-MX" sz="2000" b="1" dirty="0" smtClean="0">
                <a:latin typeface="Arial Black" panose="020B0A04020102020204" pitchFamily="34" charset="0"/>
              </a:rPr>
              <a:t>enfermedades crónicas como la diabetes y la obesidad, además, no solo nos beneficiamos con salud </a:t>
            </a:r>
          </a:p>
          <a:p>
            <a:pPr algn="ctr"/>
            <a:r>
              <a:rPr lang="es-MX" sz="2000" b="1" dirty="0" smtClean="0">
                <a:latin typeface="Arial Black" panose="020B0A04020102020204" pitchFamily="34" charset="0"/>
              </a:rPr>
              <a:t>física, sino también con salud financiera, ya que una mejor alimentación evitará que nos enfermemos </a:t>
            </a:r>
          </a:p>
          <a:p>
            <a:pPr algn="ctr"/>
            <a:r>
              <a:rPr lang="es-MX" sz="2000" b="1" dirty="0" smtClean="0">
                <a:latin typeface="Arial Black" panose="020B0A04020102020204" pitchFamily="34" charset="0"/>
              </a:rPr>
              <a:t>y las constantes visitas al doctor. Se requiere un poco de organización, pero nunca es tarde para </a:t>
            </a:r>
          </a:p>
          <a:p>
            <a:pPr algn="ctr"/>
            <a:r>
              <a:rPr lang="es-MX" sz="2000" b="1" dirty="0" smtClean="0">
                <a:latin typeface="Arial Black" panose="020B0A04020102020204" pitchFamily="34" charset="0"/>
              </a:rPr>
              <a:t>empezar a hacerlo.</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159194"/>
          </a:xfrm>
          <a:prstGeom prst="rect">
            <a:avLst/>
          </a:prstGeom>
        </p:spPr>
      </p:pic>
    </p:spTree>
    <p:extLst>
      <p:ext uri="{BB962C8B-B14F-4D97-AF65-F5344CB8AC3E}">
        <p14:creationId xmlns:p14="http://schemas.microsoft.com/office/powerpoint/2010/main" val="137895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303455"/>
            <a:ext cx="9144000" cy="2554545"/>
          </a:xfrm>
          <a:prstGeom prst="rect">
            <a:avLst/>
          </a:prstGeom>
        </p:spPr>
        <p:txBody>
          <a:bodyPr wrap="square">
            <a:spAutoFit/>
          </a:bodyPr>
          <a:lstStyle/>
          <a:p>
            <a:pPr algn="ctr"/>
            <a:r>
              <a:rPr lang="es-MX" sz="2000" b="1" dirty="0" smtClean="0">
                <a:latin typeface="Arial Black" panose="020B0A04020102020204" pitchFamily="34" charset="0"/>
              </a:rPr>
              <a:t>Decir “no” a las cosas que nos hacen daño no es fácil, se requiere dominio propio, para tener dominio </a:t>
            </a:r>
          </a:p>
          <a:p>
            <a:pPr algn="ctr"/>
            <a:r>
              <a:rPr lang="es-MX" sz="2000" b="1" dirty="0" smtClean="0">
                <a:latin typeface="Arial Black" panose="020B0A04020102020204" pitchFamily="34" charset="0"/>
              </a:rPr>
              <a:t>propio necesitamos cultivar buenos hábitos, un buen hábito se forma después de la repetición </a:t>
            </a:r>
          </a:p>
          <a:p>
            <a:pPr algn="ctr"/>
            <a:r>
              <a:rPr lang="es-MX" sz="2000" b="1" dirty="0" smtClean="0">
                <a:latin typeface="Arial Black" panose="020B0A04020102020204" pitchFamily="34" charset="0"/>
              </a:rPr>
              <a:t>constante de una actividad; se dice que para formar un buen hábito requerimos repetir la misma acción </a:t>
            </a:r>
          </a:p>
          <a:p>
            <a:pPr algn="ctr"/>
            <a:r>
              <a:rPr lang="es-MX" sz="2000" b="1" dirty="0" smtClean="0">
                <a:latin typeface="Arial Black" panose="020B0A04020102020204" pitchFamily="34" charset="0"/>
              </a:rPr>
              <a:t>durante 21 días, pero para fortalecer ese hábito se requieren de 90 días de constancia. </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0"/>
            <a:ext cx="9144000" cy="4249755"/>
          </a:xfrm>
          <a:prstGeom prst="rect">
            <a:avLst/>
          </a:prstGeom>
        </p:spPr>
      </p:pic>
      <p:sp>
        <p:nvSpPr>
          <p:cNvPr id="5" name="CuadroTexto 4"/>
          <p:cNvSpPr txBox="1"/>
          <p:nvPr/>
        </p:nvSpPr>
        <p:spPr>
          <a:xfrm>
            <a:off x="6747165" y="3574473"/>
            <a:ext cx="2396836" cy="675282"/>
          </a:xfrm>
          <a:prstGeom prst="rect">
            <a:avLst/>
          </a:prstGeom>
          <a:solidFill>
            <a:schemeClr val="bg1"/>
          </a:solidFill>
        </p:spPr>
        <p:txBody>
          <a:bodyPr wrap="square" rtlCol="0">
            <a:spAutoFit/>
          </a:bodyPr>
          <a:lstStyle/>
          <a:p>
            <a:endParaRPr lang="es-MX" dirty="0"/>
          </a:p>
        </p:txBody>
      </p:sp>
    </p:spTree>
    <p:extLst>
      <p:ext uri="{BB962C8B-B14F-4D97-AF65-F5344CB8AC3E}">
        <p14:creationId xmlns:p14="http://schemas.microsoft.com/office/powerpoint/2010/main" val="2343267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159" y="0"/>
            <a:ext cx="9137841" cy="6858000"/>
          </a:xfrm>
          <a:prstGeom prst="rect">
            <a:avLst/>
          </a:prstGeom>
        </p:spPr>
      </p:pic>
      <p:sp>
        <p:nvSpPr>
          <p:cNvPr id="5" name="CuadroTexto 4"/>
          <p:cNvSpPr txBox="1"/>
          <p:nvPr/>
        </p:nvSpPr>
        <p:spPr>
          <a:xfrm>
            <a:off x="3671455" y="4992423"/>
            <a:ext cx="5272084" cy="1015663"/>
          </a:xfrm>
          <a:prstGeom prst="rect">
            <a:avLst/>
          </a:prstGeom>
          <a:noFill/>
        </p:spPr>
        <p:txBody>
          <a:bodyPr wrap="none" rtlCol="0">
            <a:spAutoFit/>
          </a:bodyPr>
          <a:lstStyle/>
          <a:p>
            <a:r>
              <a:rPr lang="es-MX" sz="6000" b="1" dirty="0" smtClean="0">
                <a:solidFill>
                  <a:schemeClr val="bg1"/>
                </a:solidFill>
                <a:latin typeface="Arial Black" panose="020B0A04020102020204" pitchFamily="34" charset="0"/>
              </a:rPr>
              <a:t>Bienvenidos</a:t>
            </a:r>
            <a:endParaRPr lang="es-MX" sz="60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8428065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74717"/>
            <a:ext cx="9144000" cy="6186309"/>
          </a:xfrm>
          <a:prstGeom prst="rect">
            <a:avLst/>
          </a:prstGeom>
        </p:spPr>
        <p:txBody>
          <a:bodyPr wrap="square">
            <a:spAutoFit/>
          </a:bodyPr>
          <a:lstStyle/>
          <a:p>
            <a:pPr algn="ctr"/>
            <a:r>
              <a:rPr lang="es-MX" sz="4400" b="1" dirty="0" smtClean="0">
                <a:solidFill>
                  <a:srgbClr val="FF0000"/>
                </a:solidFill>
                <a:latin typeface="Arial Black" panose="020B0A04020102020204" pitchFamily="34" charset="0"/>
              </a:rPr>
              <a:t>ADELANTE</a:t>
            </a:r>
            <a:r>
              <a:rPr lang="es-MX" sz="4400" b="1" dirty="0" smtClean="0">
                <a:latin typeface="Arial Black" panose="020B0A04020102020204" pitchFamily="34" charset="0"/>
              </a:rPr>
              <a:t> es un acrónimo que nos recuerda los 8 regalos que Dios nos da este año para iniciar con buena salud, </a:t>
            </a:r>
          </a:p>
          <a:p>
            <a:pPr algn="ctr"/>
            <a:r>
              <a:rPr lang="es-MX" sz="4400" b="1" dirty="0" smtClean="0">
                <a:solidFill>
                  <a:srgbClr val="FF0000"/>
                </a:solidFill>
                <a:latin typeface="Arial Black" panose="020B0A04020102020204" pitchFamily="34" charset="0"/>
              </a:rPr>
              <a:t>A</a:t>
            </a:r>
            <a:r>
              <a:rPr lang="es-MX" sz="4400" b="1" dirty="0" smtClean="0">
                <a:latin typeface="Arial Black" panose="020B0A04020102020204" pitchFamily="34" charset="0"/>
              </a:rPr>
              <a:t>GUA, </a:t>
            </a:r>
            <a:r>
              <a:rPr lang="es-MX" sz="4400" b="1" dirty="0" smtClean="0">
                <a:solidFill>
                  <a:srgbClr val="FF0000"/>
                </a:solidFill>
                <a:latin typeface="Arial Black" panose="020B0A04020102020204" pitchFamily="34" charset="0"/>
              </a:rPr>
              <a:t>D</a:t>
            </a:r>
            <a:r>
              <a:rPr lang="es-MX" sz="4400" b="1" dirty="0" smtClean="0">
                <a:latin typeface="Arial Black" panose="020B0A04020102020204" pitchFamily="34" charset="0"/>
              </a:rPr>
              <a:t>ESCANSO, </a:t>
            </a:r>
            <a:r>
              <a:rPr lang="es-MX" sz="4400" b="1" dirty="0" smtClean="0">
                <a:solidFill>
                  <a:srgbClr val="FF0000"/>
                </a:solidFill>
                <a:latin typeface="Arial Black" panose="020B0A04020102020204" pitchFamily="34" charset="0"/>
              </a:rPr>
              <a:t>E</a:t>
            </a:r>
            <a:r>
              <a:rPr lang="es-MX" sz="4400" b="1" dirty="0" smtClean="0">
                <a:latin typeface="Arial Black" panose="020B0A04020102020204" pitchFamily="34" charset="0"/>
              </a:rPr>
              <a:t>JERCICIO, </a:t>
            </a:r>
            <a:r>
              <a:rPr lang="es-MX" sz="4400" b="1" dirty="0" smtClean="0">
                <a:solidFill>
                  <a:srgbClr val="FF0000"/>
                </a:solidFill>
                <a:latin typeface="Arial Black" panose="020B0A04020102020204" pitchFamily="34" charset="0"/>
              </a:rPr>
              <a:t>L</a:t>
            </a:r>
            <a:r>
              <a:rPr lang="es-MX" sz="4400" b="1" dirty="0" smtClean="0">
                <a:latin typeface="Arial Black" panose="020B0A04020102020204" pitchFamily="34" charset="0"/>
              </a:rPr>
              <a:t>UZ SOLAR, </a:t>
            </a:r>
            <a:r>
              <a:rPr lang="es-MX" sz="4400" b="1" dirty="0" smtClean="0">
                <a:solidFill>
                  <a:srgbClr val="FF0000"/>
                </a:solidFill>
                <a:latin typeface="Arial Black" panose="020B0A04020102020204" pitchFamily="34" charset="0"/>
              </a:rPr>
              <a:t>A</a:t>
            </a:r>
            <a:r>
              <a:rPr lang="es-MX" sz="4400" b="1" dirty="0" smtClean="0">
                <a:latin typeface="Arial Black" panose="020B0A04020102020204" pitchFamily="34" charset="0"/>
              </a:rPr>
              <a:t>IRE PURO, </a:t>
            </a:r>
            <a:r>
              <a:rPr lang="es-MX" sz="4400" b="1" dirty="0" smtClean="0">
                <a:solidFill>
                  <a:srgbClr val="FF0000"/>
                </a:solidFill>
                <a:latin typeface="Arial Black" panose="020B0A04020102020204" pitchFamily="34" charset="0"/>
              </a:rPr>
              <a:t>N</a:t>
            </a:r>
            <a:r>
              <a:rPr lang="es-MX" sz="4400" b="1" dirty="0" smtClean="0">
                <a:latin typeface="Arial Black" panose="020B0A04020102020204" pitchFamily="34" charset="0"/>
              </a:rPr>
              <a:t>UTRICIÓN, </a:t>
            </a:r>
          </a:p>
          <a:p>
            <a:pPr algn="ctr"/>
            <a:r>
              <a:rPr lang="es-MX" sz="4400" b="1" dirty="0" smtClean="0">
                <a:solidFill>
                  <a:srgbClr val="FF0000"/>
                </a:solidFill>
                <a:latin typeface="Arial Black" panose="020B0A04020102020204" pitchFamily="34" charset="0"/>
              </a:rPr>
              <a:t>T</a:t>
            </a:r>
            <a:r>
              <a:rPr lang="es-MX" sz="4400" b="1" dirty="0" smtClean="0">
                <a:latin typeface="Arial Black" panose="020B0A04020102020204" pitchFamily="34" charset="0"/>
              </a:rPr>
              <a:t>EMPERANCIA, </a:t>
            </a:r>
            <a:r>
              <a:rPr lang="es-MX" sz="4400" b="1" dirty="0" smtClean="0">
                <a:solidFill>
                  <a:srgbClr val="FF0000"/>
                </a:solidFill>
                <a:latin typeface="Arial Black" panose="020B0A04020102020204" pitchFamily="34" charset="0"/>
              </a:rPr>
              <a:t>E</a:t>
            </a:r>
            <a:r>
              <a:rPr lang="es-MX" sz="4400" b="1" dirty="0" smtClean="0">
                <a:latin typeface="Arial Black" panose="020B0A04020102020204" pitchFamily="34" charset="0"/>
              </a:rPr>
              <a:t>SPERANZA</a:t>
            </a:r>
            <a:r>
              <a:rPr lang="es-MX" sz="4000" b="1" dirty="0" smtClean="0">
                <a:latin typeface="Arial Black" panose="020B0A04020102020204" pitchFamily="34" charset="0"/>
              </a:rPr>
              <a:t>.</a:t>
            </a:r>
            <a:endParaRPr lang="es-MX" sz="4000" b="1" dirty="0">
              <a:latin typeface="Arial Black" panose="020B0A04020102020204" pitchFamily="34" charset="0"/>
            </a:endParaRPr>
          </a:p>
        </p:txBody>
      </p:sp>
    </p:spTree>
    <p:extLst>
      <p:ext uri="{BB962C8B-B14F-4D97-AF65-F5344CB8AC3E}">
        <p14:creationId xmlns:p14="http://schemas.microsoft.com/office/powerpoint/2010/main" val="20757617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142638"/>
            <a:ext cx="9144000" cy="1569660"/>
          </a:xfrm>
          <a:prstGeom prst="rect">
            <a:avLst/>
          </a:prstGeom>
        </p:spPr>
        <p:txBody>
          <a:bodyPr wrap="square">
            <a:spAutoFit/>
          </a:bodyPr>
          <a:lstStyle/>
          <a:p>
            <a:pPr algn="ctr"/>
            <a:r>
              <a:rPr lang="es-MX" sz="2400" b="1" dirty="0" smtClean="0">
                <a:latin typeface="Arial Black" panose="020B0A04020102020204" pitchFamily="34" charset="0"/>
              </a:rPr>
              <a:t>Decídete a aceptar el regalo de la salud que Dios te da, ¡es completamente gratuito! Practiquemos </a:t>
            </a:r>
          </a:p>
          <a:p>
            <a:pPr algn="ctr"/>
            <a:r>
              <a:rPr lang="es-MX" sz="2400" b="1" dirty="0" smtClean="0">
                <a:latin typeface="Arial Black" panose="020B0A04020102020204" pitchFamily="34" charset="0"/>
              </a:rPr>
              <a:t>los 8 remedios naturales, y gocemos de buena salud, para glorificar a Dios en nuestros cuerpos</a:t>
            </a:r>
            <a:endParaRPr lang="es-MX" sz="2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 y="0"/>
            <a:ext cx="9144001" cy="5198804"/>
          </a:xfrm>
          <a:prstGeom prst="rect">
            <a:avLst/>
          </a:prstGeom>
        </p:spPr>
      </p:pic>
    </p:spTree>
    <p:extLst>
      <p:ext uri="{BB962C8B-B14F-4D97-AF65-F5344CB8AC3E}">
        <p14:creationId xmlns:p14="http://schemas.microsoft.com/office/powerpoint/2010/main" val="33526004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84775"/>
          </a:xfrm>
          <a:prstGeom prst="rect">
            <a:avLst/>
          </a:prstGeom>
          <a:solidFill>
            <a:schemeClr val="accent2">
              <a:lumMod val="75000"/>
            </a:schemeClr>
          </a:solidFill>
        </p:spPr>
        <p:txBody>
          <a:bodyPr wrap="square" rtlCol="0">
            <a:spAutoFit/>
          </a:bodyPr>
          <a:lstStyle/>
          <a:p>
            <a:pPr algn="ctr"/>
            <a:r>
              <a:rPr lang="es-MX" sz="3200" b="1" dirty="0" smtClean="0">
                <a:solidFill>
                  <a:schemeClr val="bg1"/>
                </a:solidFill>
                <a:latin typeface="Arial Black" panose="020B0A04020102020204" pitchFamily="34" charset="0"/>
              </a:rPr>
              <a:t>VERSÍCULO PARA MEMORIZAR</a:t>
            </a:r>
            <a:endParaRPr lang="es-MX" sz="3200" b="1" dirty="0">
              <a:solidFill>
                <a:schemeClr val="bg1"/>
              </a:solidFill>
              <a:latin typeface="Arial Black" panose="020B0A04020102020204" pitchFamily="34" charset="0"/>
            </a:endParaRPr>
          </a:p>
        </p:txBody>
      </p:sp>
      <p:sp>
        <p:nvSpPr>
          <p:cNvPr id="4" name="Rectángulo 3"/>
          <p:cNvSpPr/>
          <p:nvPr/>
        </p:nvSpPr>
        <p:spPr>
          <a:xfrm>
            <a:off x="0" y="584773"/>
            <a:ext cx="9144000" cy="707886"/>
          </a:xfrm>
          <a:prstGeom prst="rect">
            <a:avLst/>
          </a:prstGeom>
          <a:solidFill>
            <a:schemeClr val="accent4">
              <a:lumMod val="60000"/>
              <a:lumOff val="40000"/>
            </a:schemeClr>
          </a:solidFill>
        </p:spPr>
        <p:txBody>
          <a:bodyPr wrap="square">
            <a:spAutoFit/>
          </a:bodyPr>
          <a:lstStyle/>
          <a:p>
            <a:pPr algn="ctr"/>
            <a:r>
              <a:rPr lang="es-MX" sz="2000" b="1" dirty="0" smtClean="0">
                <a:latin typeface="Arial Black" panose="020B0A04020102020204" pitchFamily="34" charset="0"/>
              </a:rPr>
              <a:t>PRACTICA </a:t>
            </a:r>
          </a:p>
          <a:p>
            <a:pPr algn="ctr"/>
            <a:r>
              <a:rPr lang="es-MX" sz="2000" b="1" dirty="0" smtClean="0">
                <a:latin typeface="Arial Black" panose="020B0A04020102020204" pitchFamily="34" charset="0"/>
              </a:rPr>
              <a:t>APRENDER TU VERSÍCULO DE MEMORIA TODOS LOS DÍAS.</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292659"/>
            <a:ext cx="9144000" cy="5565341"/>
          </a:xfrm>
          <a:prstGeom prst="rect">
            <a:avLst/>
          </a:prstGeom>
        </p:spPr>
      </p:pic>
    </p:spTree>
    <p:extLst>
      <p:ext uri="{BB962C8B-B14F-4D97-AF65-F5344CB8AC3E}">
        <p14:creationId xmlns:p14="http://schemas.microsoft.com/office/powerpoint/2010/main" val="6368086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chemeClr val="accent6">
              <a:lumMod val="60000"/>
              <a:lumOff val="40000"/>
            </a:schemeClr>
          </a:solidFill>
        </p:spPr>
        <p:txBody>
          <a:bodyPr wrap="square" rtlCol="0">
            <a:spAutoFit/>
          </a:bodyPr>
          <a:lstStyle/>
          <a:p>
            <a:pPr algn="ctr"/>
            <a:r>
              <a:rPr lang="es-MX" sz="3600" b="1" dirty="0" smtClean="0">
                <a:latin typeface="Arial Black" panose="020B0A04020102020204" pitchFamily="34" charset="0"/>
              </a:rPr>
              <a:t>REPASO DE LA LECCIÓN # 1</a:t>
            </a:r>
            <a:endParaRPr lang="es-MX" sz="3600" b="1" dirty="0">
              <a:latin typeface="Arial Black" panose="020B0A04020102020204" pitchFamily="34" charset="0"/>
            </a:endParaRPr>
          </a:p>
        </p:txBody>
      </p:sp>
      <p:sp>
        <p:nvSpPr>
          <p:cNvPr id="4" name="CuadroTexto 3"/>
          <p:cNvSpPr txBox="1"/>
          <p:nvPr/>
        </p:nvSpPr>
        <p:spPr>
          <a:xfrm>
            <a:off x="5555672" y="646330"/>
            <a:ext cx="3588327" cy="2585323"/>
          </a:xfrm>
          <a:prstGeom prst="rect">
            <a:avLst/>
          </a:prstGeom>
          <a:solidFill>
            <a:srgbClr val="FFC000"/>
          </a:solidFill>
        </p:spPr>
        <p:txBody>
          <a:bodyPr wrap="square" rtlCol="0">
            <a:spAutoFit/>
          </a:bodyPr>
          <a:lstStyle/>
          <a:p>
            <a:pPr algn="ctr"/>
            <a:r>
              <a:rPr lang="es-MX" sz="5400" b="1" dirty="0" smtClean="0">
                <a:latin typeface="Arial Black" panose="020B0A04020102020204" pitchFamily="34" charset="0"/>
              </a:rPr>
              <a:t>CÓMO LEER SALMOS</a:t>
            </a:r>
            <a:endParaRPr lang="es-MX" sz="54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1" y="646331"/>
            <a:ext cx="5555674" cy="6215824"/>
          </a:xfrm>
          <a:prstGeom prst="rect">
            <a:avLst/>
          </a:prstGeom>
        </p:spPr>
      </p:pic>
      <p:pic>
        <p:nvPicPr>
          <p:cNvPr id="6" name="Imagen 5"/>
          <p:cNvPicPr>
            <a:picLocks noChangeAspect="1"/>
          </p:cNvPicPr>
          <p:nvPr/>
        </p:nvPicPr>
        <p:blipFill>
          <a:blip r:embed="rId3"/>
          <a:stretch>
            <a:fillRect/>
          </a:stretch>
        </p:blipFill>
        <p:spPr>
          <a:xfrm>
            <a:off x="5555671" y="3231653"/>
            <a:ext cx="3588329" cy="3626347"/>
          </a:xfrm>
          <a:prstGeom prst="rect">
            <a:avLst/>
          </a:prstGeom>
        </p:spPr>
      </p:pic>
    </p:spTree>
    <p:extLst>
      <p:ext uri="{BB962C8B-B14F-4D97-AF65-F5344CB8AC3E}">
        <p14:creationId xmlns:p14="http://schemas.microsoft.com/office/powerpoint/2010/main" val="2878332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84775"/>
          </a:xfrm>
          <a:prstGeom prst="rect">
            <a:avLst/>
          </a:prstGeom>
          <a:solidFill>
            <a:schemeClr val="accent6">
              <a:lumMod val="40000"/>
              <a:lumOff val="60000"/>
            </a:schemeClr>
          </a:solidFill>
        </p:spPr>
        <p:txBody>
          <a:bodyPr wrap="square" rtlCol="0">
            <a:spAutoFit/>
          </a:bodyPr>
          <a:lstStyle/>
          <a:p>
            <a:pPr algn="ctr"/>
            <a:r>
              <a:rPr lang="es-MX" sz="3200" b="1" dirty="0" smtClean="0">
                <a:latin typeface="Arial Black" panose="020B0A04020102020204" pitchFamily="34" charset="0"/>
              </a:rPr>
              <a:t>HIMNO  FINAL</a:t>
            </a:r>
            <a:endParaRPr lang="es-MX" sz="3200" b="1" dirty="0">
              <a:latin typeface="Arial Black" panose="020B0A04020102020204" pitchFamily="34" charset="0"/>
            </a:endParaRPr>
          </a:p>
        </p:txBody>
      </p:sp>
      <p:sp>
        <p:nvSpPr>
          <p:cNvPr id="3" name="Rectángulo 2"/>
          <p:cNvSpPr/>
          <p:nvPr/>
        </p:nvSpPr>
        <p:spPr>
          <a:xfrm>
            <a:off x="0" y="584774"/>
            <a:ext cx="9144000" cy="923330"/>
          </a:xfrm>
          <a:prstGeom prst="rect">
            <a:avLst/>
          </a:prstGeom>
          <a:solidFill>
            <a:schemeClr val="accent4">
              <a:lumMod val="60000"/>
              <a:lumOff val="40000"/>
            </a:schemeClr>
          </a:solidFill>
        </p:spPr>
        <p:txBody>
          <a:bodyPr wrap="square">
            <a:spAutoFit/>
          </a:bodyPr>
          <a:lstStyle/>
          <a:p>
            <a:pPr algn="ctr"/>
            <a:r>
              <a:rPr lang="es-MX" b="1" dirty="0" smtClean="0">
                <a:latin typeface="Arial Black" panose="020B0A04020102020204" pitchFamily="34" charset="0"/>
              </a:rPr>
              <a:t>TE ANIMO A VIVIR CON ESPERANZA, Y COMPARTIRLA CON OTROS, CANTEMOS JUBILOSOS EL HIMNO </a:t>
            </a:r>
          </a:p>
          <a:p>
            <a:pPr algn="ctr"/>
            <a:r>
              <a:rPr lang="es-MX" b="1" dirty="0" smtClean="0">
                <a:latin typeface="Arial Black" panose="020B0A04020102020204" pitchFamily="34" charset="0"/>
              </a:rPr>
              <a:t>#181 “UNA ESPERANZA”.</a:t>
            </a:r>
            <a:endParaRPr lang="es-MX"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1508103"/>
            <a:ext cx="9148082" cy="5349897"/>
          </a:xfrm>
          <a:prstGeom prst="rect">
            <a:avLst/>
          </a:prstGeom>
        </p:spPr>
      </p:pic>
    </p:spTree>
    <p:extLst>
      <p:ext uri="{BB962C8B-B14F-4D97-AF65-F5344CB8AC3E}">
        <p14:creationId xmlns:p14="http://schemas.microsoft.com/office/powerpoint/2010/main" val="38998988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1"/>
            <a:ext cx="9144000" cy="6858000"/>
          </a:xfrm>
          <a:prstGeom prst="rect">
            <a:avLst/>
          </a:prstGeom>
        </p:spPr>
      </p:pic>
      <p:sp>
        <p:nvSpPr>
          <p:cNvPr id="4" name="CuadroTexto 3"/>
          <p:cNvSpPr txBox="1"/>
          <p:nvPr/>
        </p:nvSpPr>
        <p:spPr>
          <a:xfrm>
            <a:off x="796829" y="2036618"/>
            <a:ext cx="3389198" cy="1569660"/>
          </a:xfrm>
          <a:prstGeom prst="rect">
            <a:avLst/>
          </a:prstGeom>
          <a:noFill/>
        </p:spPr>
        <p:txBody>
          <a:bodyPr wrap="none" rtlCol="0">
            <a:spAutoFit/>
          </a:bodyPr>
          <a:lstStyle/>
          <a:p>
            <a:pPr algn="ctr"/>
            <a:r>
              <a:rPr lang="es-MX" sz="4800" b="1" dirty="0" smtClean="0">
                <a:latin typeface="Arial Black" panose="020B0A04020102020204" pitchFamily="34" charset="0"/>
              </a:rPr>
              <a:t>ORACIÓN</a:t>
            </a:r>
          </a:p>
          <a:p>
            <a:pPr algn="ctr"/>
            <a:r>
              <a:rPr lang="es-MX" sz="4800" b="1" dirty="0" smtClean="0">
                <a:latin typeface="Arial Black" panose="020B0A04020102020204" pitchFamily="34" charset="0"/>
              </a:rPr>
              <a:t>FINAL</a:t>
            </a:r>
            <a:endParaRPr lang="es-MX" sz="4800" b="1" dirty="0">
              <a:latin typeface="Arial Black" panose="020B0A04020102020204" pitchFamily="34" charset="0"/>
            </a:endParaRPr>
          </a:p>
        </p:txBody>
      </p:sp>
    </p:spTree>
    <p:extLst>
      <p:ext uri="{BB962C8B-B14F-4D97-AF65-F5344CB8AC3E}">
        <p14:creationId xmlns:p14="http://schemas.microsoft.com/office/powerpoint/2010/main" val="13653461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
        <p:nvSpPr>
          <p:cNvPr id="3" name="CuadroTexto 2"/>
          <p:cNvSpPr txBox="1"/>
          <p:nvPr/>
        </p:nvSpPr>
        <p:spPr>
          <a:xfrm>
            <a:off x="5167745" y="4336471"/>
            <a:ext cx="1925782" cy="221673"/>
          </a:xfrm>
          <a:prstGeom prst="rect">
            <a:avLst/>
          </a:prstGeom>
          <a:solidFill>
            <a:schemeClr val="accent2">
              <a:lumMod val="40000"/>
              <a:lumOff val="60000"/>
            </a:schemeClr>
          </a:solidFill>
        </p:spPr>
        <p:txBody>
          <a:bodyPr wrap="square" rtlCol="0">
            <a:spAutoFit/>
          </a:bodyPr>
          <a:lstStyle/>
          <a:p>
            <a:endParaRPr lang="es-MX" dirty="0"/>
          </a:p>
        </p:txBody>
      </p:sp>
    </p:spTree>
    <p:extLst>
      <p:ext uri="{BB962C8B-B14F-4D97-AF65-F5344CB8AC3E}">
        <p14:creationId xmlns:p14="http://schemas.microsoft.com/office/powerpoint/2010/main" val="1164717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226784"/>
            <a:ext cx="9144000" cy="1631216"/>
          </a:xfrm>
          <a:prstGeom prst="rect">
            <a:avLst/>
          </a:prstGeom>
        </p:spPr>
        <p:txBody>
          <a:bodyPr wrap="square">
            <a:spAutoFit/>
          </a:bodyPr>
          <a:lstStyle/>
          <a:p>
            <a:pPr algn="ctr"/>
            <a:r>
              <a:rPr lang="es-MX" sz="2000" b="1" dirty="0" smtClean="0">
                <a:latin typeface="Arial Black" panose="020B0A04020102020204" pitchFamily="34" charset="0"/>
              </a:rPr>
              <a:t>Que los miembros de iglesia conozcan los 8 remedios naturales que Dios nos da como</a:t>
            </a:r>
          </a:p>
          <a:p>
            <a:pPr algn="ctr"/>
            <a:r>
              <a:rPr lang="es-MX" sz="2000" b="1" dirty="0" smtClean="0">
                <a:latin typeface="Arial Black" panose="020B0A04020102020204" pitchFamily="34" charset="0"/>
              </a:rPr>
              <a:t>regalo y sepan cómo practicarlos, motivarlos a tomar la decisión de usarlos para mejorar su salud y</a:t>
            </a:r>
          </a:p>
          <a:p>
            <a:pPr algn="ctr"/>
            <a:r>
              <a:rPr lang="es-MX" sz="2000" b="1" dirty="0" smtClean="0">
                <a:latin typeface="Arial Black" panose="020B0A04020102020204" pitchFamily="34" charset="0"/>
              </a:rPr>
              <a:t>glorificar a Dios.</a:t>
            </a:r>
            <a:endParaRPr lang="es-MX" sz="2000" b="1" dirty="0">
              <a:latin typeface="Arial Black" panose="020B0A04020102020204" pitchFamily="34" charset="0"/>
            </a:endParaRPr>
          </a:p>
        </p:txBody>
      </p:sp>
      <p:sp>
        <p:nvSpPr>
          <p:cNvPr id="3" name="CuadroTexto 2"/>
          <p:cNvSpPr txBox="1"/>
          <p:nvPr/>
        </p:nvSpPr>
        <p:spPr>
          <a:xfrm>
            <a:off x="0" y="0"/>
            <a:ext cx="9144000"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PROPÓSITO</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23220"/>
            <a:ext cx="9144000" cy="4703564"/>
          </a:xfrm>
          <a:prstGeom prst="rect">
            <a:avLst/>
          </a:prstGeom>
        </p:spPr>
      </p:pic>
    </p:spTree>
    <p:extLst>
      <p:ext uri="{BB962C8B-B14F-4D97-AF65-F5344CB8AC3E}">
        <p14:creationId xmlns:p14="http://schemas.microsoft.com/office/powerpoint/2010/main" val="33555904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44000" cy="6858000"/>
          </a:xfrm>
          <a:prstGeom prst="rect">
            <a:avLst/>
          </a:prstGeom>
        </p:spPr>
      </p:pic>
      <p:sp>
        <p:nvSpPr>
          <p:cNvPr id="4" name="Rectángulo 3"/>
          <p:cNvSpPr/>
          <p:nvPr/>
        </p:nvSpPr>
        <p:spPr>
          <a:xfrm>
            <a:off x="332509" y="582067"/>
            <a:ext cx="4572000" cy="5693866"/>
          </a:xfrm>
          <a:prstGeom prst="rect">
            <a:avLst/>
          </a:prstGeom>
        </p:spPr>
        <p:txBody>
          <a:bodyPr>
            <a:spAutoFit/>
          </a:bodyPr>
          <a:lstStyle/>
          <a:p>
            <a:pPr algn="ctr"/>
            <a:r>
              <a:rPr lang="es-MX" sz="2800" b="1" dirty="0">
                <a:solidFill>
                  <a:schemeClr val="bg1"/>
                </a:solidFill>
                <a:latin typeface="Arial Black" panose="020B0A04020102020204" pitchFamily="34" charset="0"/>
              </a:rPr>
              <a:t>Esta mañana conoceremos algunos regalos que Dios nos da cada día, estos regalos a veces no sabemos </a:t>
            </a:r>
          </a:p>
          <a:p>
            <a:pPr algn="ctr"/>
            <a:r>
              <a:rPr lang="es-MX" sz="2800" b="1" dirty="0">
                <a:solidFill>
                  <a:schemeClr val="bg1"/>
                </a:solidFill>
                <a:latin typeface="Arial Black" panose="020B0A04020102020204" pitchFamily="34" charset="0"/>
              </a:rPr>
              <a:t>cómo usarlos, por eso aprenderemos algunas ideas para utilizarlos para beneficio de nosotros y de </a:t>
            </a:r>
          </a:p>
          <a:p>
            <a:pPr algn="ctr"/>
            <a:r>
              <a:rPr lang="es-MX" sz="2800" b="1" dirty="0">
                <a:solidFill>
                  <a:schemeClr val="bg1"/>
                </a:solidFill>
                <a:latin typeface="Arial Black" panose="020B0A04020102020204" pitchFamily="34" charset="0"/>
              </a:rPr>
              <a:t>nuestra familia.</a:t>
            </a:r>
          </a:p>
        </p:txBody>
      </p:sp>
    </p:spTree>
    <p:extLst>
      <p:ext uri="{BB962C8B-B14F-4D97-AF65-F5344CB8AC3E}">
        <p14:creationId xmlns:p14="http://schemas.microsoft.com/office/powerpoint/2010/main" val="1492438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23220"/>
          </a:xfrm>
          <a:prstGeom prst="rect">
            <a:avLst/>
          </a:prstGeom>
          <a:solidFill>
            <a:schemeClr val="accent4">
              <a:lumMod val="60000"/>
              <a:lumOff val="40000"/>
            </a:schemeClr>
          </a:solidFill>
        </p:spPr>
        <p:txBody>
          <a:bodyPr wrap="square" rtlCol="0">
            <a:spAutoFit/>
          </a:bodyPr>
          <a:lstStyle/>
          <a:p>
            <a:pPr algn="ctr"/>
            <a:r>
              <a:rPr lang="es-MX" sz="2800" b="1" dirty="0" smtClean="0">
                <a:latin typeface="Arial Black" panose="020B0A04020102020204" pitchFamily="34" charset="0"/>
              </a:rPr>
              <a:t>ORACIÓN DE RODILLAS</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23221"/>
            <a:ext cx="6248400" cy="6334780"/>
          </a:xfrm>
          <a:prstGeom prst="rect">
            <a:avLst/>
          </a:prstGeom>
        </p:spPr>
      </p:pic>
      <p:sp>
        <p:nvSpPr>
          <p:cNvPr id="5" name="Rectángulo 4"/>
          <p:cNvSpPr/>
          <p:nvPr/>
        </p:nvSpPr>
        <p:spPr>
          <a:xfrm>
            <a:off x="6248400" y="523220"/>
            <a:ext cx="2895600" cy="6370975"/>
          </a:xfrm>
          <a:prstGeom prst="rect">
            <a:avLst/>
          </a:prstGeom>
        </p:spPr>
        <p:txBody>
          <a:bodyPr wrap="square">
            <a:spAutoFit/>
          </a:bodyPr>
          <a:lstStyle/>
          <a:p>
            <a:pPr algn="ctr"/>
            <a:r>
              <a:rPr lang="es-MX" sz="2400" b="1" dirty="0">
                <a:latin typeface="Arial Black" panose="020B0A04020102020204" pitchFamily="34" charset="0"/>
              </a:rPr>
              <a:t>¿A quién le gustaría dar gloria a Dios cada día? </a:t>
            </a:r>
          </a:p>
          <a:p>
            <a:pPr algn="ctr"/>
            <a:r>
              <a:rPr lang="es-MX" sz="2400" b="1" dirty="0">
                <a:latin typeface="Arial Black" panose="020B0A04020102020204" pitchFamily="34" charset="0"/>
              </a:rPr>
              <a:t>¿De qué otras maneras podemos glorificar a Dios? </a:t>
            </a:r>
          </a:p>
          <a:p>
            <a:pPr algn="ctr"/>
            <a:r>
              <a:rPr lang="es-MX" sz="2400" b="1" dirty="0">
                <a:latin typeface="Arial Black" panose="020B0A04020102020204" pitchFamily="34" charset="0"/>
              </a:rPr>
              <a:t>Oremos postrados de rodillas, pidiendo sabiduría a Dios para lograr glorificarlo con nuestro cuerpo. </a:t>
            </a:r>
          </a:p>
        </p:txBody>
      </p:sp>
    </p:spTree>
    <p:extLst>
      <p:ext uri="{BB962C8B-B14F-4D97-AF65-F5344CB8AC3E}">
        <p14:creationId xmlns:p14="http://schemas.microsoft.com/office/powerpoint/2010/main" val="21309810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54802"/>
            <a:ext cx="9144000" cy="1938992"/>
          </a:xfrm>
          <a:prstGeom prst="rect">
            <a:avLst/>
          </a:prstGeom>
        </p:spPr>
        <p:txBody>
          <a:bodyPr wrap="square">
            <a:spAutoFit/>
          </a:bodyPr>
          <a:lstStyle/>
          <a:p>
            <a:pPr algn="ctr"/>
            <a:r>
              <a:rPr lang="es-MX" sz="2000" b="1" dirty="0" smtClean="0">
                <a:latin typeface="Arial Black" panose="020B0A04020102020204" pitchFamily="34" charset="0"/>
              </a:rPr>
              <a:t>1 de Corintios 6:19-20 “¿O ignoráis que vuestro cuerpo es templo del Espíritu Santo, el cual está en </a:t>
            </a:r>
          </a:p>
          <a:p>
            <a:pPr algn="ctr"/>
            <a:r>
              <a:rPr lang="es-MX" sz="2000" b="1" dirty="0" smtClean="0">
                <a:latin typeface="Arial Black" panose="020B0A04020102020204" pitchFamily="34" charset="0"/>
              </a:rPr>
              <a:t>vosotros, el cual tenéis de Dios, y que no sois vuestros?</a:t>
            </a:r>
          </a:p>
          <a:p>
            <a:pPr algn="ctr"/>
            <a:r>
              <a:rPr lang="es-MX" sz="2000" b="1" dirty="0" smtClean="0">
                <a:latin typeface="Arial Black" panose="020B0A04020102020204" pitchFamily="34" charset="0"/>
              </a:rPr>
              <a:t> Porque habéis sido comprados por precio; </a:t>
            </a:r>
          </a:p>
          <a:p>
            <a:pPr algn="ctr"/>
            <a:r>
              <a:rPr lang="es-MX" sz="2000" b="1" dirty="0" smtClean="0">
                <a:latin typeface="Arial Black" panose="020B0A04020102020204" pitchFamily="34" charset="0"/>
              </a:rPr>
              <a:t>glorificad, pues, a Dios en vuestro cuerpo y en vuestro espíritu, los cuales son de Dios.”</a:t>
            </a:r>
            <a:endParaRPr lang="es-MX" sz="2000" b="1" dirty="0">
              <a:latin typeface="Arial Black" panose="020B0A04020102020204" pitchFamily="34" charset="0"/>
            </a:endParaRPr>
          </a:p>
        </p:txBody>
      </p:sp>
      <p:sp>
        <p:nvSpPr>
          <p:cNvPr id="3" name="CuadroTexto 2"/>
          <p:cNvSpPr txBox="1"/>
          <p:nvPr/>
        </p:nvSpPr>
        <p:spPr>
          <a:xfrm>
            <a:off x="0" y="-1"/>
            <a:ext cx="9144000" cy="523220"/>
          </a:xfrm>
          <a:prstGeom prst="rect">
            <a:avLst/>
          </a:prstGeom>
          <a:solidFill>
            <a:schemeClr val="accent6">
              <a:lumMod val="40000"/>
              <a:lumOff val="60000"/>
            </a:schemeClr>
          </a:solidFill>
        </p:spPr>
        <p:txBody>
          <a:bodyPr wrap="square" rtlCol="0">
            <a:spAutoFit/>
          </a:bodyPr>
          <a:lstStyle/>
          <a:p>
            <a:pPr algn="ctr"/>
            <a:r>
              <a:rPr lang="es-MX" sz="2800" b="1" dirty="0" smtClean="0">
                <a:latin typeface="Arial Black" panose="020B0A04020102020204" pitchFamily="34" charset="0"/>
              </a:rPr>
              <a:t>LECTURA BÍBLICA</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 y="523218"/>
            <a:ext cx="9142053" cy="4231583"/>
          </a:xfrm>
          <a:prstGeom prst="rect">
            <a:avLst/>
          </a:prstGeom>
        </p:spPr>
      </p:pic>
    </p:spTree>
    <p:extLst>
      <p:ext uri="{BB962C8B-B14F-4D97-AF65-F5344CB8AC3E}">
        <p14:creationId xmlns:p14="http://schemas.microsoft.com/office/powerpoint/2010/main" val="32649102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919008"/>
            <a:ext cx="9144000" cy="1938992"/>
          </a:xfrm>
          <a:prstGeom prst="rect">
            <a:avLst/>
          </a:prstGeom>
        </p:spPr>
        <p:txBody>
          <a:bodyPr wrap="square">
            <a:spAutoFit/>
          </a:bodyPr>
          <a:lstStyle/>
          <a:p>
            <a:pPr algn="ctr"/>
            <a:r>
              <a:rPr lang="es-MX" sz="2400" b="1" dirty="0" smtClean="0">
                <a:latin typeface="Arial Black" panose="020B0A04020102020204" pitchFamily="34" charset="0"/>
              </a:rPr>
              <a:t>¿A quién le gustan los regalos?  al parecer a la mayoría de las personas nos gustan, </a:t>
            </a:r>
          </a:p>
          <a:p>
            <a:pPr algn="ctr"/>
            <a:r>
              <a:rPr lang="es-MX" sz="2400" b="1" dirty="0" smtClean="0">
                <a:latin typeface="Arial Black" panose="020B0A04020102020204" pitchFamily="34" charset="0"/>
              </a:rPr>
              <a:t>no importa el precio, ya que el sencillo hecho de recibirlos siempre nos da una sensación de aprecio, </a:t>
            </a:r>
          </a:p>
          <a:p>
            <a:pPr algn="ctr"/>
            <a:r>
              <a:rPr lang="es-MX" sz="2400" b="1" dirty="0" smtClean="0">
                <a:latin typeface="Arial Black" panose="020B0A04020102020204" pitchFamily="34" charset="0"/>
              </a:rPr>
              <a:t>cariño, afecto y valía.</a:t>
            </a:r>
            <a:endParaRPr lang="es-MX" sz="2400" b="1" dirty="0">
              <a:latin typeface="Arial Black" panose="020B0A04020102020204" pitchFamily="34" charset="0"/>
            </a:endParaRPr>
          </a:p>
        </p:txBody>
      </p:sp>
      <p:sp>
        <p:nvSpPr>
          <p:cNvPr id="3" name="CuadroTexto 2"/>
          <p:cNvSpPr txBox="1"/>
          <p:nvPr/>
        </p:nvSpPr>
        <p:spPr>
          <a:xfrm>
            <a:off x="0" y="0"/>
            <a:ext cx="9144000" cy="523220"/>
          </a:xfrm>
          <a:prstGeom prst="rect">
            <a:avLst/>
          </a:prstGeom>
          <a:solidFill>
            <a:schemeClr val="accent1">
              <a:lumMod val="40000"/>
              <a:lumOff val="60000"/>
            </a:schemeClr>
          </a:solidFill>
        </p:spPr>
        <p:txBody>
          <a:bodyPr wrap="square" rtlCol="0">
            <a:spAutoFit/>
          </a:bodyPr>
          <a:lstStyle/>
          <a:p>
            <a:pPr algn="ctr"/>
            <a:r>
              <a:rPr lang="es-MX" sz="2800" b="1" dirty="0" smtClean="0">
                <a:latin typeface="Arial Black" panose="020B0A04020102020204" pitchFamily="34" charset="0"/>
              </a:rPr>
              <a:t>INTRODUCCIÓN</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23220"/>
            <a:ext cx="9144000" cy="4395788"/>
          </a:xfrm>
          <a:prstGeom prst="rect">
            <a:avLst/>
          </a:prstGeom>
        </p:spPr>
      </p:pic>
    </p:spTree>
    <p:extLst>
      <p:ext uri="{BB962C8B-B14F-4D97-AF65-F5344CB8AC3E}">
        <p14:creationId xmlns:p14="http://schemas.microsoft.com/office/powerpoint/2010/main" val="21639140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306290" y="944939"/>
            <a:ext cx="3837710" cy="5016758"/>
          </a:xfrm>
          <a:prstGeom prst="rect">
            <a:avLst/>
          </a:prstGeom>
        </p:spPr>
        <p:txBody>
          <a:bodyPr wrap="square">
            <a:spAutoFit/>
          </a:bodyPr>
          <a:lstStyle/>
          <a:p>
            <a:pPr algn="ctr"/>
            <a:r>
              <a:rPr lang="es-MX" sz="2000" b="1" dirty="0" smtClean="0">
                <a:latin typeface="Arial Black" panose="020B0A04020102020204" pitchFamily="34" charset="0"/>
              </a:rPr>
              <a:t>¿Alguno de ustedes ha devuelto un regalo que es de mucha utilidad, o de gran valor por no saber </a:t>
            </a:r>
          </a:p>
          <a:p>
            <a:pPr algn="ctr"/>
            <a:r>
              <a:rPr lang="es-MX" sz="2000" b="1" dirty="0" smtClean="0">
                <a:latin typeface="Arial Black" panose="020B0A04020102020204" pitchFamily="34" charset="0"/>
              </a:rPr>
              <a:t>utilizarlo? Cambiemos un poco la pregunta:</a:t>
            </a:r>
          </a:p>
          <a:p>
            <a:pPr algn="ctr"/>
            <a:r>
              <a:rPr lang="es-MX" sz="2000" b="1" dirty="0" smtClean="0">
                <a:latin typeface="Arial Black" panose="020B0A04020102020204" pitchFamily="34" charset="0"/>
              </a:rPr>
              <a:t> ¿Si usted recibiera un auto y no supiera manejarlo, </a:t>
            </a:r>
          </a:p>
          <a:p>
            <a:pPr algn="ctr"/>
            <a:r>
              <a:rPr lang="es-MX" sz="2000" b="1" dirty="0" smtClean="0">
                <a:latin typeface="Arial Black" panose="020B0A04020102020204" pitchFamily="34" charset="0"/>
              </a:rPr>
              <a:t>lo abandonaría, lo devolvería, lo regalaría o lo echaría a la basura? Seguramente no, muy probablemente </a:t>
            </a:r>
          </a:p>
          <a:p>
            <a:pPr algn="ctr"/>
            <a:r>
              <a:rPr lang="es-MX" sz="2000" b="1" dirty="0" smtClean="0">
                <a:latin typeface="Arial Black" panose="020B0A04020102020204" pitchFamily="34" charset="0"/>
              </a:rPr>
              <a:t>invertiría en un curso de manejo para poder usarlo.</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93963" y="623456"/>
            <a:ext cx="5112327" cy="5807886"/>
          </a:xfrm>
          <a:prstGeom prst="rect">
            <a:avLst/>
          </a:prstGeom>
        </p:spPr>
      </p:pic>
    </p:spTree>
    <p:extLst>
      <p:ext uri="{BB962C8B-B14F-4D97-AF65-F5344CB8AC3E}">
        <p14:creationId xmlns:p14="http://schemas.microsoft.com/office/powerpoint/2010/main" val="366698527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262</TotalTime>
  <Words>1444</Words>
  <Application>Microsoft Office PowerPoint</Application>
  <PresentationFormat>Presentación en pantalla (4:3)</PresentationFormat>
  <Paragraphs>129</Paragraphs>
  <Slides>36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36</vt:i4>
      </vt:variant>
    </vt:vector>
  </HeadingPairs>
  <TitlesOfParts>
    <vt:vector size="41"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dc:creator>
  <cp:lastModifiedBy>ADMIN</cp:lastModifiedBy>
  <cp:revision>27</cp:revision>
  <dcterms:created xsi:type="dcterms:W3CDTF">2024-01-02T17:40:27Z</dcterms:created>
  <dcterms:modified xsi:type="dcterms:W3CDTF">2024-01-03T01:47:58Z</dcterms:modified>
</cp:coreProperties>
</file>