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3" r:id="rId44"/>
    <p:sldId id="299" r:id="rId45"/>
    <p:sldId id="300" r:id="rId46"/>
    <p:sldId id="301" r:id="rId47"/>
    <p:sldId id="302" r:id="rId4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14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9B0041EB-26BB-43F9-BE56-7C7EA4D21402}" type="datetimeFigureOut">
              <a:rPr lang="es-MX" smtClean="0"/>
              <a:t>09/01/2024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371973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0041EB-26BB-43F9-BE56-7C7EA4D21402}" type="datetimeFigureOut">
              <a:rPr lang="es-MX" smtClean="0"/>
              <a:t>09/01/2024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104428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0041EB-26BB-43F9-BE56-7C7EA4D21402}" type="datetimeFigureOut">
              <a:rPr lang="es-MX" smtClean="0"/>
              <a:t>09/01/2024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89120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0041EB-26BB-43F9-BE56-7C7EA4D21402}" type="datetimeFigureOut">
              <a:rPr lang="es-MX" smtClean="0"/>
              <a:t>09/01/2024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92472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B0041EB-26BB-43F9-BE56-7C7EA4D21402}" type="datetimeFigureOut">
              <a:rPr lang="es-MX" smtClean="0"/>
              <a:t>09/01/2024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3909676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B0041EB-26BB-43F9-BE56-7C7EA4D21402}" type="datetimeFigureOut">
              <a:rPr lang="es-MX" smtClean="0"/>
              <a:t>09/01/2024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2004413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B0041EB-26BB-43F9-BE56-7C7EA4D21402}" type="datetimeFigureOut">
              <a:rPr lang="es-MX" smtClean="0"/>
              <a:t>09/01/2024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78758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B0041EB-26BB-43F9-BE56-7C7EA4D21402}" type="datetimeFigureOut">
              <a:rPr lang="es-MX" smtClean="0"/>
              <a:t>09/01/2024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267091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041EB-26BB-43F9-BE56-7C7EA4D21402}" type="datetimeFigureOut">
              <a:rPr lang="es-MX" smtClean="0"/>
              <a:t>09/01/2024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235996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B0041EB-26BB-43F9-BE56-7C7EA4D21402}" type="datetimeFigureOut">
              <a:rPr lang="es-MX" smtClean="0"/>
              <a:t>09/01/2024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93247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B0041EB-26BB-43F9-BE56-7C7EA4D21402}" type="datetimeFigureOut">
              <a:rPr lang="es-MX" smtClean="0"/>
              <a:t>09/01/2024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1C0337A-B47E-46EC-AF0C-E3CAA670B1A3}" type="slidenum">
              <a:rPr lang="es-MX" smtClean="0"/>
              <a:t>‹Nº›</a:t>
            </a:fld>
            <a:endParaRPr lang="es-MX"/>
          </a:p>
        </p:txBody>
      </p:sp>
    </p:spTree>
    <p:extLst>
      <p:ext uri="{BB962C8B-B14F-4D97-AF65-F5344CB8AC3E}">
        <p14:creationId xmlns:p14="http://schemas.microsoft.com/office/powerpoint/2010/main" val="336980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041EB-26BB-43F9-BE56-7C7EA4D21402}" type="datetimeFigureOut">
              <a:rPr lang="es-MX" smtClean="0"/>
              <a:t>09/01/2024</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0337A-B47E-46EC-AF0C-E3CAA670B1A3}" type="slidenum">
              <a:rPr lang="es-MX" smtClean="0"/>
              <a:t>‹Nº›</a:t>
            </a:fld>
            <a:endParaRPr lang="es-MX"/>
          </a:p>
        </p:txBody>
      </p:sp>
    </p:spTree>
    <p:extLst>
      <p:ext uri="{BB962C8B-B14F-4D97-AF65-F5344CB8AC3E}">
        <p14:creationId xmlns:p14="http://schemas.microsoft.com/office/powerpoint/2010/main" val="1004681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1" y="5928115"/>
            <a:ext cx="929986" cy="830787"/>
          </a:xfrm>
          <a:prstGeom prst="rect">
            <a:avLst/>
          </a:prstGeom>
        </p:spPr>
      </p:pic>
      <p:sp>
        <p:nvSpPr>
          <p:cNvPr id="8" name="CuadroTexto 7"/>
          <p:cNvSpPr txBox="1"/>
          <p:nvPr/>
        </p:nvSpPr>
        <p:spPr>
          <a:xfrm>
            <a:off x="1419085" y="5804900"/>
            <a:ext cx="8015859" cy="1077218"/>
          </a:xfrm>
          <a:prstGeom prst="rect">
            <a:avLst/>
          </a:prstGeom>
          <a:noFill/>
        </p:spPr>
        <p:txBody>
          <a:bodyPr wrap="square" rtlCol="0">
            <a:spAutoFit/>
          </a:bodyPr>
          <a:lstStyle/>
          <a:p>
            <a:r>
              <a:rPr lang="es-MX" sz="3200" b="1" dirty="0" smtClean="0">
                <a:latin typeface="Arial Black" panose="020B0A04020102020204" pitchFamily="34" charset="0"/>
              </a:rPr>
              <a:t>ESCUELA SABÁTICA</a:t>
            </a:r>
          </a:p>
          <a:p>
            <a:r>
              <a:rPr lang="es-MX" sz="3200" b="1" dirty="0" smtClean="0">
                <a:latin typeface="Arial Black" panose="020B0A04020102020204" pitchFamily="34" charset="0"/>
              </a:rPr>
              <a:t>IGLESIA ADVENTISTA DEL 7° DÍA</a:t>
            </a:r>
            <a:endParaRPr lang="es-MX" sz="3200" b="1" dirty="0">
              <a:latin typeface="Arial Black" panose="020B0A04020102020204" pitchFamily="34" charset="0"/>
            </a:endParaRPr>
          </a:p>
        </p:txBody>
      </p:sp>
      <p:pic>
        <p:nvPicPr>
          <p:cNvPr id="11" name="Imagen 10"/>
          <p:cNvPicPr>
            <a:picLocks noChangeAspect="1"/>
          </p:cNvPicPr>
          <p:nvPr/>
        </p:nvPicPr>
        <p:blipFill>
          <a:blip r:embed="rId3"/>
          <a:stretch>
            <a:fillRect/>
          </a:stretch>
        </p:blipFill>
        <p:spPr>
          <a:xfrm>
            <a:off x="-348342" y="0"/>
            <a:ext cx="5500914" cy="5804900"/>
          </a:xfrm>
          <a:prstGeom prst="rect">
            <a:avLst/>
          </a:prstGeom>
        </p:spPr>
      </p:pic>
      <p:pic>
        <p:nvPicPr>
          <p:cNvPr id="13" name="Imagen 12"/>
          <p:cNvPicPr>
            <a:picLocks noChangeAspect="1"/>
          </p:cNvPicPr>
          <p:nvPr/>
        </p:nvPicPr>
        <p:blipFill>
          <a:blip r:embed="rId4"/>
          <a:stretch>
            <a:fillRect/>
          </a:stretch>
        </p:blipFill>
        <p:spPr>
          <a:xfrm>
            <a:off x="5152571" y="848614"/>
            <a:ext cx="3991429" cy="4963384"/>
          </a:xfrm>
          <a:prstGeom prst="rect">
            <a:avLst/>
          </a:prstGeom>
        </p:spPr>
      </p:pic>
      <p:sp>
        <p:nvSpPr>
          <p:cNvPr id="14" name="Rectángulo 13"/>
          <p:cNvSpPr/>
          <p:nvPr/>
        </p:nvSpPr>
        <p:spPr>
          <a:xfrm>
            <a:off x="0" y="-7098"/>
            <a:ext cx="9144000" cy="830997"/>
          </a:xfrm>
          <a:prstGeom prst="rect">
            <a:avLst/>
          </a:prstGeom>
          <a:solidFill>
            <a:srgbClr val="FFFF00"/>
          </a:solidFill>
        </p:spPr>
        <p:txBody>
          <a:bodyPr wrap="square">
            <a:spAutoFit/>
          </a:bodyPr>
          <a:lstStyle/>
          <a:p>
            <a:pPr algn="ctr"/>
            <a:r>
              <a:rPr lang="es-MX" sz="2400" b="1" dirty="0" smtClean="0">
                <a:latin typeface="Arial Black" panose="020B0A04020102020204" pitchFamily="34" charset="0"/>
              </a:rPr>
              <a:t>“RESCATANDO TU VALOR/</a:t>
            </a:r>
          </a:p>
          <a:p>
            <a:pPr algn="ctr"/>
            <a:r>
              <a:rPr lang="es-MX" sz="2400" b="1" dirty="0" smtClean="0">
                <a:latin typeface="Arial Black" panose="020B0A04020102020204" pitchFamily="34" charset="0"/>
              </a:rPr>
              <a:t>OLIMPIADAS DE ESPERANZA”</a:t>
            </a:r>
            <a:endParaRPr lang="es-MX" sz="2400" b="1" dirty="0">
              <a:latin typeface="Arial Black" panose="020B0A04020102020204" pitchFamily="34" charset="0"/>
            </a:endParaRPr>
          </a:p>
        </p:txBody>
      </p:sp>
      <p:sp>
        <p:nvSpPr>
          <p:cNvPr id="15" name="CuadroTexto 14"/>
          <p:cNvSpPr txBox="1"/>
          <p:nvPr/>
        </p:nvSpPr>
        <p:spPr>
          <a:xfrm>
            <a:off x="0" y="823899"/>
            <a:ext cx="5152570" cy="835043"/>
          </a:xfrm>
          <a:prstGeom prst="rect">
            <a:avLst/>
          </a:prstGeom>
          <a:solidFill>
            <a:schemeClr val="accent1">
              <a:lumMod val="75000"/>
            </a:schemeClr>
          </a:solidFill>
        </p:spPr>
        <p:txBody>
          <a:bodyPr wrap="square" rtlCol="0">
            <a:spAutoFit/>
          </a:bodyPr>
          <a:lstStyle/>
          <a:p>
            <a:endParaRPr lang="es-MX" dirty="0"/>
          </a:p>
        </p:txBody>
      </p:sp>
      <p:sp>
        <p:nvSpPr>
          <p:cNvPr id="17" name="CuadroTexto 16"/>
          <p:cNvSpPr txBox="1"/>
          <p:nvPr/>
        </p:nvSpPr>
        <p:spPr>
          <a:xfrm>
            <a:off x="-947383" y="0"/>
            <a:ext cx="947383" cy="5909310"/>
          </a:xfrm>
          <a:prstGeom prst="rect">
            <a:avLst/>
          </a:prstGeom>
          <a:solidFill>
            <a:schemeClr val="bg1"/>
          </a:solidFill>
        </p:spPr>
        <p:txBody>
          <a:bodyPr wrap="square" rtlCol="0">
            <a:spAutoFit/>
          </a:bodyPr>
          <a:lstStyle/>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smtClean="0"/>
          </a:p>
          <a:p>
            <a:endParaRPr lang="es-MX" dirty="0"/>
          </a:p>
          <a:p>
            <a:endParaRPr lang="es-MX" dirty="0"/>
          </a:p>
        </p:txBody>
      </p:sp>
    </p:spTree>
    <p:extLst>
      <p:ext uri="{BB962C8B-B14F-4D97-AF65-F5344CB8AC3E}">
        <p14:creationId xmlns:p14="http://schemas.microsoft.com/office/powerpoint/2010/main" val="495117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863417"/>
          </a:xfrm>
          <a:prstGeom prst="rect">
            <a:avLst/>
          </a:prstGeom>
        </p:spPr>
        <p:txBody>
          <a:bodyPr wrap="square">
            <a:spAutoFit/>
          </a:bodyPr>
          <a:lstStyle/>
          <a:p>
            <a:r>
              <a:rPr lang="es-MX" sz="2000" b="1" dirty="0">
                <a:solidFill>
                  <a:srgbClr val="FF0000"/>
                </a:solidFill>
                <a:latin typeface="Arial Black" panose="020B0A04020102020204" pitchFamily="34" charset="0"/>
              </a:rPr>
              <a:t>B</a:t>
            </a:r>
            <a:r>
              <a:rPr lang="es-MX" sz="2000" b="1" dirty="0" smtClean="0">
                <a:latin typeface="Arial Black" panose="020B0A04020102020204" pitchFamily="34" charset="0"/>
              </a:rPr>
              <a:t>ienvenida les damos a todos, nos alegra verlos felices y unidos en alabanza y adoración a Dios</a:t>
            </a:r>
          </a:p>
          <a:p>
            <a:r>
              <a:rPr lang="es-MX" sz="2000" b="1" dirty="0" smtClean="0">
                <a:solidFill>
                  <a:srgbClr val="FF0000"/>
                </a:solidFill>
                <a:latin typeface="Arial Black" panose="020B0A04020102020204" pitchFamily="34" charset="0"/>
              </a:rPr>
              <a:t>I</a:t>
            </a:r>
            <a:r>
              <a:rPr lang="es-MX" sz="2000" b="1" dirty="0" smtClean="0">
                <a:latin typeface="Arial Black" panose="020B0A04020102020204" pitchFamily="34" charset="0"/>
              </a:rPr>
              <a:t>niciamos estos programas que para chicos y grandes serán de gran bendición. </a:t>
            </a:r>
          </a:p>
          <a:p>
            <a:r>
              <a:rPr lang="es-MX" sz="2000" b="1" dirty="0" smtClean="0">
                <a:solidFill>
                  <a:srgbClr val="FF0000"/>
                </a:solidFill>
                <a:latin typeface="Arial Black" panose="020B0A04020102020204" pitchFamily="34" charset="0"/>
              </a:rPr>
              <a:t>E</a:t>
            </a:r>
            <a:r>
              <a:rPr lang="es-MX" sz="2000" b="1" dirty="0" smtClean="0">
                <a:latin typeface="Arial Black" panose="020B0A04020102020204" pitchFamily="34" charset="0"/>
              </a:rPr>
              <a:t>n el nombre de Jesús, iniciamos con Fe, Olimpiadas de esperanza y Rescatando tu valor</a:t>
            </a:r>
          </a:p>
          <a:p>
            <a:r>
              <a:rPr lang="es-MX" sz="2000" b="1" dirty="0" smtClean="0">
                <a:solidFill>
                  <a:srgbClr val="FF0000"/>
                </a:solidFill>
                <a:latin typeface="Arial Black" panose="020B0A04020102020204" pitchFamily="34" charset="0"/>
              </a:rPr>
              <a:t>N</a:t>
            </a:r>
            <a:r>
              <a:rPr lang="es-MX" sz="2000" b="1" dirty="0" smtClean="0">
                <a:latin typeface="Arial Black" panose="020B0A04020102020204" pitchFamily="34" charset="0"/>
              </a:rPr>
              <a:t>uestros niños esperan, nuestras damas dispuestas están, a recorrer el camino que avecinándose está.</a:t>
            </a:r>
          </a:p>
          <a:p>
            <a:r>
              <a:rPr lang="es-MX" sz="2000" b="1" dirty="0" smtClean="0">
                <a:solidFill>
                  <a:srgbClr val="FF0000"/>
                </a:solidFill>
                <a:latin typeface="Arial Black" panose="020B0A04020102020204" pitchFamily="34" charset="0"/>
              </a:rPr>
              <a:t>V</a:t>
            </a:r>
            <a:r>
              <a:rPr lang="es-MX" sz="2000" b="1" dirty="0" smtClean="0">
                <a:latin typeface="Arial Black" panose="020B0A04020102020204" pitchFamily="34" charset="0"/>
              </a:rPr>
              <a:t>alor y fuerza nos dará nuestro Salvador, confianza tenemos, en la cruz fue vencedor</a:t>
            </a:r>
          </a:p>
          <a:p>
            <a:r>
              <a:rPr lang="es-MX" sz="2000" b="1" dirty="0" smtClean="0">
                <a:solidFill>
                  <a:srgbClr val="FF0000"/>
                </a:solidFill>
                <a:latin typeface="Arial Black" panose="020B0A04020102020204" pitchFamily="34" charset="0"/>
              </a:rPr>
              <a:t>E</a:t>
            </a:r>
            <a:r>
              <a:rPr lang="es-MX" sz="2000" b="1" dirty="0" smtClean="0">
                <a:latin typeface="Arial Black" panose="020B0A04020102020204" pitchFamily="34" charset="0"/>
              </a:rPr>
              <a:t>mprendamos con esperanza y valor, actividades, instrucciones y lecciones del gran maestro Jesús</a:t>
            </a:r>
          </a:p>
          <a:p>
            <a:r>
              <a:rPr lang="es-MX" sz="2000" b="1" dirty="0" smtClean="0">
                <a:solidFill>
                  <a:srgbClr val="FF0000"/>
                </a:solidFill>
                <a:latin typeface="Arial Black" panose="020B0A04020102020204" pitchFamily="34" charset="0"/>
              </a:rPr>
              <a:t>N</a:t>
            </a:r>
            <a:r>
              <a:rPr lang="es-MX" sz="2000" b="1" dirty="0" smtClean="0">
                <a:latin typeface="Arial Black" panose="020B0A04020102020204" pitchFamily="34" charset="0"/>
              </a:rPr>
              <a:t>uestro tiempo, dedicado con esmerada piedad, atendiendo al necesitado y practicando caridad</a:t>
            </a:r>
          </a:p>
          <a:p>
            <a:r>
              <a:rPr lang="es-MX" sz="2000" b="1" dirty="0" smtClean="0">
                <a:solidFill>
                  <a:srgbClr val="FF0000"/>
                </a:solidFill>
                <a:latin typeface="Arial Black" panose="020B0A04020102020204" pitchFamily="34" charset="0"/>
              </a:rPr>
              <a:t>I</a:t>
            </a:r>
            <a:r>
              <a:rPr lang="es-MX" sz="2000" b="1" dirty="0" smtClean="0">
                <a:latin typeface="Arial Black" panose="020B0A04020102020204" pitchFamily="34" charset="0"/>
              </a:rPr>
              <a:t>mitemos a Cristo nuestro amante Redentor que dejándolo todo, por amor lo entregó</a:t>
            </a:r>
          </a:p>
          <a:p>
            <a:r>
              <a:rPr lang="es-MX" sz="2000" b="1" dirty="0" smtClean="0">
                <a:solidFill>
                  <a:srgbClr val="FF0000"/>
                </a:solidFill>
                <a:latin typeface="Arial Black" panose="020B0A04020102020204" pitchFamily="34" charset="0"/>
              </a:rPr>
              <a:t>D</a:t>
            </a:r>
            <a:r>
              <a:rPr lang="es-MX" sz="2000" b="1" dirty="0" smtClean="0">
                <a:latin typeface="Arial Black" panose="020B0A04020102020204" pitchFamily="34" charset="0"/>
              </a:rPr>
              <a:t>ediquemos el tiempo al estudio y la oración que Proverbios y Mateo, será nuestra instrucción</a:t>
            </a:r>
          </a:p>
          <a:p>
            <a:r>
              <a:rPr lang="es-MX" sz="2000" b="1" dirty="0" smtClean="0">
                <a:solidFill>
                  <a:srgbClr val="FF0000"/>
                </a:solidFill>
                <a:latin typeface="Arial Black" panose="020B0A04020102020204" pitchFamily="34" charset="0"/>
              </a:rPr>
              <a:t>A</a:t>
            </a:r>
            <a:r>
              <a:rPr lang="es-MX" sz="2000" b="1" dirty="0" smtClean="0">
                <a:latin typeface="Arial Black" panose="020B0A04020102020204" pitchFamily="34" charset="0"/>
              </a:rPr>
              <a:t>labemos todos juntos a nuestro creador, que muy pronto vendrá a buscarnos, con poder y valor.</a:t>
            </a:r>
          </a:p>
          <a:p>
            <a:pPr algn="ctr"/>
            <a:r>
              <a:rPr lang="es-MX" sz="2000" b="1" dirty="0" smtClean="0">
                <a:latin typeface="Arial Black" panose="020B0A04020102020204" pitchFamily="34" charset="0"/>
              </a:rPr>
              <a:t>TODAS JUNTAS – Bienvenida les damos a todos, en el nombre de Jesús</a:t>
            </a:r>
            <a:endParaRPr lang="es-MX" sz="2000" b="1" dirty="0">
              <a:latin typeface="Arial Black" panose="020B0A04020102020204" pitchFamily="34" charset="0"/>
            </a:endParaRPr>
          </a:p>
        </p:txBody>
      </p:sp>
    </p:spTree>
    <p:extLst>
      <p:ext uri="{BB962C8B-B14F-4D97-AF65-F5344CB8AC3E}">
        <p14:creationId xmlns:p14="http://schemas.microsoft.com/office/powerpoint/2010/main" val="3021549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523220"/>
          </a:xfrm>
          <a:prstGeom prst="rect">
            <a:avLst/>
          </a:prstGeom>
          <a:solidFill>
            <a:schemeClr val="accent6">
              <a:lumMod val="40000"/>
              <a:lumOff val="60000"/>
            </a:schemeClr>
          </a:solidFill>
        </p:spPr>
        <p:txBody>
          <a:bodyPr wrap="square" rtlCol="0">
            <a:spAutoFit/>
          </a:bodyPr>
          <a:lstStyle/>
          <a:p>
            <a:pPr algn="ctr"/>
            <a:r>
              <a:rPr lang="es-MX" sz="2800" b="1" dirty="0" smtClean="0">
                <a:latin typeface="Arial Black" panose="020B0A04020102020204" pitchFamily="34" charset="0"/>
              </a:rPr>
              <a:t>PRIMERA LECTURA BÍBLICA</a:t>
            </a:r>
            <a:endParaRPr lang="es-MX" sz="2800" b="1" dirty="0">
              <a:latin typeface="Arial Black" panose="020B0A04020102020204" pitchFamily="34" charset="0"/>
            </a:endParaRPr>
          </a:p>
        </p:txBody>
      </p:sp>
      <p:sp>
        <p:nvSpPr>
          <p:cNvPr id="3" name="Rectángulo 2"/>
          <p:cNvSpPr/>
          <p:nvPr/>
        </p:nvSpPr>
        <p:spPr>
          <a:xfrm>
            <a:off x="0" y="4891298"/>
            <a:ext cx="9144000" cy="1938992"/>
          </a:xfrm>
          <a:prstGeom prst="rect">
            <a:avLst/>
          </a:prstGeom>
        </p:spPr>
        <p:txBody>
          <a:bodyPr wrap="square">
            <a:spAutoFit/>
          </a:bodyPr>
          <a:lstStyle/>
          <a:p>
            <a:pPr algn="ctr"/>
            <a:r>
              <a:rPr lang="es-MX" sz="2400" b="1" dirty="0" smtClean="0">
                <a:latin typeface="Arial Black" panose="020B0A04020102020204" pitchFamily="34" charset="0"/>
              </a:rPr>
              <a:t>un niño (a). Dios dice en Romanos 15:13 </a:t>
            </a:r>
          </a:p>
          <a:p>
            <a:pPr algn="ctr"/>
            <a:r>
              <a:rPr lang="es-MX" sz="2400" b="1" dirty="0" smtClean="0">
                <a:latin typeface="Arial Black" panose="020B0A04020102020204" pitchFamily="34" charset="0"/>
              </a:rPr>
              <a:t>“Que el Dios de la esperanza </a:t>
            </a:r>
          </a:p>
          <a:p>
            <a:pPr algn="ctr"/>
            <a:r>
              <a:rPr lang="es-MX" sz="2400" b="1" dirty="0" smtClean="0">
                <a:latin typeface="Arial Black" panose="020B0A04020102020204" pitchFamily="34" charset="0"/>
              </a:rPr>
              <a:t>los llene de toda alegría y paz a ustedes que creen en él, para que rebosen de esperanza por el poder </a:t>
            </a:r>
          </a:p>
          <a:p>
            <a:pPr algn="ctr"/>
            <a:r>
              <a:rPr lang="es-MX" sz="2400" b="1" dirty="0" smtClean="0">
                <a:latin typeface="Arial Black" panose="020B0A04020102020204" pitchFamily="34" charset="0"/>
              </a:rPr>
              <a:t>del Espíritu Santo”</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20"/>
            <a:ext cx="9144000" cy="4380562"/>
          </a:xfrm>
          <a:prstGeom prst="rect">
            <a:avLst/>
          </a:prstGeom>
        </p:spPr>
      </p:pic>
    </p:spTree>
    <p:extLst>
      <p:ext uri="{BB962C8B-B14F-4D97-AF65-F5344CB8AC3E}">
        <p14:creationId xmlns:p14="http://schemas.microsoft.com/office/powerpoint/2010/main" val="3812739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688140"/>
            <a:ext cx="9144000" cy="3046988"/>
          </a:xfrm>
          <a:prstGeom prst="rect">
            <a:avLst/>
          </a:prstGeom>
        </p:spPr>
        <p:txBody>
          <a:bodyPr wrap="square">
            <a:spAutoFit/>
          </a:bodyPr>
          <a:lstStyle/>
          <a:p>
            <a:pPr algn="ctr"/>
            <a:r>
              <a:rPr lang="es-MX" sz="2400" b="1" dirty="0" smtClean="0">
                <a:latin typeface="Arial Black" panose="020B0A04020102020204" pitchFamily="34" charset="0"/>
              </a:rPr>
              <a:t>Directora MM: Así mismo, deseamos que cada dama presente sea movida a participar activamente </a:t>
            </a:r>
          </a:p>
          <a:p>
            <a:pPr algn="ctr"/>
            <a:r>
              <a:rPr lang="es-MX" sz="2400" b="1" dirty="0" smtClean="0">
                <a:latin typeface="Arial Black" panose="020B0A04020102020204" pitchFamily="34" charset="0"/>
              </a:rPr>
              <a:t>de las enseñanzas que se imparten a través de los seminarios, a trabajar durante este año con su “Diario Bíblico”, a asistir a las reuniones y sobre todo a dejar que Jesús nos revista de valor para ser personas que contribuyan en la iglesia, en la familia y en la sociedad. </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2953746" y="189212"/>
            <a:ext cx="3236508" cy="3498928"/>
          </a:xfrm>
          <a:prstGeom prst="rect">
            <a:avLst/>
          </a:prstGeom>
        </p:spPr>
      </p:pic>
    </p:spTree>
    <p:extLst>
      <p:ext uri="{BB962C8B-B14F-4D97-AF65-F5344CB8AC3E}">
        <p14:creationId xmlns:p14="http://schemas.microsoft.com/office/powerpoint/2010/main" val="195534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523220"/>
          </a:xfrm>
          <a:prstGeom prst="rect">
            <a:avLst/>
          </a:prstGeom>
          <a:solidFill>
            <a:srgbClr val="FFFF00"/>
          </a:solidFill>
        </p:spPr>
        <p:txBody>
          <a:bodyPr wrap="square">
            <a:spAutoFit/>
          </a:bodyPr>
          <a:lstStyle/>
          <a:p>
            <a:pPr algn="ctr"/>
            <a:r>
              <a:rPr lang="es-MX" sz="2800" b="1" dirty="0" smtClean="0">
                <a:latin typeface="Arial Black" panose="020B0A04020102020204" pitchFamily="34" charset="0"/>
              </a:rPr>
              <a:t>SEGUNDA LECTURA BÍBLICA</a:t>
            </a:r>
            <a:endParaRPr lang="es-MX" sz="2800" b="1" dirty="0">
              <a:latin typeface="Arial Black" panose="020B0A04020102020204" pitchFamily="34" charset="0"/>
            </a:endParaRPr>
          </a:p>
        </p:txBody>
      </p:sp>
      <p:sp>
        <p:nvSpPr>
          <p:cNvPr id="3" name="Rectángulo 2"/>
          <p:cNvSpPr/>
          <p:nvPr/>
        </p:nvSpPr>
        <p:spPr>
          <a:xfrm>
            <a:off x="0" y="6210089"/>
            <a:ext cx="9144000" cy="523220"/>
          </a:xfrm>
          <a:prstGeom prst="rect">
            <a:avLst/>
          </a:prstGeom>
        </p:spPr>
        <p:txBody>
          <a:bodyPr wrap="square">
            <a:spAutoFit/>
          </a:bodyPr>
          <a:lstStyle/>
          <a:p>
            <a:pPr algn="ctr"/>
            <a:r>
              <a:rPr lang="es-MX" sz="2800" b="1" dirty="0" smtClean="0">
                <a:latin typeface="Arial Black" panose="020B0A04020102020204" pitchFamily="34" charset="0"/>
              </a:rPr>
              <a:t>(una MM)</a:t>
            </a:r>
            <a:endParaRPr lang="es-MX" sz="28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19"/>
            <a:ext cx="8589818" cy="5586635"/>
          </a:xfrm>
          <a:prstGeom prst="rect">
            <a:avLst/>
          </a:prstGeom>
        </p:spPr>
      </p:pic>
    </p:spTree>
    <p:extLst>
      <p:ext uri="{BB962C8B-B14F-4D97-AF65-F5344CB8AC3E}">
        <p14:creationId xmlns:p14="http://schemas.microsoft.com/office/powerpoint/2010/main" val="2103656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 y="-1"/>
            <a:ext cx="9166317" cy="6858001"/>
          </a:xfrm>
          <a:prstGeom prst="rect">
            <a:avLst/>
          </a:prstGeom>
        </p:spPr>
      </p:pic>
      <p:sp>
        <p:nvSpPr>
          <p:cNvPr id="4" name="CuadroTexto 3"/>
          <p:cNvSpPr txBox="1"/>
          <p:nvPr/>
        </p:nvSpPr>
        <p:spPr>
          <a:xfrm>
            <a:off x="1394233" y="1995055"/>
            <a:ext cx="2767232" cy="1754326"/>
          </a:xfrm>
          <a:prstGeom prst="rect">
            <a:avLst/>
          </a:prstGeom>
          <a:noFill/>
        </p:spPr>
        <p:txBody>
          <a:bodyPr wrap="none" rtlCol="0">
            <a:spAutoFit/>
          </a:bodyPr>
          <a:lstStyle/>
          <a:p>
            <a:pPr algn="ctr"/>
            <a:r>
              <a:rPr lang="es-MX" sz="3600" b="1" dirty="0" smtClean="0">
                <a:latin typeface="Arial Black" panose="020B0A04020102020204" pitchFamily="34" charset="0"/>
              </a:rPr>
              <a:t>ORACIÓN</a:t>
            </a:r>
          </a:p>
          <a:p>
            <a:pPr algn="ctr"/>
            <a:r>
              <a:rPr lang="es-MX" sz="3600" b="1" dirty="0" smtClean="0">
                <a:latin typeface="Arial Black" panose="020B0A04020102020204" pitchFamily="34" charset="0"/>
              </a:rPr>
              <a:t>DE</a:t>
            </a:r>
          </a:p>
          <a:p>
            <a:pPr algn="ctr"/>
            <a:r>
              <a:rPr lang="es-MX" sz="3600" b="1" dirty="0" smtClean="0">
                <a:latin typeface="Arial Black" panose="020B0A04020102020204" pitchFamily="34" charset="0"/>
              </a:rPr>
              <a:t>RODILLAS</a:t>
            </a:r>
            <a:endParaRPr lang="es-MX" dirty="0"/>
          </a:p>
        </p:txBody>
      </p:sp>
    </p:spTree>
    <p:extLst>
      <p:ext uri="{BB962C8B-B14F-4D97-AF65-F5344CB8AC3E}">
        <p14:creationId xmlns:p14="http://schemas.microsoft.com/office/powerpoint/2010/main" val="2909105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14800"/>
            <a:ext cx="9144000" cy="2554545"/>
          </a:xfrm>
          <a:prstGeom prst="rect">
            <a:avLst/>
          </a:prstGeom>
        </p:spPr>
        <p:txBody>
          <a:bodyPr wrap="square">
            <a:spAutoFit/>
          </a:bodyPr>
          <a:lstStyle/>
          <a:p>
            <a:pPr algn="ctr"/>
            <a:r>
              <a:rPr lang="es-MX" sz="2000" b="1" dirty="0" smtClean="0">
                <a:latin typeface="Arial Black" panose="020B0A04020102020204" pitchFamily="34" charset="0"/>
              </a:rPr>
              <a:t>Niño: “Mientras permanezcamos en este mundo, tendremos que arrostrar influencias adversas”. Por </a:t>
            </a:r>
          </a:p>
          <a:p>
            <a:pPr algn="ctr"/>
            <a:r>
              <a:rPr lang="es-MX" sz="2000" b="1" dirty="0" smtClean="0">
                <a:latin typeface="Arial Black" panose="020B0A04020102020204" pitchFamily="34" charset="0"/>
              </a:rPr>
              <a:t>eso necesitamos ejercitarnos en las Olimpiadas de Esperanza que enfoquen nuestra mirada en Jesús,</a:t>
            </a:r>
          </a:p>
          <a:p>
            <a:pPr algn="ctr"/>
            <a:r>
              <a:rPr lang="es-MX" sz="2000" b="1" dirty="0" smtClean="0">
                <a:latin typeface="Arial Black" panose="020B0A04020102020204" pitchFamily="34" charset="0"/>
              </a:rPr>
              <a:t>para que con su ayuda y su poder podamos guardar en nuestro corazón la esperanza en cosas mejores, </a:t>
            </a:r>
          </a:p>
          <a:p>
            <a:pPr algn="ctr"/>
            <a:r>
              <a:rPr lang="es-MX" sz="2000" b="1" dirty="0" smtClean="0">
                <a:latin typeface="Arial Black" panose="020B0A04020102020204" pitchFamily="34" charset="0"/>
              </a:rPr>
              <a:t>la esperanza de su pronta venida y la esperanza de un mundo mejor a su lado.</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114800"/>
          </a:xfrm>
          <a:prstGeom prst="rect">
            <a:avLst/>
          </a:prstGeom>
        </p:spPr>
      </p:pic>
    </p:spTree>
    <p:extLst>
      <p:ext uri="{BB962C8B-B14F-4D97-AF65-F5344CB8AC3E}">
        <p14:creationId xmlns:p14="http://schemas.microsoft.com/office/powerpoint/2010/main" val="3171658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687901"/>
            <a:ext cx="9144000" cy="3170099"/>
          </a:xfrm>
          <a:prstGeom prst="rect">
            <a:avLst/>
          </a:prstGeom>
        </p:spPr>
        <p:txBody>
          <a:bodyPr wrap="square">
            <a:spAutoFit/>
          </a:bodyPr>
          <a:lstStyle/>
          <a:p>
            <a:pPr algn="ctr"/>
            <a:r>
              <a:rPr lang="es-MX" sz="2000" b="1" dirty="0" smtClean="0">
                <a:latin typeface="Arial Black" panose="020B0A04020102020204" pitchFamily="34" charset="0"/>
              </a:rPr>
              <a:t>MM: También... “habrá provocaciones que probarán nuestro temple, y si las arrostramos con buen </a:t>
            </a:r>
          </a:p>
          <a:p>
            <a:pPr algn="ctr"/>
            <a:r>
              <a:rPr lang="es-MX" sz="2000" b="1" dirty="0" smtClean="0">
                <a:latin typeface="Arial Black" panose="020B0A04020102020204" pitchFamily="34" charset="0"/>
              </a:rPr>
              <a:t>espíritu desarrollaremos las virtudes cristianas. Pero no se puede llevar a cabo sin la ayuda de Jesús, </a:t>
            </a:r>
          </a:p>
          <a:p>
            <a:pPr algn="ctr"/>
            <a:r>
              <a:rPr lang="es-MX" sz="2000" b="1" dirty="0" smtClean="0">
                <a:latin typeface="Arial Black" panose="020B0A04020102020204" pitchFamily="34" charset="0"/>
              </a:rPr>
              <a:t>sin ánimo resuelto, sin propósito firme, sin continua vigilancia y oración”. Por lo que, en cada una de </a:t>
            </a:r>
          </a:p>
          <a:p>
            <a:pPr algn="ctr"/>
            <a:r>
              <a:rPr lang="es-MX" sz="2000" b="1" dirty="0" smtClean="0">
                <a:latin typeface="Arial Black" panose="020B0A04020102020204" pitchFamily="34" charset="0"/>
              </a:rPr>
              <a:t>nosotras también es necesario rescatar nuestro valor y ser como aquellas mujeres que fueron </a:t>
            </a:r>
          </a:p>
          <a:p>
            <a:pPr algn="ctr"/>
            <a:r>
              <a:rPr lang="es-MX" sz="2000" b="1" dirty="0" smtClean="0">
                <a:latin typeface="Arial Black" panose="020B0A04020102020204" pitchFamily="34" charset="0"/>
              </a:rPr>
              <a:t>determinadas y valientes en sus diferentes circunstancias. Escuchemos a algunas.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2958811" y="0"/>
            <a:ext cx="2846244" cy="3687901"/>
          </a:xfrm>
          <a:prstGeom prst="rect">
            <a:avLst/>
          </a:prstGeom>
        </p:spPr>
      </p:pic>
      <p:sp>
        <p:nvSpPr>
          <p:cNvPr id="4" name="CuadroTexto 3"/>
          <p:cNvSpPr txBox="1"/>
          <p:nvPr/>
        </p:nvSpPr>
        <p:spPr>
          <a:xfrm>
            <a:off x="2854036" y="3348870"/>
            <a:ext cx="2951019" cy="369332"/>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4016515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smtClean="0">
                <a:latin typeface="Arial Black" panose="020B0A04020102020204" pitchFamily="34" charset="0"/>
              </a:rPr>
              <a:t>ABIGAIL</a:t>
            </a:r>
            <a:endParaRPr lang="es-MX" sz="3200" b="1" dirty="0">
              <a:latin typeface="Arial Black" panose="020B0A04020102020204" pitchFamily="34" charset="0"/>
            </a:endParaRPr>
          </a:p>
        </p:txBody>
      </p:sp>
      <p:sp>
        <p:nvSpPr>
          <p:cNvPr id="3" name="Rectángulo 2"/>
          <p:cNvSpPr/>
          <p:nvPr/>
        </p:nvSpPr>
        <p:spPr>
          <a:xfrm>
            <a:off x="0" y="3995678"/>
            <a:ext cx="9144000" cy="2862322"/>
          </a:xfrm>
          <a:prstGeom prst="rect">
            <a:avLst/>
          </a:prstGeom>
        </p:spPr>
        <p:txBody>
          <a:bodyPr wrap="square">
            <a:spAutoFit/>
          </a:bodyPr>
          <a:lstStyle/>
          <a:p>
            <a:pPr algn="ctr"/>
            <a:r>
              <a:rPr lang="es-MX" sz="2000" b="1" dirty="0" smtClean="0">
                <a:latin typeface="Arial Black" panose="020B0A04020102020204" pitchFamily="34" charset="0"/>
              </a:rPr>
              <a:t> Buenos días, como ustedes saben nuestros padres escogían a los hombres que serían nuestros </a:t>
            </a:r>
          </a:p>
          <a:p>
            <a:pPr algn="ctr"/>
            <a:r>
              <a:rPr lang="es-MX" sz="2000" b="1" dirty="0" smtClean="0">
                <a:latin typeface="Arial Black" panose="020B0A04020102020204" pitchFamily="34" charset="0"/>
              </a:rPr>
              <a:t>esposos, asegurando así el patrimonio, fue así como me hice esposa de Nabal, un hombre insensato y </a:t>
            </a:r>
          </a:p>
          <a:p>
            <a:pPr algn="ctr"/>
            <a:r>
              <a:rPr lang="es-MX" sz="2000" b="1" dirty="0" smtClean="0">
                <a:latin typeface="Arial Black" panose="020B0A04020102020204" pitchFamily="34" charset="0"/>
              </a:rPr>
              <a:t>falto de sabiduría, un hombre rudo y grosero. Dios me dio la prudencia y la valentía para poder </a:t>
            </a:r>
          </a:p>
          <a:p>
            <a:pPr algn="ctr"/>
            <a:r>
              <a:rPr lang="es-MX" sz="2000" b="1" dirty="0" smtClean="0">
                <a:latin typeface="Arial Black" panose="020B0A04020102020204" pitchFamily="34" charset="0"/>
              </a:rPr>
              <a:t>convivir con un hombre con tan malos rasgos de carácter sin perder mi propia identidad ni endurecer </a:t>
            </a:r>
          </a:p>
          <a:p>
            <a:pPr algn="ctr"/>
            <a:r>
              <a:rPr lang="es-MX" sz="2000" b="1" dirty="0" smtClean="0">
                <a:latin typeface="Arial Black" panose="020B0A04020102020204" pitchFamily="34" charset="0"/>
              </a:rPr>
              <a:t>mi corazón.</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84774"/>
            <a:ext cx="9144000" cy="3410904"/>
          </a:xfrm>
          <a:prstGeom prst="rect">
            <a:avLst/>
          </a:prstGeom>
        </p:spPr>
      </p:pic>
    </p:spTree>
    <p:extLst>
      <p:ext uri="{BB962C8B-B14F-4D97-AF65-F5344CB8AC3E}">
        <p14:creationId xmlns:p14="http://schemas.microsoft.com/office/powerpoint/2010/main" val="2954241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926403"/>
            <a:ext cx="9144000" cy="2862322"/>
          </a:xfrm>
          <a:prstGeom prst="rect">
            <a:avLst/>
          </a:prstGeom>
        </p:spPr>
        <p:txBody>
          <a:bodyPr wrap="square">
            <a:spAutoFit/>
          </a:bodyPr>
          <a:lstStyle/>
          <a:p>
            <a:pPr algn="ctr"/>
            <a:r>
              <a:rPr lang="es-MX" sz="2000" b="1" dirty="0" smtClean="0">
                <a:latin typeface="Arial Black" panose="020B0A04020102020204" pitchFamily="34" charset="0"/>
              </a:rPr>
              <a:t>Cuando supe que los hombres de David venían para vengarse de Nabal, no actué con desesperación ni me eché a llorar. </a:t>
            </a:r>
          </a:p>
          <a:p>
            <a:pPr algn="ctr"/>
            <a:r>
              <a:rPr lang="es-MX" sz="2000" b="1" dirty="0" smtClean="0">
                <a:latin typeface="Arial Black" panose="020B0A04020102020204" pitchFamily="34" charset="0"/>
              </a:rPr>
              <a:t>Sino que, con valentía, actué de inmediato, llevando una gran </a:t>
            </a:r>
          </a:p>
          <a:p>
            <a:pPr algn="ctr"/>
            <a:r>
              <a:rPr lang="es-MX" sz="2000" b="1" dirty="0" smtClean="0">
                <a:latin typeface="Arial Black" panose="020B0A04020102020204" pitchFamily="34" charset="0"/>
              </a:rPr>
              <a:t>ofrenda de paz. Gracias al valor que Dios me dio, David y sus hombres desistieron de sus planes justicieros. No tengas miedo si convives con alguien que no tiene tus mismos afectos ni forma de pensar, actúa con determinación y valor para poner en alto los principios divinos.</a:t>
            </a:r>
          </a:p>
          <a:p>
            <a:pPr algn="ctr"/>
            <a:r>
              <a:rPr lang="es-MX" sz="2000" b="1" dirty="0" smtClean="0">
                <a:latin typeface="Arial Black" panose="020B0A04020102020204" pitchFamily="34" charset="0"/>
              </a:rPr>
              <a:t> ¡MUJER, RESCATA TU VALOR!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3926403"/>
          </a:xfrm>
          <a:prstGeom prst="rect">
            <a:avLst/>
          </a:prstGeom>
        </p:spPr>
      </p:pic>
    </p:spTree>
    <p:extLst>
      <p:ext uri="{BB962C8B-B14F-4D97-AF65-F5344CB8AC3E}">
        <p14:creationId xmlns:p14="http://schemas.microsoft.com/office/powerpoint/2010/main" val="3867379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11231"/>
            <a:ext cx="9144000" cy="2246769"/>
          </a:xfrm>
          <a:prstGeom prst="rect">
            <a:avLst/>
          </a:prstGeom>
        </p:spPr>
        <p:txBody>
          <a:bodyPr wrap="square">
            <a:spAutoFit/>
          </a:bodyPr>
          <a:lstStyle/>
          <a:p>
            <a:pPr algn="ctr"/>
            <a:r>
              <a:rPr lang="es-MX" sz="2000" b="1" dirty="0" smtClean="0">
                <a:latin typeface="Arial Black" panose="020B0A04020102020204" pitchFamily="34" charset="0"/>
              </a:rPr>
              <a:t>A través del cuidado físico, cuidando nuestra salud emocional y las relaciones con los demás. Esto lo realizaremos llevando a cabo un Diario Bíblico, cuidando nuestra </a:t>
            </a:r>
          </a:p>
          <a:p>
            <a:pPr algn="ctr"/>
            <a:r>
              <a:rPr lang="es-MX" sz="2000" b="1" dirty="0" smtClean="0">
                <a:latin typeface="Arial Black" panose="020B0A04020102020204" pitchFamily="34" charset="0"/>
              </a:rPr>
              <a:t>alimentación, tomando un entrenamiento para grupos de ayuda dentro de la iglesia donde dialoguemos de nuestras emociones y relaciones sanas y llevando a cabo una renovación espiritual </a:t>
            </a:r>
          </a:p>
          <a:p>
            <a:pPr algn="ctr"/>
            <a:r>
              <a:rPr lang="es-MX" sz="2000" b="1" dirty="0" smtClean="0">
                <a:latin typeface="Arial Black" panose="020B0A04020102020204" pitchFamily="34" charset="0"/>
              </a:rPr>
              <a:t>diaria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
            <a:ext cx="9144000" cy="4488873"/>
          </a:xfrm>
          <a:prstGeom prst="rect">
            <a:avLst/>
          </a:prstGeom>
        </p:spPr>
      </p:pic>
    </p:spTree>
    <p:extLst>
      <p:ext uri="{BB962C8B-B14F-4D97-AF65-F5344CB8AC3E}">
        <p14:creationId xmlns:p14="http://schemas.microsoft.com/office/powerpoint/2010/main" val="25079279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smtClean="0">
                <a:latin typeface="Arial Black" panose="020B0A04020102020204" pitchFamily="34" charset="0"/>
              </a:rPr>
              <a:t>PROPÓSITO</a:t>
            </a:r>
            <a:endParaRPr lang="es-MX" sz="36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646331"/>
            <a:ext cx="9144000" cy="6146799"/>
          </a:xfrm>
          <a:prstGeom prst="rect">
            <a:avLst/>
          </a:prstGeom>
        </p:spPr>
      </p:pic>
      <p:sp>
        <p:nvSpPr>
          <p:cNvPr id="5" name="Rectángulo 4"/>
          <p:cNvSpPr/>
          <p:nvPr/>
        </p:nvSpPr>
        <p:spPr>
          <a:xfrm>
            <a:off x="4027714" y="843675"/>
            <a:ext cx="4695372" cy="5632311"/>
          </a:xfrm>
          <a:prstGeom prst="rect">
            <a:avLst/>
          </a:prstGeom>
          <a:solidFill>
            <a:schemeClr val="accent6">
              <a:lumMod val="20000"/>
              <a:lumOff val="80000"/>
            </a:schemeClr>
          </a:solidFill>
        </p:spPr>
        <p:txBody>
          <a:bodyPr wrap="square">
            <a:spAutoFit/>
          </a:bodyPr>
          <a:lstStyle/>
          <a:p>
            <a:pPr algn="ctr"/>
            <a:r>
              <a:rPr lang="es-MX" sz="4000" b="1" dirty="0" smtClean="0">
                <a:latin typeface="Arial Black" panose="020B0A04020102020204" pitchFamily="34" charset="0"/>
              </a:rPr>
              <a:t>Motivar a los asistentes a participar de los programas sugeridos este año para las damas y niños de nuestra iglesia.</a:t>
            </a:r>
            <a:endParaRPr lang="es-MX" sz="4000" b="1" dirty="0">
              <a:latin typeface="Arial Black" panose="020B0A04020102020204" pitchFamily="34" charset="0"/>
            </a:endParaRPr>
          </a:p>
        </p:txBody>
      </p:sp>
    </p:spTree>
    <p:extLst>
      <p:ext uri="{BB962C8B-B14F-4D97-AF65-F5344CB8AC3E}">
        <p14:creationId xmlns:p14="http://schemas.microsoft.com/office/powerpoint/2010/main" val="3551023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3170"/>
            <a:ext cx="9144000" cy="6370975"/>
          </a:xfrm>
          <a:prstGeom prst="rect">
            <a:avLst/>
          </a:prstGeom>
        </p:spPr>
        <p:txBody>
          <a:bodyPr wrap="square">
            <a:spAutoFit/>
          </a:bodyPr>
          <a:lstStyle/>
          <a:p>
            <a:pPr algn="ctr"/>
            <a:r>
              <a:rPr lang="es-MX" sz="2400" b="1" dirty="0" smtClean="0">
                <a:latin typeface="Arial Black" panose="020B0A04020102020204" pitchFamily="34" charset="0"/>
              </a:rPr>
              <a:t>Niño 1: Amigos, ¿no les parece que las cosas que se ven en internet, en los juegos o en las redes </a:t>
            </a:r>
          </a:p>
          <a:p>
            <a:pPr algn="ctr"/>
            <a:r>
              <a:rPr lang="es-MX" sz="2400" b="1" dirty="0" smtClean="0">
                <a:latin typeface="Arial Black" panose="020B0A04020102020204" pitchFamily="34" charset="0"/>
              </a:rPr>
              <a:t>sociales, están alejando tanto a adultos como niños de las cosas espirituales? </a:t>
            </a:r>
          </a:p>
          <a:p>
            <a:pPr algn="ctr"/>
            <a:r>
              <a:rPr lang="es-MX" sz="2400" b="1" dirty="0" smtClean="0">
                <a:latin typeface="Arial Black" panose="020B0A04020102020204" pitchFamily="34" charset="0"/>
              </a:rPr>
              <a:t>Niño 2: Tienes razón. A mí me gusta participar de las actividades de la iglesia, porque eso me ayuda </a:t>
            </a:r>
          </a:p>
          <a:p>
            <a:pPr algn="ctr"/>
            <a:r>
              <a:rPr lang="es-MX" sz="2400" b="1" dirty="0" smtClean="0">
                <a:latin typeface="Arial Black" panose="020B0A04020102020204" pitchFamily="34" charset="0"/>
              </a:rPr>
              <a:t>a ocupar mi tiempo y mi mente en las cosas de Dios, además que me ayudan a crecer como Jesús.</a:t>
            </a:r>
          </a:p>
          <a:p>
            <a:pPr algn="ctr"/>
            <a:r>
              <a:rPr lang="es-MX" sz="2400" b="1" dirty="0" smtClean="0">
                <a:latin typeface="Arial Black" panose="020B0A04020102020204" pitchFamily="34" charset="0"/>
              </a:rPr>
              <a:t>Niño 3: Por eso, durante estos nueve meses estudiaremos el libro de MATEO, la lectura que nos habla de Jesús, en quien ponemos toda nuestra esperanza, realizaremos actividades lúdicas en bien de la comunidad y apartando un lugar espacial en casa para el “Rincón de Oración”, un lugar especial </a:t>
            </a:r>
          </a:p>
          <a:p>
            <a:pPr algn="ctr"/>
            <a:r>
              <a:rPr lang="es-MX" sz="2400" b="1" dirty="0" smtClean="0">
                <a:latin typeface="Arial Black" panose="020B0A04020102020204" pitchFamily="34" charset="0"/>
              </a:rPr>
              <a:t>donde tengamos un encuentro diario con Jesús. </a:t>
            </a:r>
          </a:p>
          <a:p>
            <a:pPr algn="ctr"/>
            <a:r>
              <a:rPr lang="es-MX" sz="2400" b="1" dirty="0" smtClean="0">
                <a:latin typeface="Arial Black" panose="020B0A04020102020204" pitchFamily="34" charset="0"/>
              </a:rPr>
              <a:t>Los tres niños: ¡Corramos juntos las OLIMPIADAS DE ESPERANZA!</a:t>
            </a:r>
            <a:endParaRPr lang="es-MX" sz="2400" b="1" dirty="0">
              <a:latin typeface="Arial Black" panose="020B0A04020102020204" pitchFamily="34" charset="0"/>
            </a:endParaRPr>
          </a:p>
        </p:txBody>
      </p:sp>
    </p:spTree>
    <p:extLst>
      <p:ext uri="{BB962C8B-B14F-4D97-AF65-F5344CB8AC3E}">
        <p14:creationId xmlns:p14="http://schemas.microsoft.com/office/powerpoint/2010/main" val="4001394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4" name="Rectángulo 3"/>
          <p:cNvSpPr/>
          <p:nvPr/>
        </p:nvSpPr>
        <p:spPr>
          <a:xfrm>
            <a:off x="1246909" y="1568624"/>
            <a:ext cx="7135091" cy="3046988"/>
          </a:xfrm>
          <a:prstGeom prst="rect">
            <a:avLst/>
          </a:prstGeom>
        </p:spPr>
        <p:txBody>
          <a:bodyPr wrap="square">
            <a:spAutoFit/>
          </a:bodyPr>
          <a:lstStyle/>
          <a:p>
            <a:r>
              <a:rPr lang="es-MX" sz="3200" b="1" dirty="0" smtClean="0">
                <a:latin typeface="Arial Black" panose="020B0A04020102020204" pitchFamily="34" charset="0"/>
              </a:rPr>
              <a:t>ENERO: “Lectura de Mateo” </a:t>
            </a:r>
          </a:p>
          <a:p>
            <a:r>
              <a:rPr lang="es-MX" sz="3200" b="1" dirty="0" smtClean="0">
                <a:latin typeface="Arial Black" panose="020B0A04020102020204" pitchFamily="34" charset="0"/>
              </a:rPr>
              <a:t> (queda a la par del letrero de MM). </a:t>
            </a:r>
          </a:p>
          <a:p>
            <a:r>
              <a:rPr lang="es-MX" sz="3200" b="1" dirty="0" smtClean="0">
                <a:latin typeface="Arial Black" panose="020B0A04020102020204" pitchFamily="34" charset="0"/>
              </a:rPr>
              <a:t>FEBRERO: “Rincón de la Esperanza”. </a:t>
            </a:r>
          </a:p>
          <a:p>
            <a:r>
              <a:rPr lang="es-MX" sz="3200" b="1" dirty="0" smtClean="0">
                <a:latin typeface="Arial Black" panose="020B0A04020102020204" pitchFamily="34" charset="0"/>
              </a:rPr>
              <a:t>MARZO: “Personajes Bíblicos”</a:t>
            </a:r>
            <a:endParaRPr lang="es-MX" sz="3200" b="1" dirty="0">
              <a:latin typeface="Arial Black" panose="020B0A04020102020204" pitchFamily="34" charset="0"/>
            </a:endParaRPr>
          </a:p>
        </p:txBody>
      </p:sp>
    </p:spTree>
    <p:extLst>
      <p:ext uri="{BB962C8B-B14F-4D97-AF65-F5344CB8AC3E}">
        <p14:creationId xmlns:p14="http://schemas.microsoft.com/office/powerpoint/2010/main" val="1822522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9144000" cy="4405745"/>
          </a:xfrm>
          <a:prstGeom prst="rect">
            <a:avLst/>
          </a:prstGeom>
        </p:spPr>
      </p:pic>
      <p:sp>
        <p:nvSpPr>
          <p:cNvPr id="5" name="Rectángulo 4"/>
          <p:cNvSpPr/>
          <p:nvPr/>
        </p:nvSpPr>
        <p:spPr>
          <a:xfrm>
            <a:off x="0" y="4405744"/>
            <a:ext cx="9144000" cy="2308324"/>
          </a:xfrm>
          <a:prstGeom prst="rect">
            <a:avLst/>
          </a:prstGeom>
        </p:spPr>
        <p:txBody>
          <a:bodyPr wrap="square">
            <a:spAutoFit/>
          </a:bodyPr>
          <a:lstStyle/>
          <a:p>
            <a:pPr algn="ctr"/>
            <a:r>
              <a:rPr lang="es-MX" b="1" dirty="0" smtClean="0">
                <a:latin typeface="Arial Black" panose="020B0A04020102020204" pitchFamily="34" charset="0"/>
              </a:rPr>
              <a:t>Directora MM: Querida hermana y amiga, si alguien te ha hecho creer que no vales, si alguna vez has </a:t>
            </a:r>
          </a:p>
          <a:p>
            <a:pPr algn="ctr"/>
            <a:r>
              <a:rPr lang="es-MX" b="1" dirty="0" smtClean="0">
                <a:latin typeface="Arial Black" panose="020B0A04020102020204" pitchFamily="34" charset="0"/>
              </a:rPr>
              <a:t>pensado que tus acciones pasadas te inhabilitan para avanzar con valor y levantar la mirada; en el </a:t>
            </a:r>
          </a:p>
          <a:p>
            <a:pPr algn="ctr"/>
            <a:r>
              <a:rPr lang="es-MX" b="1" dirty="0" smtClean="0">
                <a:latin typeface="Arial Black" panose="020B0A04020102020204" pitchFamily="34" charset="0"/>
              </a:rPr>
              <a:t>Nombre de Señor sigue adelante, él es quien te sostiene y te levanta. En Jesús cada una encuentra su </a:t>
            </a:r>
          </a:p>
          <a:p>
            <a:pPr algn="ctr"/>
            <a:r>
              <a:rPr lang="es-MX" b="1" dirty="0" smtClean="0">
                <a:latin typeface="Arial Black" panose="020B0A04020102020204" pitchFamily="34" charset="0"/>
              </a:rPr>
              <a:t>valor y lo que puede llegar a ser, tal como le sucedió al siguiente personaje de la Biblia. </a:t>
            </a:r>
            <a:endParaRPr lang="es-MX" b="1" dirty="0">
              <a:latin typeface="Arial Black" panose="020B0A04020102020204" pitchFamily="34" charset="0"/>
            </a:endParaRPr>
          </a:p>
        </p:txBody>
      </p:sp>
    </p:spTree>
    <p:extLst>
      <p:ext uri="{BB962C8B-B14F-4D97-AF65-F5344CB8AC3E}">
        <p14:creationId xmlns:p14="http://schemas.microsoft.com/office/powerpoint/2010/main" val="3616989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764572"/>
            <a:ext cx="9144000" cy="4093428"/>
          </a:xfrm>
          <a:prstGeom prst="rect">
            <a:avLst/>
          </a:prstGeom>
        </p:spPr>
        <p:txBody>
          <a:bodyPr wrap="square">
            <a:spAutoFit/>
          </a:bodyPr>
          <a:lstStyle/>
          <a:p>
            <a:pPr algn="ctr"/>
            <a:r>
              <a:rPr lang="es-MX" sz="2000" b="1" dirty="0" smtClean="0">
                <a:latin typeface="Arial Black" panose="020B0A04020102020204" pitchFamily="34" charset="0"/>
              </a:rPr>
              <a:t>Quiero contarles de manera breve cómo a pesar de haber sido una mujer pagana, dentro de otras cosas, Dios me aceptó como justa por la bondad mostrada a los espías. </a:t>
            </a:r>
          </a:p>
          <a:p>
            <a:pPr algn="ctr"/>
            <a:r>
              <a:rPr lang="es-MX" sz="2000" b="1" dirty="0" smtClean="0">
                <a:latin typeface="Arial Black" panose="020B0A04020102020204" pitchFamily="34" charset="0"/>
              </a:rPr>
              <a:t>Escondí con gran valentía a dos hombres de Dios, haciéndoles creer a los mensajeros del rey de Jericó </a:t>
            </a:r>
          </a:p>
          <a:p>
            <a:pPr algn="ctr"/>
            <a:r>
              <a:rPr lang="es-MX" sz="2000" b="1" dirty="0" smtClean="0">
                <a:latin typeface="Arial Black" panose="020B0A04020102020204" pitchFamily="34" charset="0"/>
              </a:rPr>
              <a:t>que ya se habían ido. Después los bajé por el muro para que escaparan. Arriesgué con ello mi propia </a:t>
            </a:r>
          </a:p>
          <a:p>
            <a:pPr algn="ctr"/>
            <a:r>
              <a:rPr lang="es-MX" sz="2000" b="1" dirty="0" smtClean="0">
                <a:latin typeface="Arial Black" panose="020B0A04020102020204" pitchFamily="34" charset="0"/>
              </a:rPr>
              <a:t>vida, pero valió la pena porque cuando Jericó calló pude salvar mi vida y la de toda mi familia. </a:t>
            </a:r>
          </a:p>
          <a:p>
            <a:pPr algn="ctr"/>
            <a:r>
              <a:rPr lang="es-MX" sz="2000" b="1" dirty="0" smtClean="0">
                <a:latin typeface="Arial Black" panose="020B0A04020102020204" pitchFamily="34" charset="0"/>
              </a:rPr>
              <a:t>El valor y arrojo de este momento te pueden inspirar también a actuar de la misma manera en momentos </a:t>
            </a:r>
          </a:p>
          <a:p>
            <a:pPr algn="ctr"/>
            <a:r>
              <a:rPr lang="es-MX" sz="2000" b="1" dirty="0" smtClean="0">
                <a:latin typeface="Arial Black" panose="020B0A04020102020204" pitchFamily="34" charset="0"/>
              </a:rPr>
              <a:t>de peligro. Valor y arrojo que solo pueden provenir de Dios. ¡MUJER, RESCATA TU VALOR!</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0"/>
            <a:ext cx="9144000" cy="2764572"/>
          </a:xfrm>
          <a:prstGeom prst="rect">
            <a:avLst/>
          </a:prstGeom>
        </p:spPr>
      </p:pic>
      <p:sp>
        <p:nvSpPr>
          <p:cNvPr id="5" name="CuadroTexto 4"/>
          <p:cNvSpPr txBox="1"/>
          <p:nvPr/>
        </p:nvSpPr>
        <p:spPr>
          <a:xfrm>
            <a:off x="484909" y="505124"/>
            <a:ext cx="1802096" cy="584775"/>
          </a:xfrm>
          <a:prstGeom prst="rect">
            <a:avLst/>
          </a:prstGeom>
          <a:noFill/>
        </p:spPr>
        <p:txBody>
          <a:bodyPr wrap="none" rtlCol="0">
            <a:spAutoFit/>
          </a:bodyPr>
          <a:lstStyle/>
          <a:p>
            <a:r>
              <a:rPr lang="es-MX" sz="3200" b="1" dirty="0" smtClean="0">
                <a:solidFill>
                  <a:schemeClr val="bg1"/>
                </a:solidFill>
                <a:latin typeface="Arial Black" panose="020B0A04020102020204" pitchFamily="34" charset="0"/>
              </a:rPr>
              <a:t>RAHAB</a:t>
            </a:r>
            <a:endParaRPr lang="es-MX" sz="32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674259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4627418"/>
          </a:xfrm>
          <a:prstGeom prst="rect">
            <a:avLst/>
          </a:prstGeom>
        </p:spPr>
      </p:pic>
      <p:sp>
        <p:nvSpPr>
          <p:cNvPr id="4" name="Rectángulo 3"/>
          <p:cNvSpPr/>
          <p:nvPr/>
        </p:nvSpPr>
        <p:spPr>
          <a:xfrm>
            <a:off x="0" y="3563541"/>
            <a:ext cx="9144000" cy="3416320"/>
          </a:xfrm>
          <a:prstGeom prst="rect">
            <a:avLst/>
          </a:prstGeom>
          <a:solidFill>
            <a:schemeClr val="bg1"/>
          </a:solidFill>
        </p:spPr>
        <p:txBody>
          <a:bodyPr wrap="square">
            <a:spAutoFit/>
          </a:bodyPr>
          <a:lstStyle/>
          <a:p>
            <a:pPr algn="ctr"/>
            <a:r>
              <a:rPr lang="es-MX" sz="2400" b="1" dirty="0" smtClean="0">
                <a:latin typeface="Arial Black" panose="020B0A04020102020204" pitchFamily="34" charset="0"/>
              </a:rPr>
              <a:t>Directora MM: ¡Cuánta valentía de esta mujer! Y eso no fue todo lo que ella hizo. En su deseo de </a:t>
            </a:r>
          </a:p>
          <a:p>
            <a:pPr algn="ctr"/>
            <a:r>
              <a:rPr lang="es-MX" sz="2400" b="1" dirty="0" smtClean="0">
                <a:latin typeface="Arial Black" panose="020B0A04020102020204" pitchFamily="34" charset="0"/>
              </a:rPr>
              <a:t>conocer a Dios se apartó de la idolatría para adorar al Dios verdadero. Dejó atrás un pasado sin Dios </a:t>
            </a:r>
          </a:p>
          <a:p>
            <a:pPr algn="ctr"/>
            <a:r>
              <a:rPr lang="es-MX" sz="2400" b="1" dirty="0" smtClean="0">
                <a:latin typeface="Arial Black" panose="020B0A04020102020204" pitchFamily="34" charset="0"/>
              </a:rPr>
              <a:t>para comenzar un futuro de fidelidad a él. A eso se le llama APRENDIZAJE, cuando llega a nuestra </a:t>
            </a:r>
          </a:p>
          <a:p>
            <a:pPr algn="ctr"/>
            <a:r>
              <a:rPr lang="es-MX" sz="2400" b="1" dirty="0" smtClean="0">
                <a:latin typeface="Arial Black" panose="020B0A04020102020204" pitchFamily="34" charset="0"/>
              </a:rPr>
              <a:t>vida nuevas enseñanzas para practicarlas. </a:t>
            </a:r>
            <a:r>
              <a:rPr lang="es-MX" sz="2400" b="1" dirty="0" err="1" smtClean="0">
                <a:latin typeface="Arial Black" panose="020B0A04020102020204" pitchFamily="34" charset="0"/>
              </a:rPr>
              <a:t>Rahab</a:t>
            </a:r>
            <a:r>
              <a:rPr lang="es-MX" sz="2400" b="1" dirty="0" smtClean="0">
                <a:latin typeface="Arial Black" panose="020B0A04020102020204" pitchFamily="34" charset="0"/>
              </a:rPr>
              <a:t> pasó de ser una mujer pagana a ser una mujer fiel a </a:t>
            </a:r>
          </a:p>
          <a:p>
            <a:pPr algn="ctr"/>
            <a:r>
              <a:rPr lang="es-MX" sz="2400" b="1" dirty="0" smtClean="0">
                <a:latin typeface="Arial Black" panose="020B0A04020102020204" pitchFamily="34" charset="0"/>
              </a:rPr>
              <a:t>Dios. </a:t>
            </a:r>
            <a:endParaRPr lang="es-MX" sz="2400" b="1" dirty="0">
              <a:latin typeface="Arial Black" panose="020B0A04020102020204" pitchFamily="34" charset="0"/>
            </a:endParaRPr>
          </a:p>
        </p:txBody>
      </p:sp>
    </p:spTree>
    <p:extLst>
      <p:ext uri="{BB962C8B-B14F-4D97-AF65-F5344CB8AC3E}">
        <p14:creationId xmlns:p14="http://schemas.microsoft.com/office/powerpoint/2010/main" val="3665702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ABRIL: APRENDIZAJE</a:t>
            </a:r>
            <a:endParaRPr lang="es-MX" sz="2800" b="1" dirty="0">
              <a:latin typeface="Arial Black" panose="020B0A04020102020204" pitchFamily="34" charset="0"/>
            </a:endParaRPr>
          </a:p>
        </p:txBody>
      </p:sp>
      <p:sp>
        <p:nvSpPr>
          <p:cNvPr id="3" name="Rectángulo 2"/>
          <p:cNvSpPr/>
          <p:nvPr/>
        </p:nvSpPr>
        <p:spPr>
          <a:xfrm>
            <a:off x="0" y="3300350"/>
            <a:ext cx="9144000" cy="3447098"/>
          </a:xfrm>
          <a:prstGeom prst="rect">
            <a:avLst/>
          </a:prstGeom>
        </p:spPr>
        <p:txBody>
          <a:bodyPr wrap="square">
            <a:spAutoFit/>
          </a:bodyPr>
          <a:lstStyle/>
          <a:p>
            <a:pPr algn="ctr"/>
            <a:r>
              <a:rPr lang="es-MX" sz="2000" b="1" dirty="0" smtClean="0">
                <a:latin typeface="Arial Black" panose="020B0A04020102020204" pitchFamily="34" charset="0"/>
              </a:rPr>
              <a:t>Durante el segundo trimestre, el concepto que abordaremos será el del APRENDIZAJE. </a:t>
            </a:r>
          </a:p>
          <a:p>
            <a:pPr algn="ctr"/>
            <a:r>
              <a:rPr lang="es-MX" sz="2000" b="1" dirty="0" smtClean="0">
                <a:latin typeface="Arial Black" panose="020B0A04020102020204" pitchFamily="34" charset="0"/>
              </a:rPr>
              <a:t>Aprenderemos una actividad nueva o desarrollaremos un nuevo talento. Compartiremos lo aprendido </a:t>
            </a:r>
          </a:p>
          <a:p>
            <a:pPr algn="ctr"/>
            <a:r>
              <a:rPr lang="es-MX" sz="2000" b="1" dirty="0" smtClean="0">
                <a:latin typeface="Arial Black" panose="020B0A04020102020204" pitchFamily="34" charset="0"/>
              </a:rPr>
              <a:t>en la comunidad. También aprenderemos a través de pláticas de ginecología sobre la prevención de </a:t>
            </a:r>
          </a:p>
          <a:p>
            <a:pPr algn="ctr"/>
            <a:r>
              <a:rPr lang="es-MX" sz="2000" b="1" dirty="0" smtClean="0">
                <a:latin typeface="Arial Black" panose="020B0A04020102020204" pitchFamily="34" charset="0"/>
              </a:rPr>
              <a:t>enfermedades de la mujer. Como ven, este trimestre se hará un fuerte énfasis en adquirir </a:t>
            </a:r>
          </a:p>
          <a:p>
            <a:pPr algn="ctr"/>
            <a:r>
              <a:rPr lang="es-MX" sz="2000" b="1" dirty="0" smtClean="0">
                <a:latin typeface="Arial Black" panose="020B0A04020102020204" pitchFamily="34" charset="0"/>
              </a:rPr>
              <a:t>conocimientos nuevos, además, el estudio de la biblia será nuestra guía donde encontraremos </a:t>
            </a:r>
          </a:p>
          <a:p>
            <a:pPr algn="ctr"/>
            <a:r>
              <a:rPr lang="es-MX" sz="2000" b="1" dirty="0" smtClean="0">
                <a:latin typeface="Arial Black" panose="020B0A04020102020204" pitchFamily="34" charset="0"/>
              </a:rPr>
              <a:t>conocimiento y sabiduría.</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1478106" y="523219"/>
            <a:ext cx="5772150" cy="2777131"/>
          </a:xfrm>
          <a:prstGeom prst="rect">
            <a:avLst/>
          </a:prstGeom>
        </p:spPr>
      </p:pic>
    </p:spTree>
    <p:extLst>
      <p:ext uri="{BB962C8B-B14F-4D97-AF65-F5344CB8AC3E}">
        <p14:creationId xmlns:p14="http://schemas.microsoft.com/office/powerpoint/2010/main" val="3488569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38650"/>
            <a:ext cx="9144000" cy="2308324"/>
          </a:xfrm>
          <a:prstGeom prst="rect">
            <a:avLst/>
          </a:prstGeom>
        </p:spPr>
        <p:txBody>
          <a:bodyPr wrap="square">
            <a:spAutoFit/>
          </a:bodyPr>
          <a:lstStyle/>
          <a:p>
            <a:pPr algn="ctr"/>
            <a:r>
              <a:rPr lang="es-MX" sz="2400" b="1" dirty="0" smtClean="0">
                <a:latin typeface="Arial Black" panose="020B0A04020102020204" pitchFamily="34" charset="0"/>
              </a:rPr>
              <a:t>DIRECTOR MIA: La Biblia también nos muestra ejemplos de niños en los que Dios puso su </a:t>
            </a:r>
          </a:p>
          <a:p>
            <a:pPr algn="ctr"/>
            <a:r>
              <a:rPr lang="es-MX" sz="2400" b="1" dirty="0" smtClean="0">
                <a:latin typeface="Arial Black" panose="020B0A04020102020204" pitchFamily="34" charset="0"/>
              </a:rPr>
              <a:t>ESPERANZA, los cuidó, los protegió e instruyó para que, en el momento indicado, entraran al gran </a:t>
            </a:r>
          </a:p>
          <a:p>
            <a:pPr algn="ctr"/>
            <a:r>
              <a:rPr lang="es-MX" sz="2400" b="1" dirty="0" smtClean="0">
                <a:latin typeface="Arial Black" panose="020B0A04020102020204" pitchFamily="34" charset="0"/>
              </a:rPr>
              <a:t>escenario de la vida y cambiaran el rumbo de la historia, de una nación o de alguna persona.</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438650"/>
          </a:xfrm>
          <a:prstGeom prst="rect">
            <a:avLst/>
          </a:prstGeom>
        </p:spPr>
      </p:pic>
    </p:spTree>
    <p:extLst>
      <p:ext uri="{BB962C8B-B14F-4D97-AF65-F5344CB8AC3E}">
        <p14:creationId xmlns:p14="http://schemas.microsoft.com/office/powerpoint/2010/main" val="1805296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
            <a:ext cx="9144000" cy="523220"/>
          </a:xfrm>
          <a:prstGeom prst="rect">
            <a:avLst/>
          </a:prstGeom>
          <a:solidFill>
            <a:srgbClr val="FFFF00"/>
          </a:solidFill>
        </p:spPr>
        <p:txBody>
          <a:bodyPr wrap="square">
            <a:spAutoFit/>
          </a:bodyPr>
          <a:lstStyle/>
          <a:p>
            <a:pPr algn="ctr"/>
            <a:r>
              <a:rPr lang="es-MX" sz="2800" b="1" dirty="0" smtClean="0">
                <a:latin typeface="Arial Black" panose="020B0A04020102020204" pitchFamily="34" charset="0"/>
              </a:rPr>
              <a:t>LA SIERVA DE NAAMÁN</a:t>
            </a:r>
            <a:endParaRPr lang="es-MX" sz="2800" b="1" dirty="0">
              <a:latin typeface="Arial Black" panose="020B0A04020102020204" pitchFamily="34" charset="0"/>
            </a:endParaRPr>
          </a:p>
        </p:txBody>
      </p:sp>
      <p:sp>
        <p:nvSpPr>
          <p:cNvPr id="3" name="Rectángulo 2"/>
          <p:cNvSpPr/>
          <p:nvPr/>
        </p:nvSpPr>
        <p:spPr>
          <a:xfrm>
            <a:off x="0" y="4173095"/>
            <a:ext cx="9144000" cy="2554545"/>
          </a:xfrm>
          <a:prstGeom prst="rect">
            <a:avLst/>
          </a:prstGeom>
        </p:spPr>
        <p:txBody>
          <a:bodyPr wrap="square">
            <a:spAutoFit/>
          </a:bodyPr>
          <a:lstStyle/>
          <a:p>
            <a:pPr algn="ctr"/>
            <a:r>
              <a:rPr lang="es-MX" sz="2000" b="1" dirty="0" smtClean="0">
                <a:latin typeface="Arial Black" panose="020B0A04020102020204" pitchFamily="34" charset="0"/>
              </a:rPr>
              <a:t>Todavía recuerdo el día en el que los crueles soldados me separaron de mi madre. Durante el camino </a:t>
            </a:r>
          </a:p>
          <a:p>
            <a:pPr algn="ctr"/>
            <a:r>
              <a:rPr lang="es-MX" sz="2000" b="1" dirty="0" smtClean="0">
                <a:latin typeface="Arial Black" panose="020B0A04020102020204" pitchFamily="34" charset="0"/>
              </a:rPr>
              <a:t>fui preguntándole a Dios por qué permitió que esto aconteciera. Sin embargo, más tarde entendería </a:t>
            </a:r>
          </a:p>
          <a:p>
            <a:pPr algn="ctr"/>
            <a:r>
              <a:rPr lang="es-MX" sz="2000" b="1" dirty="0" smtClean="0">
                <a:latin typeface="Arial Black" panose="020B0A04020102020204" pitchFamily="34" charset="0"/>
              </a:rPr>
              <a:t>que Dios siempre tiene un plan para sus hijos y aun en las cosas malas y desagradables de la vida se </a:t>
            </a:r>
          </a:p>
          <a:p>
            <a:pPr algn="ctr"/>
            <a:r>
              <a:rPr lang="es-MX" sz="2000" b="1" dirty="0" smtClean="0">
                <a:latin typeface="Arial Black" panose="020B0A04020102020204" pitchFamily="34" charset="0"/>
              </a:rPr>
              <a:t>puede tener esperanza. Fui vendida como esclava para trabajar con la esposa del capitán Naamán</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2327563" y="523218"/>
            <a:ext cx="4502727" cy="3536163"/>
          </a:xfrm>
          <a:prstGeom prst="rect">
            <a:avLst/>
          </a:prstGeom>
        </p:spPr>
      </p:pic>
    </p:spTree>
    <p:extLst>
      <p:ext uri="{BB962C8B-B14F-4D97-AF65-F5344CB8AC3E}">
        <p14:creationId xmlns:p14="http://schemas.microsoft.com/office/powerpoint/2010/main" val="3303626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840724"/>
            <a:ext cx="9144000" cy="2862322"/>
          </a:xfrm>
          <a:prstGeom prst="rect">
            <a:avLst/>
          </a:prstGeom>
        </p:spPr>
        <p:txBody>
          <a:bodyPr wrap="square">
            <a:spAutoFit/>
          </a:bodyPr>
          <a:lstStyle/>
          <a:p>
            <a:pPr algn="ctr"/>
            <a:r>
              <a:rPr lang="es-MX" sz="2000" b="1" dirty="0" smtClean="0">
                <a:latin typeface="Arial Black" panose="020B0A04020102020204" pitchFamily="34" charset="0"/>
              </a:rPr>
              <a:t>Naamán tenía una enfermedad incurable y tanto él como su esposa reflejaban en su rostro una profunda </a:t>
            </a:r>
          </a:p>
          <a:p>
            <a:pPr algn="ctr"/>
            <a:r>
              <a:rPr lang="es-MX" sz="2000" b="1" dirty="0" smtClean="0">
                <a:latin typeface="Arial Black" panose="020B0A04020102020204" pitchFamily="34" charset="0"/>
              </a:rPr>
              <a:t>tristeza, ahora sé que llegué a ese hogar para llevar Esperanza y ánimo. Sé que aun siendo una niña,</a:t>
            </a:r>
          </a:p>
          <a:p>
            <a:pPr algn="ctr"/>
            <a:r>
              <a:rPr lang="es-MX" sz="2000" b="1" dirty="0" smtClean="0">
                <a:latin typeface="Arial Black" panose="020B0A04020102020204" pitchFamily="34" charset="0"/>
              </a:rPr>
              <a:t>Dios me usó para manifestar su poder. Amiguitos, ustedes también pueden llevar esperanza al </a:t>
            </a:r>
          </a:p>
          <a:p>
            <a:pPr algn="ctr"/>
            <a:r>
              <a:rPr lang="es-MX" sz="2000" b="1" dirty="0" smtClean="0">
                <a:latin typeface="Arial Black" panose="020B0A04020102020204" pitchFamily="34" charset="0"/>
              </a:rPr>
              <a:t>corazón de alguien que no conoce a Dios, así como lo hice con el Capitán Naamán y toda su familia. </a:t>
            </a:r>
          </a:p>
          <a:p>
            <a:pPr algn="ctr"/>
            <a:r>
              <a:rPr lang="es-MX" sz="2000" b="1" dirty="0" smtClean="0">
                <a:latin typeface="Arial Black" panose="020B0A04020102020204" pitchFamily="34" charset="0"/>
              </a:rPr>
              <a:t>¡Corramos juntos las OLIMPIADAS DE ESPERANZA!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2008217" y="0"/>
            <a:ext cx="5127565" cy="3840724"/>
          </a:xfrm>
          <a:prstGeom prst="rect">
            <a:avLst/>
          </a:prstGeom>
        </p:spPr>
      </p:pic>
    </p:spTree>
    <p:extLst>
      <p:ext uri="{BB962C8B-B14F-4D97-AF65-F5344CB8AC3E}">
        <p14:creationId xmlns:p14="http://schemas.microsoft.com/office/powerpoint/2010/main" val="1528746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48275" y="553529"/>
            <a:ext cx="3895725" cy="5632311"/>
          </a:xfrm>
          <a:prstGeom prst="rect">
            <a:avLst/>
          </a:prstGeom>
        </p:spPr>
        <p:txBody>
          <a:bodyPr wrap="square">
            <a:spAutoFit/>
          </a:bodyPr>
          <a:lstStyle/>
          <a:p>
            <a:pPr algn="ctr"/>
            <a:r>
              <a:rPr lang="es-MX" sz="2000" b="1" dirty="0" smtClean="0">
                <a:latin typeface="Arial Black" panose="020B0A04020102020204" pitchFamily="34" charset="0"/>
              </a:rPr>
              <a:t>Director MIA: Este día, Dios invita a cada niño y niña a convertirse en portadores de Esperanza. </a:t>
            </a:r>
          </a:p>
          <a:p>
            <a:pPr algn="ctr"/>
            <a:r>
              <a:rPr lang="es-MX" sz="2000" b="1" dirty="0" smtClean="0">
                <a:latin typeface="Arial Black" panose="020B0A04020102020204" pitchFamily="34" charset="0"/>
              </a:rPr>
              <a:t>Por lo que, serán preparados durante los meses de abril a junio para llevar esperanza a los lugares más </a:t>
            </a:r>
          </a:p>
          <a:p>
            <a:pPr algn="ctr"/>
            <a:r>
              <a:rPr lang="es-MX" sz="2000" b="1" dirty="0" smtClean="0">
                <a:latin typeface="Arial Black" panose="020B0A04020102020204" pitchFamily="34" charset="0"/>
              </a:rPr>
              <a:t>concurridos como lo son los parques, en las propias casas, en las grandes plazas, en sus escuelas y en </a:t>
            </a:r>
          </a:p>
          <a:p>
            <a:pPr algn="ctr"/>
            <a:r>
              <a:rPr lang="es-MX" sz="2000" b="1" dirty="0" smtClean="0">
                <a:latin typeface="Arial Black" panose="020B0A04020102020204" pitchFamily="34" charset="0"/>
              </a:rPr>
              <a:t>la iglesia, con grandes letreros que tendrán palabras de ánimo y esperanza.</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118630"/>
            <a:ext cx="5248275" cy="6976630"/>
          </a:xfrm>
          <a:prstGeom prst="rect">
            <a:avLst/>
          </a:prstGeom>
        </p:spPr>
      </p:pic>
    </p:spTree>
    <p:extLst>
      <p:ext uri="{BB962C8B-B14F-4D97-AF65-F5344CB8AC3E}">
        <p14:creationId xmlns:p14="http://schemas.microsoft.com/office/powerpoint/2010/main" val="3588001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3472"/>
            <a:ext cx="9144000" cy="646331"/>
          </a:xfrm>
          <a:prstGeom prst="rect">
            <a:avLst/>
          </a:prstGeom>
          <a:solidFill>
            <a:schemeClr val="accent6">
              <a:lumMod val="20000"/>
              <a:lumOff val="80000"/>
            </a:schemeClr>
          </a:solidFill>
        </p:spPr>
        <p:txBody>
          <a:bodyPr wrap="square">
            <a:spAutoFit/>
          </a:bodyPr>
          <a:lstStyle/>
          <a:p>
            <a:pPr algn="ctr"/>
            <a:r>
              <a:rPr lang="es-MX" b="1" dirty="0" smtClean="0">
                <a:latin typeface="Arial Black" panose="020B0A04020102020204" pitchFamily="34" charset="0"/>
              </a:rPr>
              <a:t>#596 “EDIFICAMOS FAMILIAS”, #601 “CUANDO LEO EN LA BIBLIA”, #602 “ES EL AMOR DIVINO”</a:t>
            </a:r>
            <a:endParaRPr lang="es-MX" b="1" dirty="0">
              <a:latin typeface="Arial Black" panose="020B0A04020102020204" pitchFamily="34" charset="0"/>
            </a:endParaRPr>
          </a:p>
        </p:txBody>
      </p:sp>
      <p:sp>
        <p:nvSpPr>
          <p:cNvPr id="3" name="CuadroTexto 2"/>
          <p:cNvSpPr txBox="1"/>
          <p:nvPr/>
        </p:nvSpPr>
        <p:spPr>
          <a:xfrm>
            <a:off x="0" y="0"/>
            <a:ext cx="9144000" cy="461665"/>
          </a:xfrm>
          <a:prstGeom prst="rect">
            <a:avLst/>
          </a:prstGeom>
          <a:solidFill>
            <a:schemeClr val="accent4">
              <a:lumMod val="60000"/>
              <a:lumOff val="40000"/>
            </a:schemeClr>
          </a:solidFill>
        </p:spPr>
        <p:txBody>
          <a:bodyPr wrap="square" rtlCol="0">
            <a:spAutoFit/>
          </a:bodyPr>
          <a:lstStyle/>
          <a:p>
            <a:pPr algn="ctr"/>
            <a:r>
              <a:rPr lang="es-MX" sz="2400" b="1" dirty="0" smtClean="0">
                <a:latin typeface="Arial Black" panose="020B0A04020102020204" pitchFamily="34" charset="0"/>
              </a:rPr>
              <a:t>SERVICIO DE CANTO</a:t>
            </a:r>
            <a:endParaRPr lang="es-MX" sz="24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1131610"/>
            <a:ext cx="9144000" cy="5726390"/>
          </a:xfrm>
          <a:prstGeom prst="rect">
            <a:avLst/>
          </a:prstGeom>
        </p:spPr>
      </p:pic>
    </p:spTree>
    <p:extLst>
      <p:ext uri="{BB962C8B-B14F-4D97-AF65-F5344CB8AC3E}">
        <p14:creationId xmlns:p14="http://schemas.microsoft.com/office/powerpoint/2010/main" val="3722497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793" cy="6858594"/>
          </a:xfrm>
          <a:prstGeom prst="rect">
            <a:avLst/>
          </a:prstGeom>
        </p:spPr>
      </p:pic>
      <p:sp>
        <p:nvSpPr>
          <p:cNvPr id="6" name="Rectángulo 5"/>
          <p:cNvSpPr/>
          <p:nvPr/>
        </p:nvSpPr>
        <p:spPr>
          <a:xfrm>
            <a:off x="1066402" y="2039081"/>
            <a:ext cx="7287889" cy="2308324"/>
          </a:xfrm>
          <a:prstGeom prst="rect">
            <a:avLst/>
          </a:prstGeom>
        </p:spPr>
        <p:txBody>
          <a:bodyPr wrap="square">
            <a:spAutoFit/>
          </a:bodyPr>
          <a:lstStyle/>
          <a:p>
            <a:r>
              <a:rPr lang="es-MX" sz="3600" b="1" dirty="0" smtClean="0">
                <a:latin typeface="Arial Black" panose="020B0A04020102020204" pitchFamily="34" charset="0"/>
              </a:rPr>
              <a:t>ABRIL: “Día de Esperanza” </a:t>
            </a:r>
          </a:p>
          <a:p>
            <a:r>
              <a:rPr lang="es-MX" sz="3600" b="1" dirty="0" smtClean="0">
                <a:latin typeface="Arial Black" panose="020B0A04020102020204" pitchFamily="34" charset="0"/>
              </a:rPr>
              <a:t>MAYO: “Semana Verde Escolar” </a:t>
            </a:r>
          </a:p>
          <a:p>
            <a:r>
              <a:rPr lang="es-MX" sz="3600" b="1" dirty="0" smtClean="0">
                <a:latin typeface="Arial Black" panose="020B0A04020102020204" pitchFamily="34" charset="0"/>
              </a:rPr>
              <a:t>JUNIO: “Palabras de Ánimo” </a:t>
            </a:r>
            <a:endParaRPr lang="es-MX" sz="3600" b="1" dirty="0">
              <a:latin typeface="Arial Black" panose="020B0A04020102020204" pitchFamily="34" charset="0"/>
            </a:endParaRPr>
          </a:p>
        </p:txBody>
      </p:sp>
    </p:spTree>
    <p:extLst>
      <p:ext uri="{BB962C8B-B14F-4D97-AF65-F5344CB8AC3E}">
        <p14:creationId xmlns:p14="http://schemas.microsoft.com/office/powerpoint/2010/main" val="3941552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523220"/>
          </a:xfrm>
          <a:prstGeom prst="rect">
            <a:avLst/>
          </a:prstGeom>
          <a:solidFill>
            <a:srgbClr val="FFFF00"/>
          </a:solidFill>
        </p:spPr>
        <p:txBody>
          <a:bodyPr wrap="square">
            <a:spAutoFit/>
          </a:bodyPr>
          <a:lstStyle/>
          <a:p>
            <a:pPr algn="ctr"/>
            <a:r>
              <a:rPr lang="es-MX" sz="2800" b="1" dirty="0" smtClean="0">
                <a:latin typeface="Arial Black" panose="020B0A04020102020204" pitchFamily="34" charset="0"/>
              </a:rPr>
              <a:t>La mujer de Proverbios. MUJER VIRTUOSA</a:t>
            </a:r>
            <a:endParaRPr lang="es-MX" sz="2800" b="1" dirty="0">
              <a:latin typeface="Arial Black" panose="020B0A04020102020204" pitchFamily="34" charset="0"/>
            </a:endParaRPr>
          </a:p>
        </p:txBody>
      </p:sp>
      <p:sp>
        <p:nvSpPr>
          <p:cNvPr id="4" name="Rectángulo 3"/>
          <p:cNvSpPr/>
          <p:nvPr/>
        </p:nvSpPr>
        <p:spPr>
          <a:xfrm>
            <a:off x="0" y="4159240"/>
            <a:ext cx="9144000" cy="2554545"/>
          </a:xfrm>
          <a:prstGeom prst="rect">
            <a:avLst/>
          </a:prstGeom>
        </p:spPr>
        <p:txBody>
          <a:bodyPr wrap="square">
            <a:spAutoFit/>
          </a:bodyPr>
          <a:lstStyle/>
          <a:p>
            <a:pPr algn="ctr"/>
            <a:r>
              <a:rPr lang="es-MX" sz="2000" b="1" dirty="0" smtClean="0">
                <a:latin typeface="Arial Black" panose="020B0A04020102020204" pitchFamily="34" charset="0"/>
              </a:rPr>
              <a:t>Muchos han atribuido a la mujer de proverbios las cualidades nobles de una mujer. También se le </a:t>
            </a:r>
          </a:p>
          <a:p>
            <a:pPr algn="ctr"/>
            <a:r>
              <a:rPr lang="es-MX" sz="2000" b="1" dirty="0" smtClean="0">
                <a:latin typeface="Arial Black" panose="020B0A04020102020204" pitchFamily="34" charset="0"/>
              </a:rPr>
              <a:t>conoce como la mujer virtuosa, dando la idea de que estas características corresponden a una mujer </a:t>
            </a:r>
          </a:p>
          <a:p>
            <a:pPr algn="ctr"/>
            <a:r>
              <a:rPr lang="es-MX" sz="2000" b="1" dirty="0" smtClean="0">
                <a:latin typeface="Arial Black" panose="020B0A04020102020204" pitchFamily="34" charset="0"/>
              </a:rPr>
              <a:t>dócil, delicada y tierna. Sin embargo, la traducción más apegada de la </a:t>
            </a:r>
            <a:r>
              <a:rPr lang="es-MX" sz="2000" b="1" dirty="0" err="1" smtClean="0">
                <a:latin typeface="Arial Black" panose="020B0A04020102020204" pitchFamily="34" charset="0"/>
              </a:rPr>
              <a:t>Septuaginta</a:t>
            </a:r>
            <a:r>
              <a:rPr lang="es-MX" sz="2000" b="1" dirty="0" smtClean="0">
                <a:latin typeface="Arial Black" panose="020B0A04020102020204" pitchFamily="34" charset="0"/>
              </a:rPr>
              <a:t> a “mujer virtuosa” </a:t>
            </a:r>
          </a:p>
          <a:p>
            <a:pPr algn="ctr"/>
            <a:r>
              <a:rPr lang="es-MX" sz="2000" b="1" dirty="0" smtClean="0">
                <a:latin typeface="Arial Black" panose="020B0A04020102020204" pitchFamily="34" charset="0"/>
              </a:rPr>
              <a:t>lo traduce como una “mujer fuerte”. Una mujer cuyas acciones producen grandes satisfacciones.</a:t>
            </a:r>
            <a:endParaRPr lang="es-MX" sz="20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2667000" y="523220"/>
            <a:ext cx="3810000" cy="3636020"/>
          </a:xfrm>
          <a:prstGeom prst="rect">
            <a:avLst/>
          </a:prstGeom>
        </p:spPr>
      </p:pic>
    </p:spTree>
    <p:extLst>
      <p:ext uri="{BB962C8B-B14F-4D97-AF65-F5344CB8AC3E}">
        <p14:creationId xmlns:p14="http://schemas.microsoft.com/office/powerpoint/2010/main" val="2828828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49676"/>
            <a:ext cx="9144000" cy="2308324"/>
          </a:xfrm>
          <a:prstGeom prst="rect">
            <a:avLst/>
          </a:prstGeom>
        </p:spPr>
        <p:txBody>
          <a:bodyPr wrap="square">
            <a:spAutoFit/>
          </a:bodyPr>
          <a:lstStyle/>
          <a:p>
            <a:pPr algn="ctr"/>
            <a:r>
              <a:rPr lang="es-MX" sz="2400" b="1" dirty="0" smtClean="0">
                <a:latin typeface="Arial Black" panose="020B0A04020102020204" pitchFamily="34" charset="0"/>
              </a:rPr>
              <a:t>Es una mujer que aporta y contribuye al bien de su familia y también contribuye en la sociedad, emprende y tiene la fuerza y el valor para afrontar las inclemencias del tiempo, los problemas cotidianos, las vicisitudes y las necesidades más básicas de la vida. ¡MUJER, RESCATA TU VALOR!</a:t>
            </a:r>
            <a:endParaRPr lang="es-MX" sz="24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549676"/>
          </a:xfrm>
          <a:prstGeom prst="rect">
            <a:avLst/>
          </a:prstGeom>
        </p:spPr>
      </p:pic>
    </p:spTree>
    <p:extLst>
      <p:ext uri="{BB962C8B-B14F-4D97-AF65-F5344CB8AC3E}">
        <p14:creationId xmlns:p14="http://schemas.microsoft.com/office/powerpoint/2010/main" val="1099366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59649"/>
            <a:ext cx="9144000" cy="1631216"/>
          </a:xfrm>
          <a:prstGeom prst="rect">
            <a:avLst/>
          </a:prstGeom>
        </p:spPr>
        <p:txBody>
          <a:bodyPr wrap="square">
            <a:spAutoFit/>
          </a:bodyPr>
          <a:lstStyle/>
          <a:p>
            <a:pPr algn="ctr"/>
            <a:r>
              <a:rPr lang="es-MX" sz="2000" b="1" dirty="0" smtClean="0">
                <a:latin typeface="Arial Black" panose="020B0A04020102020204" pitchFamily="34" charset="0"/>
              </a:rPr>
              <a:t>Directora MM: Cuánta admiración por esta </a:t>
            </a:r>
          </a:p>
          <a:p>
            <a:pPr algn="ctr"/>
            <a:r>
              <a:rPr lang="es-MX" sz="2000" b="1" dirty="0" smtClean="0">
                <a:latin typeface="Arial Black" panose="020B0A04020102020204" pitchFamily="34" charset="0"/>
              </a:rPr>
              <a:t>La mujer de proverbios nos recuerda que la vida es una batalla y que para ganar esa batalla se necesita </a:t>
            </a:r>
          </a:p>
          <a:p>
            <a:pPr algn="ctr"/>
            <a:r>
              <a:rPr lang="es-MX" sz="2000" b="1" dirty="0" smtClean="0">
                <a:latin typeface="Arial Black" panose="020B0A04020102020204" pitchFamily="34" charset="0"/>
              </a:rPr>
              <a:t>primeramente, que cada una rescate su valor y haga aquello por lo cual Dios nos hizo únicas, especiales y diferentes.</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1" y="-1"/>
            <a:ext cx="9144001" cy="4996873"/>
          </a:xfrm>
          <a:prstGeom prst="rect">
            <a:avLst/>
          </a:prstGeom>
        </p:spPr>
      </p:pic>
    </p:spTree>
    <p:extLst>
      <p:ext uri="{BB962C8B-B14F-4D97-AF65-F5344CB8AC3E}">
        <p14:creationId xmlns:p14="http://schemas.microsoft.com/office/powerpoint/2010/main" val="6520513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303455"/>
            <a:ext cx="9144000" cy="2554545"/>
          </a:xfrm>
          <a:prstGeom prst="rect">
            <a:avLst/>
          </a:prstGeom>
        </p:spPr>
        <p:txBody>
          <a:bodyPr wrap="square">
            <a:spAutoFit/>
          </a:bodyPr>
          <a:lstStyle/>
          <a:p>
            <a:pPr algn="ctr"/>
            <a:r>
              <a:rPr lang="es-MX" sz="2000" b="1" dirty="0" smtClean="0">
                <a:latin typeface="Arial Black" panose="020B0A04020102020204" pitchFamily="34" charset="0"/>
              </a:rPr>
              <a:t>Para esto, en el tercer trimestre hablaremos de CONTRIBUIR. Contribuir en la sociedad realizando en el mes de Julio una feria para la mujer donde se expongan diferentes tópicos </a:t>
            </a:r>
          </a:p>
          <a:p>
            <a:pPr algn="ctr"/>
            <a:r>
              <a:rPr lang="es-MX" sz="2000" b="1" dirty="0" smtClean="0">
                <a:latin typeface="Arial Black" panose="020B0A04020102020204" pitchFamily="34" charset="0"/>
              </a:rPr>
              <a:t>de interés. CONTRIBUIR en la vida de alguien para mejorar algún aspecto físico del hogar que se </a:t>
            </a:r>
          </a:p>
          <a:p>
            <a:pPr algn="ctr"/>
            <a:r>
              <a:rPr lang="es-MX" sz="2000" b="1" dirty="0" smtClean="0">
                <a:latin typeface="Arial Black" panose="020B0A04020102020204" pitchFamily="34" charset="0"/>
              </a:rPr>
              <a:t>busque con la intención de hacer limpieza, acomodo de objetos o muebles grandes, lavar ropa, </a:t>
            </a:r>
          </a:p>
          <a:p>
            <a:pPr algn="ctr"/>
            <a:r>
              <a:rPr lang="es-MX" sz="2000" b="1" dirty="0" smtClean="0">
                <a:latin typeface="Arial Black" panose="020B0A04020102020204" pitchFamily="34" charset="0"/>
              </a:rPr>
              <a:t>organizar la despensa, desmontar el patio, etc.</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9144000" cy="4184073"/>
          </a:xfrm>
          <a:prstGeom prst="rect">
            <a:avLst/>
          </a:prstGeom>
        </p:spPr>
      </p:pic>
    </p:spTree>
    <p:extLst>
      <p:ext uri="{BB962C8B-B14F-4D97-AF65-F5344CB8AC3E}">
        <p14:creationId xmlns:p14="http://schemas.microsoft.com/office/powerpoint/2010/main" val="2292030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073364"/>
            <a:ext cx="9144000" cy="1569660"/>
          </a:xfrm>
          <a:prstGeom prst="rect">
            <a:avLst/>
          </a:prstGeom>
        </p:spPr>
        <p:txBody>
          <a:bodyPr wrap="square">
            <a:spAutoFit/>
          </a:bodyPr>
          <a:lstStyle/>
          <a:p>
            <a:pPr algn="ctr"/>
            <a:r>
              <a:rPr lang="es-MX" sz="2400" b="1" dirty="0" smtClean="0">
                <a:latin typeface="Arial Black" panose="020B0A04020102020204" pitchFamily="34" charset="0"/>
              </a:rPr>
              <a:t>Además de elaborar tarjetas con mensajes de valor, </a:t>
            </a:r>
          </a:p>
          <a:p>
            <a:pPr algn="ctr"/>
            <a:r>
              <a:rPr lang="es-MX" sz="2400" b="1" dirty="0" smtClean="0">
                <a:latin typeface="Arial Black" panose="020B0A04020102020204" pitchFamily="34" charset="0"/>
              </a:rPr>
              <a:t>optimismo y esperanza; y CONTRIBUIR en nuestro desarrollo espiritual en un espacio dedicado a la </a:t>
            </a:r>
          </a:p>
          <a:p>
            <a:pPr algn="ctr"/>
            <a:r>
              <a:rPr lang="es-MX" sz="2400" b="1" dirty="0" smtClean="0">
                <a:latin typeface="Arial Black" panose="020B0A04020102020204" pitchFamily="34" charset="0"/>
              </a:rPr>
              <a:t>renovación diaria.</a:t>
            </a:r>
            <a:endParaRPr lang="es-MX" sz="2400" b="1" dirty="0">
              <a:latin typeface="Arial Black" panose="020B0A04020102020204" pitchFamily="34" charset="0"/>
            </a:endParaRPr>
          </a:p>
        </p:txBody>
      </p:sp>
      <p:sp>
        <p:nvSpPr>
          <p:cNvPr id="3" name="CuadroTexto 2"/>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smtClean="0">
                <a:latin typeface="Arial Black" panose="020B0A04020102020204" pitchFamily="34" charset="0"/>
              </a:rPr>
              <a:t>JULIO: “Contribuir”</a:t>
            </a:r>
            <a:endParaRPr lang="es-MX" sz="3200" b="1" dirty="0">
              <a:latin typeface="Arial Black" panose="020B0A04020102020204" pitchFamily="34" charset="0"/>
            </a:endParaRPr>
          </a:p>
        </p:txBody>
      </p:sp>
      <p:pic>
        <p:nvPicPr>
          <p:cNvPr id="5" name="Imagen 4"/>
          <p:cNvPicPr>
            <a:picLocks noChangeAspect="1"/>
          </p:cNvPicPr>
          <p:nvPr/>
        </p:nvPicPr>
        <p:blipFill>
          <a:blip r:embed="rId2"/>
          <a:stretch>
            <a:fillRect/>
          </a:stretch>
        </p:blipFill>
        <p:spPr>
          <a:xfrm>
            <a:off x="-1" y="584774"/>
            <a:ext cx="9144001" cy="4476084"/>
          </a:xfrm>
          <a:prstGeom prst="rect">
            <a:avLst/>
          </a:prstGeom>
        </p:spPr>
      </p:pic>
    </p:spTree>
    <p:extLst>
      <p:ext uri="{BB962C8B-B14F-4D97-AF65-F5344CB8AC3E}">
        <p14:creationId xmlns:p14="http://schemas.microsoft.com/office/powerpoint/2010/main" val="2682430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646331"/>
          </a:xfrm>
          <a:prstGeom prst="rect">
            <a:avLst/>
          </a:prstGeom>
          <a:solidFill>
            <a:schemeClr val="accent4">
              <a:lumMod val="60000"/>
              <a:lumOff val="40000"/>
            </a:schemeClr>
          </a:solidFill>
        </p:spPr>
        <p:txBody>
          <a:bodyPr wrap="square" rtlCol="0">
            <a:spAutoFit/>
          </a:bodyPr>
          <a:lstStyle/>
          <a:p>
            <a:pPr algn="ctr"/>
            <a:r>
              <a:rPr lang="es-MX" sz="3600" b="1" dirty="0" smtClean="0">
                <a:latin typeface="Arial Black" panose="020B0A04020102020204" pitchFamily="34" charset="0"/>
              </a:rPr>
              <a:t>VERSÍCULO PARA MEMORIZAR</a:t>
            </a:r>
            <a:endParaRPr lang="es-MX" sz="36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646330"/>
            <a:ext cx="9146435" cy="6211670"/>
          </a:xfrm>
          <a:prstGeom prst="rect">
            <a:avLst/>
          </a:prstGeom>
        </p:spPr>
      </p:pic>
    </p:spTree>
    <p:extLst>
      <p:ext uri="{BB962C8B-B14F-4D97-AF65-F5344CB8AC3E}">
        <p14:creationId xmlns:p14="http://schemas.microsoft.com/office/powerpoint/2010/main" val="2712205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707886"/>
          </a:xfrm>
          <a:prstGeom prst="rect">
            <a:avLst/>
          </a:prstGeom>
          <a:solidFill>
            <a:schemeClr val="accent6">
              <a:lumMod val="40000"/>
              <a:lumOff val="60000"/>
            </a:schemeClr>
          </a:solidFill>
        </p:spPr>
        <p:txBody>
          <a:bodyPr wrap="square" rtlCol="0">
            <a:spAutoFit/>
          </a:bodyPr>
          <a:lstStyle/>
          <a:p>
            <a:pPr algn="ctr"/>
            <a:r>
              <a:rPr lang="es-MX" sz="4000" b="1" dirty="0" smtClean="0">
                <a:latin typeface="Arial Black" panose="020B0A04020102020204" pitchFamily="34" charset="0"/>
              </a:rPr>
              <a:t>REPASO DE LA LECCIÓN # 2</a:t>
            </a:r>
            <a:endParaRPr lang="es-MX" sz="4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707886"/>
            <a:ext cx="5553937" cy="6218459"/>
          </a:xfrm>
          <a:prstGeom prst="rect">
            <a:avLst/>
          </a:prstGeom>
        </p:spPr>
      </p:pic>
      <p:sp>
        <p:nvSpPr>
          <p:cNvPr id="4" name="CuadroTexto 3"/>
          <p:cNvSpPr txBox="1"/>
          <p:nvPr/>
        </p:nvSpPr>
        <p:spPr>
          <a:xfrm>
            <a:off x="5553937" y="707886"/>
            <a:ext cx="3590063" cy="2308324"/>
          </a:xfrm>
          <a:prstGeom prst="rect">
            <a:avLst/>
          </a:prstGeom>
          <a:solidFill>
            <a:schemeClr val="accent4">
              <a:lumMod val="60000"/>
              <a:lumOff val="40000"/>
            </a:schemeClr>
          </a:solidFill>
        </p:spPr>
        <p:txBody>
          <a:bodyPr wrap="square" rtlCol="0">
            <a:spAutoFit/>
          </a:bodyPr>
          <a:lstStyle/>
          <a:p>
            <a:pPr algn="ctr"/>
            <a:endParaRPr lang="es-MX" sz="3600" b="1" dirty="0" smtClean="0">
              <a:latin typeface="Arial Black" panose="020B0A04020102020204" pitchFamily="34" charset="0"/>
            </a:endParaRPr>
          </a:p>
          <a:p>
            <a:pPr algn="ctr"/>
            <a:r>
              <a:rPr lang="es-MX" sz="3600" b="1" dirty="0" smtClean="0">
                <a:latin typeface="Arial Black" panose="020B0A04020102020204" pitchFamily="34" charset="0"/>
              </a:rPr>
              <a:t>ENSÉÑANOS A ORAR</a:t>
            </a:r>
          </a:p>
          <a:p>
            <a:pPr algn="ctr"/>
            <a:endParaRPr lang="es-MX" sz="3600" b="1" dirty="0">
              <a:latin typeface="Arial Black" panose="020B0A04020102020204" pitchFamily="34" charset="0"/>
            </a:endParaRPr>
          </a:p>
        </p:txBody>
      </p:sp>
      <p:pic>
        <p:nvPicPr>
          <p:cNvPr id="5" name="Imagen 4"/>
          <p:cNvPicPr>
            <a:picLocks noChangeAspect="1"/>
          </p:cNvPicPr>
          <p:nvPr/>
        </p:nvPicPr>
        <p:blipFill>
          <a:blip r:embed="rId3"/>
          <a:stretch>
            <a:fillRect/>
          </a:stretch>
        </p:blipFill>
        <p:spPr>
          <a:xfrm>
            <a:off x="5553937" y="3016210"/>
            <a:ext cx="3616036" cy="2838450"/>
          </a:xfrm>
          <a:prstGeom prst="rect">
            <a:avLst/>
          </a:prstGeom>
        </p:spPr>
      </p:pic>
      <p:sp>
        <p:nvSpPr>
          <p:cNvPr id="6" name="CuadroTexto 5"/>
          <p:cNvSpPr txBox="1"/>
          <p:nvPr/>
        </p:nvSpPr>
        <p:spPr>
          <a:xfrm>
            <a:off x="5553938" y="5854660"/>
            <a:ext cx="3590062" cy="1003340"/>
          </a:xfrm>
          <a:prstGeom prst="rect">
            <a:avLst/>
          </a:prstGeom>
          <a:solidFill>
            <a:schemeClr val="accent4">
              <a:lumMod val="60000"/>
              <a:lumOff val="40000"/>
            </a:schemeClr>
          </a:solidFill>
        </p:spPr>
        <p:txBody>
          <a:bodyPr wrap="square" rtlCol="0">
            <a:spAutoFit/>
          </a:bodyPr>
          <a:lstStyle/>
          <a:p>
            <a:endParaRPr lang="es-MX" dirty="0"/>
          </a:p>
        </p:txBody>
      </p:sp>
    </p:spTree>
    <p:extLst>
      <p:ext uri="{BB962C8B-B14F-4D97-AF65-F5344CB8AC3E}">
        <p14:creationId xmlns:p14="http://schemas.microsoft.com/office/powerpoint/2010/main" val="1622473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smtClean="0">
                <a:latin typeface="Arial Black" panose="020B0A04020102020204" pitchFamily="34" charset="0"/>
              </a:rPr>
              <a:t>EL NIÑO JESÚS</a:t>
            </a:r>
            <a:endParaRPr lang="es-MX" sz="2800" b="1" dirty="0">
              <a:latin typeface="Arial Black" panose="020B0A04020102020204" pitchFamily="34" charset="0"/>
            </a:endParaRPr>
          </a:p>
        </p:txBody>
      </p:sp>
      <p:sp>
        <p:nvSpPr>
          <p:cNvPr id="3" name="Rectángulo 2"/>
          <p:cNvSpPr/>
          <p:nvPr/>
        </p:nvSpPr>
        <p:spPr>
          <a:xfrm>
            <a:off x="0" y="4303455"/>
            <a:ext cx="9144000" cy="2554545"/>
          </a:xfrm>
          <a:prstGeom prst="rect">
            <a:avLst/>
          </a:prstGeom>
        </p:spPr>
        <p:txBody>
          <a:bodyPr wrap="square">
            <a:spAutoFit/>
          </a:bodyPr>
          <a:lstStyle/>
          <a:p>
            <a:pPr algn="ctr"/>
            <a:r>
              <a:rPr lang="es-MX" sz="2000" b="1" dirty="0" smtClean="0">
                <a:latin typeface="Arial Black" panose="020B0A04020102020204" pitchFamily="34" charset="0"/>
              </a:rPr>
              <a:t>Y será llamado “Consejero, Dios Fuerte, Padre Eterno, Príncipe de Paz” Mi nombre también es Jesús </a:t>
            </a:r>
          </a:p>
          <a:p>
            <a:pPr algn="ctr"/>
            <a:r>
              <a:rPr lang="es-MX" sz="2000" b="1" dirty="0" smtClean="0">
                <a:latin typeface="Arial Black" panose="020B0A04020102020204" pitchFamily="34" charset="0"/>
              </a:rPr>
              <a:t>y mi llegada a este mundo fue una promesa que hizo mi Padre en el Jardín del Edén, después que </a:t>
            </a:r>
          </a:p>
          <a:p>
            <a:pPr algn="ctr"/>
            <a:r>
              <a:rPr lang="es-MX" sz="2000" b="1" dirty="0" smtClean="0">
                <a:latin typeface="Arial Black" panose="020B0A04020102020204" pitchFamily="34" charset="0"/>
              </a:rPr>
              <a:t>Adán y Eva hubieron cometido su triste error, se pronunció una sentencia sobre la serpiente, pero les </a:t>
            </a:r>
          </a:p>
          <a:p>
            <a:pPr algn="ctr"/>
            <a:r>
              <a:rPr lang="es-MX" sz="2000" b="1" dirty="0" smtClean="0">
                <a:latin typeface="Arial Black" panose="020B0A04020102020204" pitchFamily="34" charset="0"/>
              </a:rPr>
              <a:t>dio esperanza de que un día, nacería un bebé maravilloso que quebrantaría el poder de Satanás.</a:t>
            </a:r>
            <a:endParaRPr lang="es-MX" sz="2000" b="1" dirty="0">
              <a:latin typeface="Arial Black" panose="020B0A04020102020204" pitchFamily="34" charset="0"/>
            </a:endParaRPr>
          </a:p>
        </p:txBody>
      </p:sp>
      <p:pic>
        <p:nvPicPr>
          <p:cNvPr id="4" name="Imagen 3"/>
          <p:cNvPicPr>
            <a:picLocks noChangeAspect="1"/>
          </p:cNvPicPr>
          <p:nvPr/>
        </p:nvPicPr>
        <p:blipFill>
          <a:blip r:embed="rId2"/>
          <a:stretch>
            <a:fillRect/>
          </a:stretch>
        </p:blipFill>
        <p:spPr>
          <a:xfrm>
            <a:off x="0" y="523219"/>
            <a:ext cx="9144000" cy="3780236"/>
          </a:xfrm>
          <a:prstGeom prst="rect">
            <a:avLst/>
          </a:prstGeom>
        </p:spPr>
      </p:pic>
    </p:spTree>
    <p:extLst>
      <p:ext uri="{BB962C8B-B14F-4D97-AF65-F5344CB8AC3E}">
        <p14:creationId xmlns:p14="http://schemas.microsoft.com/office/powerpoint/2010/main" val="3700465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20332" y="961533"/>
            <a:ext cx="4323667" cy="5324535"/>
          </a:xfrm>
          <a:prstGeom prst="rect">
            <a:avLst/>
          </a:prstGeom>
        </p:spPr>
        <p:txBody>
          <a:bodyPr wrap="square">
            <a:spAutoFit/>
          </a:bodyPr>
          <a:lstStyle/>
          <a:p>
            <a:pPr algn="ctr"/>
            <a:r>
              <a:rPr lang="es-MX" sz="2000" b="1" dirty="0" smtClean="0">
                <a:latin typeface="Arial Black" panose="020B0A04020102020204" pitchFamily="34" charset="0"/>
              </a:rPr>
              <a:t>Por muchos años, la esperanza de un Salvador y Libertador se mantuvo viva en el corazón de miles de </a:t>
            </a:r>
          </a:p>
          <a:p>
            <a:pPr algn="ctr"/>
            <a:r>
              <a:rPr lang="es-MX" sz="2000" b="1" dirty="0" smtClean="0">
                <a:latin typeface="Arial Black" panose="020B0A04020102020204" pitchFamily="34" charset="0"/>
              </a:rPr>
              <a:t>personas. Mis padres cumplieron en mí su misión, estudiando la palabra de nuestro Dios. Mi misión </a:t>
            </a:r>
          </a:p>
          <a:p>
            <a:pPr algn="ctr"/>
            <a:r>
              <a:rPr lang="es-MX" sz="2000" b="1" dirty="0" smtClean="0">
                <a:latin typeface="Arial Black" panose="020B0A04020102020204" pitchFamily="34" charset="0"/>
              </a:rPr>
              <a:t>en la casa de mis padres fue prepararme en la carpintería, realizando con dedicación a las cosas </a:t>
            </a:r>
          </a:p>
          <a:p>
            <a:pPr algn="ctr"/>
            <a:r>
              <a:rPr lang="es-MX" sz="2000" b="1" dirty="0" smtClean="0">
                <a:latin typeface="Arial Black" panose="020B0A04020102020204" pitchFamily="34" charset="0"/>
              </a:rPr>
              <a:t>pequeñas para cumplir la promesa de Dios y un día llevar de vuelta al Edén a todos los que hayan </a:t>
            </a:r>
          </a:p>
          <a:p>
            <a:pPr algn="ctr"/>
            <a:r>
              <a:rPr lang="es-MX" sz="2000" b="1" dirty="0" smtClean="0">
                <a:latin typeface="Arial Black" panose="020B0A04020102020204" pitchFamily="34" charset="0"/>
              </a:rPr>
              <a:t>creído y actuado con valor.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0"/>
            <a:ext cx="4820332" cy="6858000"/>
          </a:xfrm>
          <a:prstGeom prst="rect">
            <a:avLst/>
          </a:prstGeom>
        </p:spPr>
      </p:pic>
    </p:spTree>
    <p:extLst>
      <p:ext uri="{BB962C8B-B14F-4D97-AF65-F5344CB8AC3E}">
        <p14:creationId xmlns:p14="http://schemas.microsoft.com/office/powerpoint/2010/main" val="2897206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29521" cy="6858000"/>
          </a:xfrm>
          <a:prstGeom prst="rect">
            <a:avLst/>
          </a:prstGeom>
        </p:spPr>
      </p:pic>
      <p:sp>
        <p:nvSpPr>
          <p:cNvPr id="4" name="Rectángulo 3"/>
          <p:cNvSpPr/>
          <p:nvPr/>
        </p:nvSpPr>
        <p:spPr>
          <a:xfrm>
            <a:off x="2206188" y="2463524"/>
            <a:ext cx="4426840" cy="3139321"/>
          </a:xfrm>
          <a:prstGeom prst="rect">
            <a:avLst/>
          </a:prstGeom>
        </p:spPr>
        <p:txBody>
          <a:bodyPr wrap="square">
            <a:spAutoFit/>
          </a:bodyPr>
          <a:lstStyle/>
          <a:p>
            <a:pPr algn="ctr"/>
            <a:r>
              <a:rPr lang="es-MX" b="1" dirty="0" smtClean="0">
                <a:latin typeface="Arial Black" panose="020B0A04020102020204" pitchFamily="34" charset="0"/>
              </a:rPr>
              <a:t>En este día especial nos hemos congregado para adorar a Dios y para iniciar </a:t>
            </a:r>
          </a:p>
          <a:p>
            <a:pPr algn="ctr"/>
            <a:r>
              <a:rPr lang="es-MX" b="1" dirty="0" smtClean="0">
                <a:latin typeface="Arial Black" panose="020B0A04020102020204" pitchFamily="34" charset="0"/>
              </a:rPr>
              <a:t>Los Ministerios de la mujer y Ministerio Infantil en sus respectivos programas para este año 2024. Gracias </a:t>
            </a:r>
          </a:p>
          <a:p>
            <a:pPr algn="ctr"/>
            <a:r>
              <a:rPr lang="es-MX" b="1" dirty="0" smtClean="0">
                <a:latin typeface="Arial Black" panose="020B0A04020102020204" pitchFamily="34" charset="0"/>
              </a:rPr>
              <a:t>por estar con nosotros y recibir a las diferentes delegaciones que nos representan en ambos </a:t>
            </a:r>
          </a:p>
          <a:p>
            <a:pPr algn="ctr"/>
            <a:r>
              <a:rPr lang="es-MX" b="1" dirty="0" smtClean="0">
                <a:latin typeface="Arial Black" panose="020B0A04020102020204" pitchFamily="34" charset="0"/>
              </a:rPr>
              <a:t>ministerios.</a:t>
            </a:r>
            <a:endParaRPr lang="es-MX" b="1" dirty="0">
              <a:latin typeface="Arial Black" panose="020B0A04020102020204" pitchFamily="34" charset="0"/>
            </a:endParaRPr>
          </a:p>
        </p:txBody>
      </p:sp>
    </p:spTree>
    <p:extLst>
      <p:ext uri="{BB962C8B-B14F-4D97-AF65-F5344CB8AC3E}">
        <p14:creationId xmlns:p14="http://schemas.microsoft.com/office/powerpoint/2010/main" val="24899311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59098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63379"/>
          </a:xfrm>
          <a:prstGeom prst="rect">
            <a:avLst/>
          </a:prstGeom>
        </p:spPr>
      </p:pic>
      <p:sp>
        <p:nvSpPr>
          <p:cNvPr id="3" name="Rectángulo 2"/>
          <p:cNvSpPr/>
          <p:nvPr/>
        </p:nvSpPr>
        <p:spPr>
          <a:xfrm>
            <a:off x="1676400" y="1637621"/>
            <a:ext cx="6761017" cy="4524315"/>
          </a:xfrm>
          <a:prstGeom prst="rect">
            <a:avLst/>
          </a:prstGeom>
        </p:spPr>
        <p:txBody>
          <a:bodyPr wrap="square">
            <a:spAutoFit/>
          </a:bodyPr>
          <a:lstStyle/>
          <a:p>
            <a:pPr algn="ctr"/>
            <a:r>
              <a:rPr lang="es-MX" sz="2400" b="1" dirty="0">
                <a:latin typeface="Arial Black" panose="020B0A04020102020204" pitchFamily="34" charset="0"/>
              </a:rPr>
              <a:t>Por muchos años, la esperanza de un Salvador y Libertador se ha mantenido viva </a:t>
            </a:r>
            <a:r>
              <a:rPr lang="es-MX" sz="2400" b="1" dirty="0" smtClean="0">
                <a:latin typeface="Arial Black" panose="020B0A04020102020204" pitchFamily="34" charset="0"/>
              </a:rPr>
              <a:t>en </a:t>
            </a:r>
            <a:r>
              <a:rPr lang="es-MX" sz="2400" b="1" dirty="0">
                <a:latin typeface="Arial Black" panose="020B0A04020102020204" pitchFamily="34" charset="0"/>
              </a:rPr>
              <a:t>nuestros corazones. </a:t>
            </a:r>
            <a:endParaRPr lang="es-MX" sz="2400" b="1" dirty="0" smtClean="0">
              <a:latin typeface="Arial Black" panose="020B0A04020102020204" pitchFamily="34" charset="0"/>
            </a:endParaRPr>
          </a:p>
          <a:p>
            <a:pPr algn="ctr"/>
            <a:r>
              <a:rPr lang="es-MX" sz="2400" b="1" dirty="0" smtClean="0">
                <a:latin typeface="Arial Black" panose="020B0A04020102020204" pitchFamily="34" charset="0"/>
              </a:rPr>
              <a:t>Jesús</a:t>
            </a:r>
            <a:r>
              <a:rPr lang="es-MX" sz="2400" b="1" dirty="0">
                <a:latin typeface="Arial Black" panose="020B0A04020102020204" pitchFamily="34" charset="0"/>
              </a:rPr>
              <a:t>, es nuestra esperanza y nos alegra que todos nuestros niños se puedan </a:t>
            </a:r>
            <a:r>
              <a:rPr lang="es-MX" sz="2400" b="1" dirty="0" smtClean="0">
                <a:latin typeface="Arial Black" panose="020B0A04020102020204" pitchFamily="34" charset="0"/>
              </a:rPr>
              <a:t>fortalecer </a:t>
            </a:r>
            <a:r>
              <a:rPr lang="es-MX" sz="2400" b="1" dirty="0">
                <a:latin typeface="Arial Black" panose="020B0A04020102020204" pitchFamily="34" charset="0"/>
              </a:rPr>
              <a:t>durante este año para ser como Jesús, </a:t>
            </a:r>
            <a:endParaRPr lang="es-MX" sz="2400" b="1" dirty="0" smtClean="0">
              <a:latin typeface="Arial Black" panose="020B0A04020102020204" pitchFamily="34" charset="0"/>
            </a:endParaRPr>
          </a:p>
          <a:p>
            <a:pPr algn="ctr"/>
            <a:r>
              <a:rPr lang="es-MX" sz="2400" b="1" dirty="0" smtClean="0">
                <a:latin typeface="Arial Black" panose="020B0A04020102020204" pitchFamily="34" charset="0"/>
              </a:rPr>
              <a:t>obrar </a:t>
            </a:r>
            <a:r>
              <a:rPr lang="es-MX" sz="2400" b="1" dirty="0">
                <a:latin typeface="Arial Black" panose="020B0A04020102020204" pitchFamily="34" charset="0"/>
              </a:rPr>
              <a:t>como Jesús </a:t>
            </a:r>
            <a:endParaRPr lang="es-MX" sz="2400" b="1" dirty="0" smtClean="0">
              <a:latin typeface="Arial Black" panose="020B0A04020102020204" pitchFamily="34" charset="0"/>
            </a:endParaRPr>
          </a:p>
          <a:p>
            <a:pPr algn="ctr"/>
            <a:r>
              <a:rPr lang="es-MX" sz="2400" b="1" dirty="0" smtClean="0">
                <a:latin typeface="Arial Black" panose="020B0A04020102020204" pitchFamily="34" charset="0"/>
              </a:rPr>
              <a:t>y </a:t>
            </a:r>
            <a:r>
              <a:rPr lang="es-MX" sz="2400" b="1" dirty="0">
                <a:latin typeface="Arial Black" panose="020B0A04020102020204" pitchFamily="34" charset="0"/>
              </a:rPr>
              <a:t>mantener en sus pequeñas vidas </a:t>
            </a:r>
          </a:p>
          <a:p>
            <a:pPr algn="ctr"/>
            <a:r>
              <a:rPr lang="es-MX" sz="2400" b="1" dirty="0">
                <a:latin typeface="Arial Black" panose="020B0A04020102020204" pitchFamily="34" charset="0"/>
              </a:rPr>
              <a:t>la esperanza que Él viene pronto, ya no como un niño, sino como Rey y Salvador.</a:t>
            </a:r>
          </a:p>
        </p:txBody>
      </p:sp>
    </p:spTree>
    <p:extLst>
      <p:ext uri="{BB962C8B-B14F-4D97-AF65-F5344CB8AC3E}">
        <p14:creationId xmlns:p14="http://schemas.microsoft.com/office/powerpoint/2010/main" val="3741225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8000"/>
          </a:xfrm>
          <a:prstGeom prst="rect">
            <a:avLst/>
          </a:prstGeom>
        </p:spPr>
      </p:pic>
      <p:sp>
        <p:nvSpPr>
          <p:cNvPr id="3" name="Rectángulo 2"/>
          <p:cNvSpPr/>
          <p:nvPr/>
        </p:nvSpPr>
        <p:spPr>
          <a:xfrm>
            <a:off x="2147454" y="293729"/>
            <a:ext cx="6747164" cy="4832092"/>
          </a:xfrm>
          <a:prstGeom prst="rect">
            <a:avLst/>
          </a:prstGeom>
        </p:spPr>
        <p:txBody>
          <a:bodyPr wrap="square">
            <a:spAutoFit/>
          </a:bodyPr>
          <a:lstStyle/>
          <a:p>
            <a:pPr algn="ctr"/>
            <a:r>
              <a:rPr lang="es-MX" sz="2800" b="1" dirty="0">
                <a:latin typeface="Arial Black" panose="020B0A04020102020204" pitchFamily="34" charset="0"/>
              </a:rPr>
              <a:t>Para hablar de lo </a:t>
            </a:r>
          </a:p>
          <a:p>
            <a:pPr algn="ctr"/>
            <a:r>
              <a:rPr lang="es-MX" sz="2800" b="1" dirty="0">
                <a:latin typeface="Arial Black" panose="020B0A04020102020204" pitchFamily="34" charset="0"/>
              </a:rPr>
              <a:t>que significa esto en los niños, en el mes de julio se llevará a cabo un foro de esperanza, habrá una </a:t>
            </a:r>
            <a:r>
              <a:rPr lang="es-MX" sz="2800" b="1" dirty="0" smtClean="0">
                <a:latin typeface="Arial Black" panose="020B0A04020102020204" pitchFamily="34" charset="0"/>
              </a:rPr>
              <a:t>tarde </a:t>
            </a:r>
            <a:r>
              <a:rPr lang="es-MX" sz="2800" b="1" dirty="0">
                <a:latin typeface="Arial Black" panose="020B0A04020102020204" pitchFamily="34" charset="0"/>
              </a:rPr>
              <a:t>especial, tendremos una cantata de esperanza en el mes de septiembre entre otras actividades y,</a:t>
            </a:r>
          </a:p>
          <a:p>
            <a:pPr algn="ctr"/>
            <a:r>
              <a:rPr lang="es-MX" sz="2800" b="1" dirty="0">
                <a:latin typeface="Arial Black" panose="020B0A04020102020204" pitchFamily="34" charset="0"/>
              </a:rPr>
              <a:t>por último, en el mes de octubre terminaremos con un diario de agradecimiento. </a:t>
            </a:r>
          </a:p>
        </p:txBody>
      </p:sp>
    </p:spTree>
    <p:extLst>
      <p:ext uri="{BB962C8B-B14F-4D97-AF65-F5344CB8AC3E}">
        <p14:creationId xmlns:p14="http://schemas.microsoft.com/office/powerpoint/2010/main" val="2833988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7" y="-297"/>
            <a:ext cx="9144793" cy="6858594"/>
          </a:xfrm>
          <a:prstGeom prst="rect">
            <a:avLst/>
          </a:prstGeom>
        </p:spPr>
      </p:pic>
      <p:sp>
        <p:nvSpPr>
          <p:cNvPr id="4" name="Rectángulo 3"/>
          <p:cNvSpPr/>
          <p:nvPr/>
        </p:nvSpPr>
        <p:spPr>
          <a:xfrm>
            <a:off x="1399309" y="1083301"/>
            <a:ext cx="6705600" cy="4401205"/>
          </a:xfrm>
          <a:prstGeom prst="rect">
            <a:avLst/>
          </a:prstGeom>
        </p:spPr>
        <p:txBody>
          <a:bodyPr wrap="square">
            <a:spAutoFit/>
          </a:bodyPr>
          <a:lstStyle/>
          <a:p>
            <a:r>
              <a:rPr lang="es-MX" sz="2800" b="1" dirty="0">
                <a:latin typeface="Arial Black" panose="020B0A04020102020204" pitchFamily="34" charset="0"/>
              </a:rPr>
              <a:t>Abril “Letreros de esperanza” </a:t>
            </a:r>
          </a:p>
          <a:p>
            <a:r>
              <a:rPr lang="es-MX" sz="2800" b="1" dirty="0">
                <a:latin typeface="Arial Black" panose="020B0A04020102020204" pitchFamily="34" charset="0"/>
              </a:rPr>
              <a:t>Mayo “Palabras de esperanza</a:t>
            </a:r>
            <a:r>
              <a:rPr lang="es-MX" sz="2800" b="1" dirty="0" smtClean="0">
                <a:latin typeface="Arial Black" panose="020B0A04020102020204" pitchFamily="34" charset="0"/>
              </a:rPr>
              <a:t>”</a:t>
            </a:r>
          </a:p>
          <a:p>
            <a:r>
              <a:rPr lang="es-MX" sz="2800" b="1" dirty="0" smtClean="0">
                <a:latin typeface="Arial Black" panose="020B0A04020102020204" pitchFamily="34" charset="0"/>
              </a:rPr>
              <a:t> </a:t>
            </a:r>
            <a:r>
              <a:rPr lang="es-MX" sz="2800" b="1" dirty="0">
                <a:latin typeface="Arial Black" panose="020B0A04020102020204" pitchFamily="34" charset="0"/>
              </a:rPr>
              <a:t>Junio “Pared de esperanza” </a:t>
            </a:r>
            <a:endParaRPr lang="es-MX" sz="2800" b="1" dirty="0" smtClean="0">
              <a:latin typeface="Arial Black" panose="020B0A04020102020204" pitchFamily="34" charset="0"/>
            </a:endParaRPr>
          </a:p>
          <a:p>
            <a:r>
              <a:rPr lang="es-MX" sz="2800" b="1" dirty="0" smtClean="0">
                <a:latin typeface="Arial Black" panose="020B0A04020102020204" pitchFamily="34" charset="0"/>
              </a:rPr>
              <a:t>Julio </a:t>
            </a:r>
            <a:r>
              <a:rPr lang="es-MX" sz="2800" b="1" dirty="0">
                <a:latin typeface="Arial Black" panose="020B0A04020102020204" pitchFamily="34" charset="0"/>
              </a:rPr>
              <a:t>“foro de esperanza”, </a:t>
            </a:r>
            <a:endParaRPr lang="es-MX" sz="2800" b="1" dirty="0" smtClean="0">
              <a:latin typeface="Arial Black" panose="020B0A04020102020204" pitchFamily="34" charset="0"/>
            </a:endParaRPr>
          </a:p>
          <a:p>
            <a:r>
              <a:rPr lang="es-MX" sz="2800" b="1" dirty="0" smtClean="0">
                <a:latin typeface="Arial Black" panose="020B0A04020102020204" pitchFamily="34" charset="0"/>
              </a:rPr>
              <a:t>Agosto “</a:t>
            </a:r>
            <a:r>
              <a:rPr lang="es-MX" sz="2800" b="1" dirty="0">
                <a:latin typeface="Arial Black" panose="020B0A04020102020204" pitchFamily="34" charset="0"/>
              </a:rPr>
              <a:t>Tarjetas de esperanza” y “cantata de esperanza” en el mes de septiembre, “diario de gratitud y </a:t>
            </a:r>
          </a:p>
          <a:p>
            <a:r>
              <a:rPr lang="es-MX" sz="2800" b="1" dirty="0">
                <a:latin typeface="Arial Black" panose="020B0A04020102020204" pitchFamily="34" charset="0"/>
              </a:rPr>
              <a:t>concurso de Mateo” en el mes de octubre</a:t>
            </a:r>
          </a:p>
        </p:txBody>
      </p:sp>
    </p:spTree>
    <p:extLst>
      <p:ext uri="{BB962C8B-B14F-4D97-AF65-F5344CB8AC3E}">
        <p14:creationId xmlns:p14="http://schemas.microsoft.com/office/powerpoint/2010/main" val="3926174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594"/>
            <a:ext cx="9144793" cy="6858594"/>
          </a:xfrm>
          <a:prstGeom prst="rect">
            <a:avLst/>
          </a:prstGeom>
        </p:spPr>
      </p:pic>
      <p:sp>
        <p:nvSpPr>
          <p:cNvPr id="4" name="Rectángulo 3"/>
          <p:cNvSpPr/>
          <p:nvPr/>
        </p:nvSpPr>
        <p:spPr>
          <a:xfrm>
            <a:off x="1261160" y="570821"/>
            <a:ext cx="6622472" cy="6124754"/>
          </a:xfrm>
          <a:prstGeom prst="rect">
            <a:avLst/>
          </a:prstGeom>
        </p:spPr>
        <p:txBody>
          <a:bodyPr wrap="square">
            <a:spAutoFit/>
          </a:bodyPr>
          <a:lstStyle/>
          <a:p>
            <a:pPr algn="ctr"/>
            <a:r>
              <a:rPr lang="es-MX" sz="2800" b="1" dirty="0" smtClean="0">
                <a:latin typeface="Arial Black" panose="020B0A04020102020204" pitchFamily="34" charset="0"/>
              </a:rPr>
              <a:t>Vemos </a:t>
            </a:r>
            <a:r>
              <a:rPr lang="es-MX" sz="2800" b="1" dirty="0">
                <a:latin typeface="Arial Black" panose="020B0A04020102020204" pitchFamily="34" charset="0"/>
              </a:rPr>
              <a:t>al frente cada una de las actividades y conceptos que se desarrollarán durante </a:t>
            </a:r>
          </a:p>
          <a:p>
            <a:pPr algn="ctr"/>
            <a:r>
              <a:rPr lang="es-MX" sz="2800" b="1" dirty="0">
                <a:latin typeface="Arial Black" panose="020B0A04020102020204" pitchFamily="34" charset="0"/>
              </a:rPr>
              <a:t>el año. Por eso, es hora de invitar a todas las damas y los niños que quieren participar </a:t>
            </a:r>
            <a:endParaRPr lang="es-MX" sz="2800" b="1" dirty="0" smtClean="0">
              <a:latin typeface="Arial Black" panose="020B0A04020102020204" pitchFamily="34" charset="0"/>
            </a:endParaRPr>
          </a:p>
          <a:p>
            <a:pPr algn="ctr"/>
            <a:r>
              <a:rPr lang="es-MX" sz="2800" b="1" dirty="0" smtClean="0">
                <a:latin typeface="Arial Black" panose="020B0A04020102020204" pitchFamily="34" charset="0"/>
              </a:rPr>
              <a:t>e </a:t>
            </a:r>
            <a:r>
              <a:rPr lang="es-MX" sz="2800" b="1" dirty="0">
                <a:latin typeface="Arial Black" panose="020B0A04020102020204" pitchFamily="34" charset="0"/>
              </a:rPr>
              <a:t>integrarse en </a:t>
            </a:r>
          </a:p>
          <a:p>
            <a:pPr algn="ctr"/>
            <a:r>
              <a:rPr lang="es-MX" sz="2800" b="1" dirty="0">
                <a:latin typeface="Arial Black" panose="020B0A04020102020204" pitchFamily="34" charset="0"/>
              </a:rPr>
              <a:t>ambos ministerios que pasen al frente como señal de compromiso (entregar materiales como: copia </a:t>
            </a:r>
          </a:p>
          <a:p>
            <a:pPr algn="ctr"/>
            <a:r>
              <a:rPr lang="es-MX" sz="2800" b="1" dirty="0">
                <a:latin typeface="Arial Black" panose="020B0A04020102020204" pitchFamily="34" charset="0"/>
              </a:rPr>
              <a:t>de programas o cuadernos de trabajo o diario, </a:t>
            </a:r>
            <a:r>
              <a:rPr lang="es-MX" sz="2800" b="1" dirty="0" err="1">
                <a:latin typeface="Arial Black" panose="020B0A04020102020204" pitchFamily="34" charset="0"/>
              </a:rPr>
              <a:t>fotobotones</a:t>
            </a:r>
            <a:r>
              <a:rPr lang="es-MX" sz="2800" b="1" dirty="0">
                <a:latin typeface="Arial Black" panose="020B0A04020102020204" pitchFamily="34" charset="0"/>
              </a:rPr>
              <a:t>, etc.)</a:t>
            </a:r>
          </a:p>
        </p:txBody>
      </p:sp>
    </p:spTree>
    <p:extLst>
      <p:ext uri="{BB962C8B-B14F-4D97-AF65-F5344CB8AC3E}">
        <p14:creationId xmlns:p14="http://schemas.microsoft.com/office/powerpoint/2010/main" val="2871721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21673" y="3147767"/>
            <a:ext cx="8742217" cy="3416320"/>
          </a:xfrm>
          <a:prstGeom prst="rect">
            <a:avLst/>
          </a:prstGeom>
        </p:spPr>
        <p:txBody>
          <a:bodyPr wrap="square">
            <a:spAutoFit/>
          </a:bodyPr>
          <a:lstStyle/>
          <a:p>
            <a:pPr algn="ctr"/>
            <a:r>
              <a:rPr lang="es-MX" sz="2400" b="1" dirty="0">
                <a:latin typeface="Arial Black" panose="020B0A04020102020204" pitchFamily="34" charset="0"/>
              </a:rPr>
              <a:t>Directoras MM y MIA al frente con sus delegaciones y dos integrantes sostienen el listón de </a:t>
            </a:r>
            <a:r>
              <a:rPr lang="es-MX" sz="2400" b="1" dirty="0" smtClean="0">
                <a:latin typeface="Arial Black" panose="020B0A04020102020204" pitchFamily="34" charset="0"/>
              </a:rPr>
              <a:t>iniciación</a:t>
            </a:r>
            <a:r>
              <a:rPr lang="es-MX" sz="2400" b="1" dirty="0">
                <a:latin typeface="Arial Black" panose="020B0A04020102020204" pitchFamily="34" charset="0"/>
              </a:rPr>
              <a:t>. (Todos a una sola voz) dicen</a:t>
            </a:r>
            <a:r>
              <a:rPr lang="es-MX" sz="2400" b="1" dirty="0" smtClean="0">
                <a:latin typeface="Arial Black" panose="020B0A04020102020204" pitchFamily="34" charset="0"/>
              </a:rPr>
              <a:t>:</a:t>
            </a:r>
          </a:p>
          <a:p>
            <a:pPr algn="ctr"/>
            <a:r>
              <a:rPr lang="es-MX" sz="2400" b="1" dirty="0" smtClean="0">
                <a:latin typeface="Arial Black" panose="020B0A04020102020204" pitchFamily="34" charset="0"/>
              </a:rPr>
              <a:t> </a:t>
            </a:r>
            <a:r>
              <a:rPr lang="es-MX" sz="2400" b="1" dirty="0">
                <a:latin typeface="Arial Black" panose="020B0A04020102020204" pitchFamily="34" charset="0"/>
              </a:rPr>
              <a:t>¡Jesús danos VALOR Y ESPERANZA para cumplir </a:t>
            </a:r>
          </a:p>
          <a:p>
            <a:pPr algn="ctr"/>
            <a:r>
              <a:rPr lang="es-MX" sz="2400" b="1" dirty="0">
                <a:latin typeface="Arial Black" panose="020B0A04020102020204" pitchFamily="34" charset="0"/>
              </a:rPr>
              <a:t>fielmente tu llamado! </a:t>
            </a:r>
            <a:endParaRPr lang="es-MX" sz="2400" b="1" dirty="0" smtClean="0">
              <a:latin typeface="Arial Black" panose="020B0A04020102020204" pitchFamily="34" charset="0"/>
            </a:endParaRPr>
          </a:p>
          <a:p>
            <a:pPr algn="ctr"/>
            <a:r>
              <a:rPr lang="es-MX" sz="2400" b="1" dirty="0" smtClean="0">
                <a:latin typeface="Arial Black" panose="020B0A04020102020204" pitchFamily="34" charset="0"/>
              </a:rPr>
              <a:t>Las </a:t>
            </a:r>
            <a:r>
              <a:rPr lang="es-MX" sz="2400" b="1" dirty="0">
                <a:latin typeface="Arial Black" panose="020B0A04020102020204" pitchFamily="34" charset="0"/>
              </a:rPr>
              <a:t>directoras cortan respectivamente sus listones como símbolo del Inicio del </a:t>
            </a:r>
          </a:p>
          <a:p>
            <a:pPr algn="ctr"/>
            <a:r>
              <a:rPr lang="es-MX" sz="2400" b="1" dirty="0">
                <a:latin typeface="Arial Black" panose="020B0A04020102020204" pitchFamily="34" charset="0"/>
              </a:rPr>
              <a:t>programa Rescatando tu Valor y Olimpiadas de Esperanza.</a:t>
            </a:r>
          </a:p>
        </p:txBody>
      </p:sp>
      <p:pic>
        <p:nvPicPr>
          <p:cNvPr id="4" name="Imagen 3"/>
          <p:cNvPicPr>
            <a:picLocks noChangeAspect="1"/>
          </p:cNvPicPr>
          <p:nvPr/>
        </p:nvPicPr>
        <p:blipFill>
          <a:blip r:embed="rId2"/>
          <a:stretch>
            <a:fillRect/>
          </a:stretch>
        </p:blipFill>
        <p:spPr>
          <a:xfrm>
            <a:off x="1453657" y="-1"/>
            <a:ext cx="5903107" cy="3147767"/>
          </a:xfrm>
          <a:prstGeom prst="rect">
            <a:avLst/>
          </a:prstGeom>
        </p:spPr>
      </p:pic>
    </p:spTree>
    <p:extLst>
      <p:ext uri="{BB962C8B-B14F-4D97-AF65-F5344CB8AC3E}">
        <p14:creationId xmlns:p14="http://schemas.microsoft.com/office/powerpoint/2010/main" val="15279011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46330"/>
            <a:ext cx="9144000" cy="6211670"/>
          </a:xfrm>
          <a:prstGeom prst="rect">
            <a:avLst/>
          </a:prstGeom>
        </p:spPr>
      </p:pic>
      <p:sp>
        <p:nvSpPr>
          <p:cNvPr id="3" name="CuadroTexto 2"/>
          <p:cNvSpPr txBox="1"/>
          <p:nvPr/>
        </p:nvSpPr>
        <p:spPr>
          <a:xfrm>
            <a:off x="0" y="-1"/>
            <a:ext cx="9144000" cy="646331"/>
          </a:xfrm>
          <a:prstGeom prst="rect">
            <a:avLst/>
          </a:prstGeom>
          <a:solidFill>
            <a:schemeClr val="accent1">
              <a:lumMod val="40000"/>
              <a:lumOff val="60000"/>
            </a:schemeClr>
          </a:solidFill>
        </p:spPr>
        <p:txBody>
          <a:bodyPr wrap="square" rtlCol="0">
            <a:spAutoFit/>
          </a:bodyPr>
          <a:lstStyle/>
          <a:p>
            <a:pPr algn="ctr"/>
            <a:r>
              <a:rPr lang="es-MX" sz="3600" b="1" dirty="0" smtClean="0">
                <a:latin typeface="Arial Black" panose="020B0A04020102020204" pitchFamily="34" charset="0"/>
              </a:rPr>
              <a:t>HIMNO FINAL</a:t>
            </a:r>
            <a:endParaRPr lang="es-MX" sz="3600" b="1" dirty="0">
              <a:latin typeface="Arial Black" panose="020B0A04020102020204" pitchFamily="34" charset="0"/>
            </a:endParaRPr>
          </a:p>
        </p:txBody>
      </p:sp>
      <p:sp>
        <p:nvSpPr>
          <p:cNvPr id="4" name="CuadroTexto 3"/>
          <p:cNvSpPr txBox="1"/>
          <p:nvPr/>
        </p:nvSpPr>
        <p:spPr>
          <a:xfrm>
            <a:off x="4572000" y="789710"/>
            <a:ext cx="4482509" cy="1354217"/>
          </a:xfrm>
          <a:prstGeom prst="rect">
            <a:avLst/>
          </a:prstGeom>
          <a:noFill/>
        </p:spPr>
        <p:txBody>
          <a:bodyPr wrap="none" rtlCol="0">
            <a:spAutoFit/>
          </a:bodyPr>
          <a:lstStyle/>
          <a:p>
            <a:pPr algn="ctr"/>
            <a:r>
              <a:rPr lang="es-MX" sz="3200" b="1" dirty="0" smtClean="0">
                <a:latin typeface="Arial Black" panose="020B0A04020102020204" pitchFamily="34" charset="0"/>
              </a:rPr>
              <a:t># 181 </a:t>
            </a:r>
          </a:p>
          <a:p>
            <a:pPr algn="ctr"/>
            <a:r>
              <a:rPr lang="es-MX" sz="3200" b="1" dirty="0" smtClean="0">
                <a:latin typeface="Arial Black" panose="020B0A04020102020204" pitchFamily="34" charset="0"/>
              </a:rPr>
              <a:t>“UNA ESPERANZA”</a:t>
            </a:r>
          </a:p>
          <a:p>
            <a:endParaRPr lang="es-MX" dirty="0"/>
          </a:p>
        </p:txBody>
      </p:sp>
    </p:spTree>
    <p:extLst>
      <p:ext uri="{BB962C8B-B14F-4D97-AF65-F5344CB8AC3E}">
        <p14:creationId xmlns:p14="http://schemas.microsoft.com/office/powerpoint/2010/main" val="2848664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
            <a:ext cx="9144000" cy="584775"/>
          </a:xfrm>
          <a:prstGeom prst="rect">
            <a:avLst/>
          </a:prstGeom>
          <a:solidFill>
            <a:schemeClr val="accent1">
              <a:lumMod val="60000"/>
              <a:lumOff val="40000"/>
            </a:schemeClr>
          </a:solidFill>
        </p:spPr>
        <p:txBody>
          <a:bodyPr wrap="square" rtlCol="0">
            <a:spAutoFit/>
          </a:bodyPr>
          <a:lstStyle/>
          <a:p>
            <a:pPr algn="ctr"/>
            <a:r>
              <a:rPr lang="es-MX" sz="3200" b="1" dirty="0" smtClean="0">
                <a:latin typeface="Arial Black" panose="020B0A04020102020204" pitchFamily="34" charset="0"/>
              </a:rPr>
              <a:t>ORACIÓN DE CONSAGRACIÓN</a:t>
            </a:r>
            <a:endParaRPr lang="es-MX" sz="32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0" y="584774"/>
            <a:ext cx="9144000" cy="6273226"/>
          </a:xfrm>
          <a:prstGeom prst="rect">
            <a:avLst/>
          </a:prstGeom>
        </p:spPr>
      </p:pic>
    </p:spTree>
    <p:extLst>
      <p:ext uri="{BB962C8B-B14F-4D97-AF65-F5344CB8AC3E}">
        <p14:creationId xmlns:p14="http://schemas.microsoft.com/office/powerpoint/2010/main" val="4157044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464086"/>
            <a:ext cx="9144000" cy="2246769"/>
          </a:xfrm>
          <a:prstGeom prst="rect">
            <a:avLst/>
          </a:prstGeom>
        </p:spPr>
        <p:txBody>
          <a:bodyPr wrap="square">
            <a:spAutoFit/>
          </a:bodyPr>
          <a:lstStyle/>
          <a:p>
            <a:pPr algn="ctr"/>
            <a:r>
              <a:rPr lang="es-MX" sz="2000" b="1" dirty="0" smtClean="0">
                <a:latin typeface="Arial Black" panose="020B0A04020102020204" pitchFamily="34" charset="0"/>
              </a:rPr>
              <a:t>Recibamos con mucho júbilo a la delegación de atletas de las “Olimpiadas de Esperanza” que </a:t>
            </a:r>
          </a:p>
          <a:p>
            <a:pPr algn="ctr"/>
            <a:r>
              <a:rPr lang="es-MX" sz="2000" b="1" dirty="0" smtClean="0">
                <a:latin typeface="Arial Black" panose="020B0A04020102020204" pitchFamily="34" charset="0"/>
              </a:rPr>
              <a:t>encabeza su director (a): ______________ </a:t>
            </a:r>
          </a:p>
          <a:p>
            <a:pPr algn="ctr"/>
            <a:r>
              <a:rPr lang="es-MX" sz="2000" b="1" dirty="0" smtClean="0">
                <a:latin typeface="Arial Black" panose="020B0A04020102020204" pitchFamily="34" charset="0"/>
              </a:rPr>
              <a:t>Los atletas que estamos viendo desfilar se han preparado en un entrenamiento especial de la FE y el AMOR, y ellos </a:t>
            </a:r>
          </a:p>
          <a:p>
            <a:pPr algn="ctr"/>
            <a:r>
              <a:rPr lang="es-MX" sz="2000" b="1" dirty="0" smtClean="0">
                <a:latin typeface="Arial Black" panose="020B0A04020102020204" pitchFamily="34" charset="0"/>
              </a:rPr>
              <a:t>han salido triunfantes en las diferentes áreas por eso portan muy felices sus medallas. </a:t>
            </a:r>
            <a:endParaRPr lang="es-MX" sz="2000" b="1" dirty="0">
              <a:latin typeface="Arial Black" panose="020B0A04020102020204" pitchFamily="34" charset="0"/>
            </a:endParaRPr>
          </a:p>
        </p:txBody>
      </p:sp>
      <p:pic>
        <p:nvPicPr>
          <p:cNvPr id="3" name="Imagen 2"/>
          <p:cNvPicPr>
            <a:picLocks noChangeAspect="1"/>
          </p:cNvPicPr>
          <p:nvPr/>
        </p:nvPicPr>
        <p:blipFill>
          <a:blip r:embed="rId2"/>
          <a:stretch>
            <a:fillRect/>
          </a:stretch>
        </p:blipFill>
        <p:spPr>
          <a:xfrm>
            <a:off x="3068782" y="138546"/>
            <a:ext cx="3200400" cy="4143375"/>
          </a:xfrm>
          <a:prstGeom prst="rect">
            <a:avLst/>
          </a:prstGeom>
        </p:spPr>
      </p:pic>
    </p:spTree>
    <p:extLst>
      <p:ext uri="{BB962C8B-B14F-4D97-AF65-F5344CB8AC3E}">
        <p14:creationId xmlns:p14="http://schemas.microsoft.com/office/powerpoint/2010/main" val="3870734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014352"/>
            <a:ext cx="9144000" cy="7872352"/>
          </a:xfrm>
          <a:prstGeom prst="rect">
            <a:avLst/>
          </a:prstGeom>
        </p:spPr>
      </p:pic>
      <p:sp>
        <p:nvSpPr>
          <p:cNvPr id="4" name="Rectángulo 3"/>
          <p:cNvSpPr/>
          <p:nvPr/>
        </p:nvSpPr>
        <p:spPr>
          <a:xfrm>
            <a:off x="0" y="3535877"/>
            <a:ext cx="9144000" cy="3170099"/>
          </a:xfrm>
          <a:prstGeom prst="rect">
            <a:avLst/>
          </a:prstGeom>
          <a:solidFill>
            <a:schemeClr val="bg1"/>
          </a:solidFill>
        </p:spPr>
        <p:txBody>
          <a:bodyPr wrap="square">
            <a:spAutoFit/>
          </a:bodyPr>
          <a:lstStyle/>
          <a:p>
            <a:pPr algn="ctr"/>
            <a:r>
              <a:rPr lang="es-MX" sz="2000" b="1" dirty="0" smtClean="0">
                <a:latin typeface="Arial Black" panose="020B0A04020102020204" pitchFamily="34" charset="0"/>
              </a:rPr>
              <a:t>Con el mismo entusiasmo que hemos recibido a nuestra delegación de Atletas, recibamos a </a:t>
            </a:r>
          </a:p>
          <a:p>
            <a:pPr algn="ctr"/>
            <a:r>
              <a:rPr lang="es-MX" sz="2000" b="1" dirty="0" smtClean="0">
                <a:latin typeface="Arial Black" panose="020B0A04020102020204" pitchFamily="34" charset="0"/>
              </a:rPr>
              <a:t>continuación a un grupo de damas que también representan a todas aquellas que participaron y se </a:t>
            </a:r>
          </a:p>
          <a:p>
            <a:pPr algn="ctr"/>
            <a:r>
              <a:rPr lang="es-MX" sz="2000" b="1" dirty="0" smtClean="0">
                <a:latin typeface="Arial Black" panose="020B0A04020102020204" pitchFamily="34" charset="0"/>
              </a:rPr>
              <a:t>propusieron bajo la influencia del Espíritu Santo, Rescatar su Misión; como ven, portan su distinguido </a:t>
            </a:r>
          </a:p>
          <a:p>
            <a:pPr algn="ctr"/>
            <a:r>
              <a:rPr lang="es-MX" sz="2000" b="1" dirty="0" smtClean="0">
                <a:latin typeface="Arial Black" panose="020B0A04020102020204" pitchFamily="34" charset="0"/>
              </a:rPr>
              <a:t>botón que recibieron por el esfuerzo que realizaron durante un año para llevar a cabo en su vida, su </a:t>
            </a:r>
          </a:p>
          <a:p>
            <a:pPr algn="ctr"/>
            <a:r>
              <a:rPr lang="es-MX" sz="2000" b="1" dirty="0" smtClean="0">
                <a:latin typeface="Arial Black" panose="020B0A04020102020204" pitchFamily="34" charset="0"/>
              </a:rPr>
              <a:t>familia y su comunidad, la Misión que Dios les ha encomendado. Y al frente de ellas viene su directora: ___________ </a:t>
            </a:r>
            <a:endParaRPr lang="es-MX" sz="2000" b="1" dirty="0">
              <a:latin typeface="Arial Black" panose="020B0A04020102020204" pitchFamily="34" charset="0"/>
            </a:endParaRPr>
          </a:p>
        </p:txBody>
      </p:sp>
    </p:spTree>
    <p:extLst>
      <p:ext uri="{BB962C8B-B14F-4D97-AF65-F5344CB8AC3E}">
        <p14:creationId xmlns:p14="http://schemas.microsoft.com/office/powerpoint/2010/main" val="2796690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0114" y="0"/>
            <a:ext cx="9154114" cy="6858000"/>
          </a:xfrm>
          <a:prstGeom prst="rect">
            <a:avLst/>
          </a:prstGeom>
        </p:spPr>
      </p:pic>
      <p:sp>
        <p:nvSpPr>
          <p:cNvPr id="9" name="Rectángulo 8"/>
          <p:cNvSpPr/>
          <p:nvPr/>
        </p:nvSpPr>
        <p:spPr>
          <a:xfrm>
            <a:off x="1174228" y="920621"/>
            <a:ext cx="6785429" cy="5016758"/>
          </a:xfrm>
          <a:prstGeom prst="rect">
            <a:avLst/>
          </a:prstGeom>
        </p:spPr>
        <p:txBody>
          <a:bodyPr wrap="square">
            <a:spAutoFit/>
          </a:bodyPr>
          <a:lstStyle/>
          <a:p>
            <a:pPr algn="ctr"/>
            <a:r>
              <a:rPr lang="es-MX" sz="4000" b="1" dirty="0" smtClean="0">
                <a:solidFill>
                  <a:schemeClr val="bg1"/>
                </a:solidFill>
                <a:latin typeface="Arial Black" panose="020B0A04020102020204" pitchFamily="34" charset="0"/>
              </a:rPr>
              <a:t>Saludamos a ambos ministerios y con esta entrada especial comenzamos nuestro programa de </a:t>
            </a:r>
          </a:p>
          <a:p>
            <a:pPr algn="ctr"/>
            <a:r>
              <a:rPr lang="es-MX" sz="4000" b="1" dirty="0" smtClean="0">
                <a:solidFill>
                  <a:schemeClr val="bg1"/>
                </a:solidFill>
                <a:latin typeface="Arial Black" panose="020B0A04020102020204" pitchFamily="34" charset="0"/>
              </a:rPr>
              <a:t>Iniciación: Rescatando tu Valor y Olimpiadas de Esperanza</a:t>
            </a:r>
            <a:endParaRPr lang="es-MX"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572869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58000"/>
          </a:xfrm>
          <a:prstGeom prst="rect">
            <a:avLst/>
          </a:prstGeom>
        </p:spPr>
      </p:pic>
      <p:sp>
        <p:nvSpPr>
          <p:cNvPr id="4" name="CuadroTexto 3"/>
          <p:cNvSpPr txBox="1"/>
          <p:nvPr/>
        </p:nvSpPr>
        <p:spPr>
          <a:xfrm>
            <a:off x="1637574" y="2161310"/>
            <a:ext cx="5868851" cy="2123658"/>
          </a:xfrm>
          <a:prstGeom prst="rect">
            <a:avLst/>
          </a:prstGeom>
          <a:noFill/>
        </p:spPr>
        <p:txBody>
          <a:bodyPr wrap="none" rtlCol="0">
            <a:spAutoFit/>
          </a:bodyPr>
          <a:lstStyle/>
          <a:p>
            <a:pPr algn="ctr"/>
            <a:r>
              <a:rPr lang="es-MX" sz="4400" b="1" dirty="0" smtClean="0">
                <a:latin typeface="Arial Black" panose="020B0A04020102020204" pitchFamily="34" charset="0"/>
              </a:rPr>
              <a:t>CANTO ESPECIAL </a:t>
            </a:r>
          </a:p>
          <a:p>
            <a:pPr algn="ctr"/>
            <a:r>
              <a:rPr lang="es-MX" sz="4400" b="1" dirty="0" smtClean="0">
                <a:latin typeface="Arial Black" panose="020B0A04020102020204" pitchFamily="34" charset="0"/>
              </a:rPr>
              <a:t>POR LOS</a:t>
            </a:r>
          </a:p>
          <a:p>
            <a:pPr algn="ctr"/>
            <a:r>
              <a:rPr lang="es-MX" sz="4400" b="1" dirty="0" smtClean="0">
                <a:latin typeface="Arial Black" panose="020B0A04020102020204" pitchFamily="34" charset="0"/>
              </a:rPr>
              <a:t>NIÑOS</a:t>
            </a:r>
            <a:endParaRPr lang="es-MX" sz="4400" b="1" dirty="0">
              <a:latin typeface="Arial Black" panose="020B0A04020102020204" pitchFamily="34" charset="0"/>
            </a:endParaRPr>
          </a:p>
        </p:txBody>
      </p:sp>
    </p:spTree>
    <p:extLst>
      <p:ext uri="{BB962C8B-B14F-4D97-AF65-F5344CB8AC3E}">
        <p14:creationId xmlns:p14="http://schemas.microsoft.com/office/powerpoint/2010/main" val="97583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30510" cy="6858000"/>
          </a:xfrm>
          <a:prstGeom prst="rect">
            <a:avLst/>
          </a:prstGeom>
        </p:spPr>
      </p:pic>
      <p:sp>
        <p:nvSpPr>
          <p:cNvPr id="4" name="Rectángulo 3"/>
          <p:cNvSpPr/>
          <p:nvPr/>
        </p:nvSpPr>
        <p:spPr>
          <a:xfrm>
            <a:off x="1704110" y="1659285"/>
            <a:ext cx="5472545" cy="3539430"/>
          </a:xfrm>
          <a:prstGeom prst="rect">
            <a:avLst/>
          </a:prstGeom>
        </p:spPr>
        <p:txBody>
          <a:bodyPr wrap="square">
            <a:spAutoFit/>
          </a:bodyPr>
          <a:lstStyle/>
          <a:p>
            <a:pPr algn="ctr"/>
            <a:r>
              <a:rPr lang="es-MX" sz="2000" b="1" dirty="0" smtClean="0">
                <a:latin typeface="Arial Black" panose="020B0A04020102020204" pitchFamily="34" charset="0"/>
              </a:rPr>
              <a:t>Directoras MM Y MIA al frente:</a:t>
            </a:r>
          </a:p>
          <a:p>
            <a:pPr algn="ctr"/>
            <a:r>
              <a:rPr lang="es-MX" sz="2000" b="1" dirty="0" smtClean="0">
                <a:latin typeface="Arial Black" panose="020B0A04020102020204" pitchFamily="34" charset="0"/>
              </a:rPr>
              <a:t>Directora MIA: Muy buenos días. Con esta hermosa alabanza en las voces tiernas de nuestros niños </a:t>
            </a:r>
          </a:p>
          <a:p>
            <a:pPr algn="ctr"/>
            <a:r>
              <a:rPr lang="es-MX" sz="2000" b="1" dirty="0" smtClean="0">
                <a:latin typeface="Arial Black" panose="020B0A04020102020204" pitchFamily="34" charset="0"/>
              </a:rPr>
              <a:t>les damos la bienvenida al programa de Iniciación, esperando que se sientan motivados a integrar a </a:t>
            </a:r>
          </a:p>
          <a:p>
            <a:pPr algn="ctr"/>
            <a:r>
              <a:rPr lang="es-MX" sz="2000" b="1" dirty="0" smtClean="0">
                <a:latin typeface="Arial Black" panose="020B0A04020102020204" pitchFamily="34" charset="0"/>
              </a:rPr>
              <a:t>sus niños en las nuevas Olimpiadas de Esperanza para que participen de las diferentes actividades </a:t>
            </a:r>
          </a:p>
          <a:p>
            <a:pPr algn="ctr"/>
            <a:r>
              <a:rPr lang="es-MX" sz="2000" b="1" dirty="0" smtClean="0">
                <a:latin typeface="Arial Black" panose="020B0A04020102020204" pitchFamily="34" charset="0"/>
              </a:rPr>
              <a:t>que se llevarán a cabo mes con mes.</a:t>
            </a:r>
            <a:endParaRPr lang="es-MX" sz="2000" b="1" dirty="0">
              <a:latin typeface="Arial Black" panose="020B0A04020102020204" pitchFamily="34" charset="0"/>
            </a:endParaRPr>
          </a:p>
        </p:txBody>
      </p:sp>
    </p:spTree>
    <p:extLst>
      <p:ext uri="{BB962C8B-B14F-4D97-AF65-F5344CB8AC3E}">
        <p14:creationId xmlns:p14="http://schemas.microsoft.com/office/powerpoint/2010/main" val="1550112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2393</TotalTime>
  <Words>2730</Words>
  <Application>Microsoft Office PowerPoint</Application>
  <PresentationFormat>Presentación en pantalla (4:3)</PresentationFormat>
  <Paragraphs>208</Paragraphs>
  <Slides>47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47</vt:i4>
      </vt:variant>
    </vt:vector>
  </HeadingPairs>
  <TitlesOfParts>
    <vt:vector size="52"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ADMIN</cp:lastModifiedBy>
  <cp:revision>34</cp:revision>
  <dcterms:created xsi:type="dcterms:W3CDTF">2024-01-07T18:08:28Z</dcterms:created>
  <dcterms:modified xsi:type="dcterms:W3CDTF">2024-01-09T23:11:23Z</dcterms:modified>
</cp:coreProperties>
</file>