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63" r:id="rId6"/>
    <p:sldId id="264" r:id="rId7"/>
    <p:sldId id="259" r:id="rId8"/>
    <p:sldId id="260" r:id="rId9"/>
    <p:sldId id="262" r:id="rId10"/>
    <p:sldId id="265" r:id="rId11"/>
    <p:sldId id="267" r:id="rId12"/>
    <p:sldId id="266" r:id="rId13"/>
    <p:sldId id="268" r:id="rId14"/>
    <p:sldId id="271" r:id="rId15"/>
    <p:sldId id="269" r:id="rId16"/>
    <p:sldId id="270" r:id="rId17"/>
    <p:sldId id="273" r:id="rId18"/>
    <p:sldId id="272" r:id="rId19"/>
    <p:sldId id="275" r:id="rId20"/>
    <p:sldId id="277" r:id="rId21"/>
    <p:sldId id="278" r:id="rId22"/>
    <p:sldId id="280" r:id="rId23"/>
    <p:sldId id="274" r:id="rId24"/>
    <p:sldId id="282" r:id="rId25"/>
    <p:sldId id="276" r:id="rId26"/>
    <p:sldId id="279" r:id="rId27"/>
    <p:sldId id="281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733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367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195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57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803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80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290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105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428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821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224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200BE-CD61-4EBB-8587-EE6B9DE6AF29}" type="datetimeFigureOut">
              <a:rPr lang="es-MX" smtClean="0"/>
              <a:t>15/10/2023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73F7-E818-4D21-A2C4-11DE5C4A44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304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" y="5774792"/>
            <a:ext cx="1110344" cy="98904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63486" y="5809731"/>
            <a:ext cx="8660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SÁBATICA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561"/>
            <a:ext cx="9144000" cy="5160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77538" y="-323166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GRAN COMISIÓN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Sabes compañero, me gusta mucho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capacitan nuestros líderes de la iglesia, sobre todo a los que no tenemos la oportunidad de asistir a una universidad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adventista, y ¿Sabes? Existe una tercera prioridad para con nosotros que es: El compromiso de poder participar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Evangelismo en formas creativas a través de nuestras propias universidades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860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Efectivamente compañero, y lo mejor de todo es que podemos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hacerlo con los elementos que ellos mismos nos proporcionan con las capacitaciones, ¿qué te parece si escuchamos una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capacitaciones como lo es el Nuevo Horizonte?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30985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SIGUIENDO EL PLAN DIVINO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46441"/>
            <a:ext cx="4572000" cy="51845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046441"/>
            <a:ext cx="2285999" cy="518454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858000" y="1046441"/>
            <a:ext cx="2286000" cy="518454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2285999" y="5839097"/>
            <a:ext cx="90133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7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-1" y="0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76503" y="1520784"/>
            <a:ext cx="44674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interesante ha sido el poder escuchar cada una de las prioridades que podemos encontrar en este hermoso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ministerio de MCP, y nos falta poder ver una última prioridad, pero antes de ir terminado la clase, me gustaría mucho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meditarán </a:t>
            </a:r>
            <a:r>
              <a:rPr lang="es-MX" sz="2000" b="1" dirty="0">
                <a:latin typeface="Arial Black" panose="020B0A04020102020204" pitchFamily="34" charset="0"/>
              </a:rPr>
              <a:t>en la siguiente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alabanza </a:t>
            </a:r>
            <a:r>
              <a:rPr lang="es-MX" sz="2000" b="1" dirty="0">
                <a:latin typeface="Arial Black" panose="020B0A04020102020204" pitchFamily="34" charset="0"/>
              </a:rPr>
              <a:t>para abrir nuestras mentes a la última prioridad. </a:t>
            </a:r>
            <a:r>
              <a:rPr lang="es-MX" sz="2000" b="1" dirty="0" smtClean="0">
                <a:latin typeface="Arial Black" panose="020B0A04020102020204" pitchFamily="34" charset="0"/>
              </a:rPr>
              <a:t>HIMNO </a:t>
            </a:r>
            <a:r>
              <a:rPr lang="es-MX" sz="2000" b="1" dirty="0">
                <a:latin typeface="Arial Black" panose="020B0A04020102020204" pitchFamily="34" charset="0"/>
              </a:rPr>
              <a:t>#610 </a:t>
            </a:r>
            <a:r>
              <a:rPr lang="es-MX" sz="2000" b="1" dirty="0" smtClean="0">
                <a:latin typeface="Arial Black" panose="020B0A04020102020204" pitchFamily="34" charset="0"/>
              </a:rPr>
              <a:t>“ESCUCHAMOS TU LLAMADA”.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" y="584775"/>
            <a:ext cx="4428308" cy="62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M</a:t>
            </a:r>
            <a:r>
              <a:rPr lang="es-MX" b="1" dirty="0" smtClean="0">
                <a:latin typeface="Arial Black" panose="020B0A04020102020204" pitchFamily="34" charset="0"/>
              </a:rPr>
              <a:t>e gusta mucho </a:t>
            </a:r>
            <a:r>
              <a:rPr lang="es-MX" b="1" dirty="0">
                <a:latin typeface="Arial Black" panose="020B0A04020102020204" pitchFamily="34" charset="0"/>
              </a:rPr>
              <a:t>la enseñanza que hemos tenido el día de hoy, sobre todo porque la prioridad número cuatro nos dice que: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</a:t>
            </a:r>
            <a:r>
              <a:rPr lang="es-MX" b="1" dirty="0">
                <a:latin typeface="Arial Black" panose="020B0A04020102020204" pitchFamily="34" charset="0"/>
              </a:rPr>
              <a:t>servicio </a:t>
            </a:r>
            <a:r>
              <a:rPr lang="es-MX" b="1" dirty="0" smtClean="0">
                <a:latin typeface="Arial Black" panose="020B0A04020102020204" pitchFamily="34" charset="0"/>
              </a:rPr>
              <a:t>a </a:t>
            </a:r>
            <a:r>
              <a:rPr lang="es-MX" b="1" dirty="0">
                <a:latin typeface="Arial Black" panose="020B0A04020102020204" pitchFamily="34" charset="0"/>
              </a:rPr>
              <a:t>la iglesia y a la comunidad debe ser cumpliendo una misión local con una visión mundial, tal cual podemos aprender 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través de las diversas historias que recibimos por medio del misionero mundial,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0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5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MISIONERO MUNDIAL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6008913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76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566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Trabajemos juntos para implementar esta importante actividad en toda la </a:t>
            </a:r>
            <a:r>
              <a:rPr lang="es-MX" sz="2000" b="1" dirty="0" smtClean="0">
                <a:latin typeface="Arial Black" panose="020B0A04020102020204" pitchFamily="34" charset="0"/>
              </a:rPr>
              <a:t>Unión </a:t>
            </a:r>
            <a:r>
              <a:rPr lang="es-MX" sz="2000" b="1" dirty="0">
                <a:latin typeface="Arial Black" panose="020B0A04020102020204" pitchFamily="34" charset="0"/>
              </a:rPr>
              <a:t>Interoceánica. Las trompetas están sonando. Jesús pronto vendrá. Que los estudiantes universitarios trabajen en el </a:t>
            </a:r>
            <a:r>
              <a:rPr lang="es-MX" sz="2000" b="1" dirty="0" smtClean="0">
                <a:latin typeface="Arial Black" panose="020B0A04020102020204" pitchFamily="34" charset="0"/>
              </a:rPr>
              <a:t>nombre </a:t>
            </a:r>
            <a:r>
              <a:rPr lang="es-MX" sz="2000" b="1" dirty="0">
                <a:latin typeface="Arial Black" panose="020B0A04020102020204" pitchFamily="34" charset="0"/>
              </a:rPr>
              <a:t>del Señor.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90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suenen las trompetas en las universidades seculares y en las comunidades universitarias.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</a:t>
            </a:r>
            <a:r>
              <a:rPr lang="es-MX" sz="2000" b="1" dirty="0">
                <a:latin typeface="Arial Black" panose="020B0A04020102020204" pitchFamily="34" charset="0"/>
              </a:rPr>
              <a:t>lo </a:t>
            </a:r>
            <a:r>
              <a:rPr lang="es-MX" sz="2000" b="1" dirty="0" smtClean="0">
                <a:latin typeface="Arial Black" panose="020B0A04020102020204" pitchFamily="34" charset="0"/>
              </a:rPr>
              <a:t>tanto</a:t>
            </a:r>
            <a:r>
              <a:rPr lang="es-MX" sz="2000" b="1" dirty="0">
                <a:latin typeface="Arial Black" panose="020B0A04020102020204" pitchFamily="34" charset="0"/>
              </a:rPr>
              <a:t>, veamos cómo va marchando el termómetro de nuestra iglesia, para ver qué tan activos estamos para dar el ejemplo a </a:t>
            </a:r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jóvenes que viene detrás de nuestras generaciones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82248">
            <a:off x="3671888" y="2220686"/>
            <a:ext cx="2574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SECRETARIAL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90902" y="243512"/>
            <a:ext cx="355309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Debemos implementar y desarrollar lo que el Ministerio en Campus Público o como es más conocido MCP, tiene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nuestros jóvenes universitarios y profesionistas de instituciones seculares, y prepararlos poco a poco para ser discípulos </a:t>
            </a:r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Jesús en sus áreas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0902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037804" y="1319348"/>
            <a:ext cx="342246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62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40970" y="477356"/>
            <a:ext cx="7903029" cy="175432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Generación poderosa</a:t>
            </a:r>
            <a:r>
              <a:rPr lang="es-MX" b="1" dirty="0" smtClean="0">
                <a:latin typeface="Arial Black" panose="020B0A04020102020204" pitchFamily="34" charset="0"/>
              </a:rPr>
              <a:t>, enlace sugerido: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https://www.youtube.com/watch?v=df6XwK3uGr4</a:t>
            </a:r>
          </a:p>
          <a:p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Buscas</a:t>
            </a:r>
            <a:r>
              <a:rPr lang="es-MX" b="1" dirty="0" smtClean="0">
                <a:latin typeface="Arial Black" panose="020B0A04020102020204" pitchFamily="34" charset="0"/>
              </a:rPr>
              <a:t>, enlace sugerido: https://www.youtube.com/watch?v=wUs1xVpLPT0</a:t>
            </a:r>
          </a:p>
          <a:p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Somos la luz</a:t>
            </a:r>
            <a:r>
              <a:rPr lang="es-MX" b="1" dirty="0" smtClean="0">
                <a:latin typeface="Arial Black" panose="020B0A04020102020204" pitchFamily="34" charset="0"/>
              </a:rPr>
              <a:t>, enlace sugerido: https://www.youtube.com/watch?v=rQGH3mdfBuo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29646"/>
            <a:ext cx="9143999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EJERCICIO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31682"/>
            <a:ext cx="9143999" cy="46263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491310"/>
            <a:ext cx="1240968" cy="174037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670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75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mantener estas prioridades en mente y teniendo en cuenta que los estudiantes de las universidades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adventistas, así como los matriculados en las instituciones seculares son un grupo intelectual privilegiado de nuestro rebaño </a:t>
            </a:r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que debe ser organizado, alentado y capacitado para el discipulado, el liderazgo, el evangelismo y el servicio cristiano </a:t>
            </a:r>
            <a:r>
              <a:rPr lang="es-MX" sz="2000" b="1" dirty="0" smtClean="0">
                <a:latin typeface="Arial Black" panose="020B0A04020102020204" pitchFamily="34" charset="0"/>
              </a:rPr>
              <a:t>dentro </a:t>
            </a:r>
            <a:r>
              <a:rPr lang="es-MX" sz="2000" b="1" dirty="0">
                <a:latin typeface="Arial Black" panose="020B0A04020102020204" pitchFamily="34" charset="0"/>
              </a:rPr>
              <a:t>de la iglesia y para la comunidad,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7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292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</a:t>
            </a:r>
            <a:r>
              <a:rPr lang="es-MX" b="1" dirty="0" smtClean="0">
                <a:latin typeface="Arial Black" panose="020B0A04020102020204" pitchFamily="34" charset="0"/>
              </a:rPr>
              <a:t>a </a:t>
            </a:r>
            <a:r>
              <a:rPr lang="es-MX" b="1" dirty="0">
                <a:latin typeface="Arial Black" panose="020B0A04020102020204" pitchFamily="34" charset="0"/>
              </a:rPr>
              <a:t>Asociación general considera 3 pautas: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1</a:t>
            </a:r>
            <a:r>
              <a:rPr lang="es-MX" b="1" dirty="0">
                <a:latin typeface="Arial Black" panose="020B0A04020102020204" pitchFamily="34" charset="0"/>
              </a:rPr>
              <a:t>.- </a:t>
            </a:r>
            <a:r>
              <a:rPr lang="es-MX" b="1" dirty="0" smtClean="0">
                <a:latin typeface="Arial Black" panose="020B0A04020102020204" pitchFamily="34" charset="0"/>
              </a:rPr>
              <a:t>en </a:t>
            </a:r>
            <a:r>
              <a:rPr lang="es-MX" b="1" dirty="0">
                <a:latin typeface="Arial Black" panose="020B0A04020102020204" pitchFamily="34" charset="0"/>
              </a:rPr>
              <a:t>todas Divisiones, Uniones,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Asociaciones/Misiones debe haber un responsable para </a:t>
            </a:r>
            <a:r>
              <a:rPr lang="es-MX" b="1" dirty="0" smtClean="0">
                <a:latin typeface="Arial Black" panose="020B0A04020102020204" pitchFamily="34" charset="0"/>
              </a:rPr>
              <a:t>trabajar,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2. </a:t>
            </a:r>
            <a:r>
              <a:rPr lang="es-MX" b="1" dirty="0">
                <a:latin typeface="Arial Black" panose="020B0A04020102020204" pitchFamily="34" charset="0"/>
              </a:rPr>
              <a:t>En cada Asociación/Misión debe ser nombrado un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capellán </a:t>
            </a:r>
            <a:r>
              <a:rPr lang="es-MX" b="1" dirty="0">
                <a:latin typeface="Arial Black" panose="020B0A04020102020204" pitchFamily="34" charset="0"/>
              </a:rPr>
              <a:t>para trabajar en favor de los estudiantes en universidades seculares y 3.- Los campos locales y las uniones deben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apoyar la directiva de universitarios, organizando eventos trimestrales o mensuales.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26" y="0"/>
            <a:ext cx="6858000" cy="51357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9189" y="5135768"/>
            <a:ext cx="9117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Exclamamos  a una sola voz el lema de MCP: “Sigue a Jesús, abraza su misión, cambia al mundo uno a la vez”.</a:t>
            </a:r>
          </a:p>
        </p:txBody>
      </p:sp>
    </p:spTree>
    <p:extLst>
      <p:ext uri="{BB962C8B-B14F-4D97-AF65-F5344CB8AC3E}">
        <p14:creationId xmlns:p14="http://schemas.microsoft.com/office/powerpoint/2010/main" val="332180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243014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43014" y="645637"/>
            <a:ext cx="3900986" cy="280076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EL LLAMADO DE DIOS A LA MISIÓN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14" y="3446403"/>
            <a:ext cx="3900986" cy="35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80917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Un 98% de los estudiantes universitarios, no estudian bajo el sistema de la educación adventista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se hace necesario plantear una forma de atención para ministrar a este grupo importante dentro del territorio de la División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Interamericana, es por eso que los invitamos a meditar en la letra del siguiente himno, mientras lo entonamos todos juntos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pie, cantemos </a:t>
            </a:r>
            <a:r>
              <a:rPr lang="es-MX" b="1" dirty="0" smtClean="0">
                <a:latin typeface="Arial Black" panose="020B0A04020102020204" pitchFamily="34" charset="0"/>
              </a:rPr>
              <a:t>el </a:t>
            </a:r>
            <a:r>
              <a:rPr lang="es-MX" b="1" dirty="0">
                <a:latin typeface="Arial Black" panose="020B0A04020102020204" pitchFamily="34" charset="0"/>
              </a:rPr>
              <a:t>#612 </a:t>
            </a:r>
            <a:r>
              <a:rPr lang="es-MX" b="1" dirty="0" smtClean="0">
                <a:latin typeface="Arial Black" panose="020B0A04020102020204" pitchFamily="34" charset="0"/>
              </a:rPr>
              <a:t>“JESÚS TE NECESITA HOY”.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09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Nuestra misión es inspirar a los estudiantes Adventistas del Séptimo Día a ser discípulos de Jesús y habilitarlos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compartir el evangelio eterno en su plantel educativo y nuestra visión es discípulos con identidad, líderes con visión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compasión, embajadores, con una misión de servicio para cumplir en su iglesia, su institución académica, y en el mundo,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4"/>
            <a:ext cx="9144000" cy="433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80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1886" y="4963885"/>
            <a:ext cx="1254034" cy="189411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5337537"/>
            <a:ext cx="1287457" cy="11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4826675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MINISTRAR A LOS ESTUDIANTES UNIVERSITARIOS Y PROFESIONISTAS QUE ESTÁN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INSTITUCIONES NO ADVENTISTAS OFRECIENDO IDENTIDAD Y REDES DE PROTECCIÓN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CONTRA LAS CRECIENTES INFLUENCIAS MUNDANAS, BUSCANDO ESTÉN ENFOCADOS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LA PALABRA DE DIOS Y EL SERVICIO A OTROS.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3218"/>
            <a:ext cx="9144000" cy="42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-1"/>
            <a:ext cx="9144001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Existen cuatro prioridades que el ministerio de MCP aplica en todos los universitarios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universidades no adventistas, la primera de ellas es: Tener una vida devocional personal, para mantener una relación íntima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Cristo. Su formación como un discípulo de Cristo, es por ello que les invito a buscar en sus biblias el libro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Mateo 28:19,20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9144000" cy="40880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75566" y="4271554"/>
            <a:ext cx="2050868" cy="1959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4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-1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Una </a:t>
            </a:r>
            <a:r>
              <a:rPr lang="es-MX" b="1" dirty="0">
                <a:latin typeface="Arial Black" panose="020B0A04020102020204" pitchFamily="34" charset="0"/>
              </a:rPr>
              <a:t>segunda prioridad que MCP tiene para nosotros,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es: El desarrollo de liderazgo por medio de capacitación y participación en las estructuras y ministerios de la iglesia,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no podemos hacer esto sin pedir la capacitación del Cielo, ¿qué le parece si nos ponemos de rodillas y pedimos la dirección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del Maestro de los maestros?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5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0489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Nuestra juventud ha sido llamada a experimentar la alegría de servir al Señor y a sus semejantes, a través de las diversas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organizaciones que la iglesia patrocina, una de ellas es MCP, (Ministerio en Campus Público). Este ministerio, fue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organizado como un servicio para los jóvenes en los campos no adventistas, bajo el nombre de CAUPA (Comisión 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Apoyo Universitarios y Profesionistas Adventistas) en 1988.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0226" cy="47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objetivo principal de este ministerio es proveer a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alumnos: compañerismo, estímulo y apoyo intelectual para que puedan enfrentar los desafíos relacionados con su fe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perseverar en la fidelidad a la verdad que una vez fue dada a los santos.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9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509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</a:t>
            </a:r>
            <a:r>
              <a:rPr lang="es-MX" sz="2000" b="1" dirty="0" smtClean="0">
                <a:latin typeface="Arial Black" panose="020B0A04020102020204" pitchFamily="34" charset="0"/>
              </a:rPr>
              <a:t>s muy importante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dentro de nuestra vida exista la alegría que mantiene los corazones activos y que dan color a los días, que les parece si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ponemos todos de pie y cantamos una alabanza del magno Himnario el #534 “En tu nombre comenzamos”.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3062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74726"/>
            <a:ext cx="9144001" cy="46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</TotalTime>
  <Words>1064</Words>
  <Application>Microsoft Office PowerPoint</Application>
  <PresentationFormat>Presentación en pantalla (4:3)</PresentationFormat>
  <Paragraphs>83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38</cp:revision>
  <dcterms:created xsi:type="dcterms:W3CDTF">2023-10-09T17:46:41Z</dcterms:created>
  <dcterms:modified xsi:type="dcterms:W3CDTF">2023-10-15T19:53:04Z</dcterms:modified>
</cp:coreProperties>
</file>