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57" r:id="rId5"/>
    <p:sldId id="268" r:id="rId6"/>
    <p:sldId id="267" r:id="rId7"/>
    <p:sldId id="259" r:id="rId8"/>
    <p:sldId id="264" r:id="rId9"/>
    <p:sldId id="265" r:id="rId10"/>
    <p:sldId id="266" r:id="rId11"/>
    <p:sldId id="269" r:id="rId12"/>
    <p:sldId id="271" r:id="rId13"/>
    <p:sldId id="272" r:id="rId14"/>
    <p:sldId id="270" r:id="rId15"/>
    <p:sldId id="273" r:id="rId16"/>
    <p:sldId id="275" r:id="rId17"/>
    <p:sldId id="276" r:id="rId18"/>
    <p:sldId id="274" r:id="rId19"/>
    <p:sldId id="260" r:id="rId20"/>
    <p:sldId id="261" r:id="rId21"/>
    <p:sldId id="278" r:id="rId22"/>
    <p:sldId id="277" r:id="rId23"/>
    <p:sldId id="279" r:id="rId24"/>
    <p:sldId id="287" r:id="rId25"/>
    <p:sldId id="280" r:id="rId26"/>
    <p:sldId id="281" r:id="rId27"/>
    <p:sldId id="283" r:id="rId28"/>
    <p:sldId id="284" r:id="rId29"/>
    <p:sldId id="285" r:id="rId30"/>
    <p:sldId id="282" r:id="rId31"/>
    <p:sldId id="286" r:id="rId3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109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0196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929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457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871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05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789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16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500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705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605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8FA96-6DCB-44AC-BBF5-4CE9EAE1BD1A}" type="datetimeFigureOut">
              <a:rPr lang="es-MX" smtClean="0"/>
              <a:t>24/11/2023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D0B0A-2C40-4AB5-850D-62A4184030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91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4" y="5773783"/>
            <a:ext cx="1096812" cy="97699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63039" y="5773783"/>
            <a:ext cx="8373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69510"/>
            <a:ext cx="9144000" cy="969264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67044" y="-5094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0" y="75324"/>
            <a:ext cx="914345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 GRUPO PEQUEÑO EN ACCIÓN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0" y="721655"/>
            <a:ext cx="9144000" cy="3103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11" name="CuadroTexto 10"/>
          <p:cNvSpPr txBox="1"/>
          <p:nvPr/>
        </p:nvSpPr>
        <p:spPr>
          <a:xfrm>
            <a:off x="0" y="-3180900"/>
            <a:ext cx="9144000" cy="3256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185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47658" y="612844"/>
            <a:ext cx="33963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Señor me mostró que debía buscar a Pedro, yo estaba </a:t>
            </a:r>
            <a:r>
              <a:rPr lang="es-MX" sz="2000" b="1" dirty="0" smtClean="0">
                <a:latin typeface="Arial Black" panose="020B0A04020102020204" pitchFamily="34" charset="0"/>
              </a:rPr>
              <a:t>deseoso </a:t>
            </a:r>
            <a:r>
              <a:rPr lang="es-MX" sz="2000" b="1" dirty="0">
                <a:latin typeface="Arial Black" panose="020B0A04020102020204" pitchFamily="34" charset="0"/>
              </a:rPr>
              <a:t>de conocer más acerca de Jesús. Por lo tanto, mandé a buscarlo, estaba seguro de que había un mensaje especial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él debía darme. Sin embargo, no quería que esta gran noticia fuera solo para mí, anhelaba que mis amigos y parientes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 experimentaran esto que yo estaba viviendo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47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866" y="515402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Invito a la congregación a dividirnos de dos en dos y orar de rodillas por una persona que nos gustaría que entregara su </a:t>
            </a:r>
            <a:r>
              <a:rPr lang="es-MX" sz="2400" b="1" dirty="0" smtClean="0">
                <a:latin typeface="Arial Black" panose="020B0A04020102020204" pitchFamily="34" charset="0"/>
              </a:rPr>
              <a:t>vida a </a:t>
            </a:r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y por los Grupos Pequeños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2134" cy="50495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130629" y="4650377"/>
            <a:ext cx="9272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927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171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Acércate a las personas e invítalas a tu casa o la reunión del grupo pequeño. Jesús se acercaba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la gente para salvarlas.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las personas no están viniendo a Cristo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¡es porque no estamos yendo a la gente!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0"/>
            <a:ext cx="9048750" cy="48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2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5540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podemos ser pescadores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hombres pescando en un barril; si el pescado no viene al barril, ¡entonces debemos ir a donde están los pescados! Veamos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través del folleto Nuevo Horizonte cómo podemos ganar a otros para Cristo.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5540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14754" y="0"/>
            <a:ext cx="2129246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108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 ELLOS  ES EL  REINO DE LOS CIELOS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2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642"/>
            <a:ext cx="914400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Primero la Misión, https://www.youtube.com/watch?v=63eMEHNWLXc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528"/>
            <a:ext cx="9144000" cy="58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7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816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de las maneras más exitosa de poder evangelizar en nuestra localidad es a través de los Grupos Pequeños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Invite a </a:t>
            </a:r>
            <a:r>
              <a:rPr lang="es-MX" sz="2000" b="1" dirty="0" smtClean="0">
                <a:latin typeface="Arial Black" panose="020B0A04020102020204" pitchFamily="34" charset="0"/>
              </a:rPr>
              <a:t>sus </a:t>
            </a:r>
            <a:r>
              <a:rPr lang="es-MX" sz="2000" b="1" dirty="0">
                <a:latin typeface="Arial Black" panose="020B0A04020102020204" pitchFamily="34" charset="0"/>
              </a:rPr>
              <a:t>amigos, parientes, conocidos, compañeros de trabajo, etc. A asistir a su GP. Involúcrese activamente en estos grupos </a:t>
            </a:r>
            <a:r>
              <a:rPr lang="es-MX" sz="2000" b="1" dirty="0" smtClean="0">
                <a:latin typeface="Arial Black" panose="020B0A04020102020204" pitchFamily="34" charset="0"/>
              </a:rPr>
              <a:t>misioneros</a:t>
            </a:r>
            <a:r>
              <a:rPr lang="es-MX" sz="20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422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presentación de Cristo en la familia, en el hogar, o en pequeñas reuniones en casas particulares, gana a menudo más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almas para Jesús que los sermones predicados al aire libre, a la muchedumbre agitada o aun en salones o capillas</a:t>
            </a:r>
            <a:r>
              <a:rPr lang="es-MX" sz="2000" b="1" dirty="0" smtClean="0">
                <a:latin typeface="Arial Black" panose="020B0A04020102020204" pitchFamily="34" charset="0"/>
              </a:rPr>
              <a:t>”.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(Obreros </a:t>
            </a:r>
            <a:r>
              <a:rPr lang="es-MX" sz="2000" b="1" dirty="0" smtClean="0">
                <a:latin typeface="Arial Black" panose="020B0A04020102020204" pitchFamily="34" charset="0"/>
              </a:rPr>
              <a:t>Evangélicos, 201). Veamos a través de la Carta Misionera cómo en otros países esto es una realidad.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MISIONERO MUNDIAL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440"/>
            <a:ext cx="9144000" cy="608856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762102" y="3722280"/>
            <a:ext cx="5042263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GHANA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384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La Iglesia es el medio señalado por Dios: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1. Para la salvación de los hombres.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2. Fue organizada para servir.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misión es la de anunciar el Evangelio al mundo. Desde el principio </a:t>
            </a:r>
            <a:r>
              <a:rPr lang="es-MX" sz="2000" b="1" dirty="0" err="1">
                <a:latin typeface="Arial Black" panose="020B0A04020102020204" pitchFamily="34" charset="0"/>
              </a:rPr>
              <a:t>fué</a:t>
            </a:r>
            <a:r>
              <a:rPr lang="es-MX" sz="2000" b="1" dirty="0">
                <a:latin typeface="Arial Black" panose="020B0A04020102020204" pitchFamily="34" charset="0"/>
              </a:rPr>
              <a:t> el plan de Dios que su iglesia reflejase al mundo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plenitud y suficiencia. </a:t>
            </a:r>
            <a:r>
              <a:rPr lang="es-MX" sz="2000" b="1" dirty="0" err="1">
                <a:latin typeface="Arial Black" panose="020B0A04020102020204" pitchFamily="34" charset="0"/>
              </a:rPr>
              <a:t>HAp</a:t>
            </a:r>
            <a:r>
              <a:rPr lang="es-MX" sz="2000" b="1" dirty="0">
                <a:latin typeface="Arial Black" panose="020B0A04020102020204" pitchFamily="34" charset="0"/>
              </a:rPr>
              <a:t> 9.1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4"/>
            <a:ext cx="914400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#492 “¡Trabajad! ¡Trabajad!”, #496 “Sus manos somos”,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506 “De pie de pie cristianos”,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518 “Jesús está </a:t>
            </a:r>
            <a:r>
              <a:rPr lang="es-MX" sz="2000" b="1" dirty="0" smtClean="0">
                <a:latin typeface="Arial Black" panose="020B0A04020102020204" pitchFamily="34" charset="0"/>
              </a:rPr>
              <a:t>buscando </a:t>
            </a:r>
            <a:r>
              <a:rPr lang="es-MX" sz="2000" b="1" dirty="0">
                <a:latin typeface="Arial Black" panose="020B0A04020102020204" pitchFamily="34" charset="0"/>
              </a:rPr>
              <a:t>voluntarios hoy”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77326"/>
            <a:ext cx="9142419" cy="538067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-1583" y="1477325"/>
            <a:ext cx="197407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5680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Lucas, el médico, en los libros que escribió deja notar que le gustaba ver el crecimiento numérico de la iglesia. El menciona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 el libro de Hechos cómo la iglesia se expandía rápidamente. Se reunían no solo en el templo sino también en las casas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(Hechos 2:46). Nos dice que en el aposento alto eran unos 120, después cuando Pedro predica se convierten 3,000</a:t>
            </a:r>
            <a:r>
              <a:rPr lang="es-MX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luego </a:t>
            </a:r>
            <a:r>
              <a:rPr lang="es-MX" b="1" dirty="0" smtClean="0">
                <a:latin typeface="Arial Black" panose="020B0A04020102020204" pitchFamily="34" charset="0"/>
              </a:rPr>
              <a:t>5,000</a:t>
            </a:r>
            <a:r>
              <a:rPr lang="es-MX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047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¿Qué diría Lucas si fuera nuestro secretario de Escuela Sabática? Bueno, lo hemos traído de tierras bíblicas para que nos dé </a:t>
            </a:r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informe secretarial, para ver cómo vamos en la obra misionera local.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8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53112">
            <a:off x="3368741" y="2133005"/>
            <a:ext cx="297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6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55234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8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8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243014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43014" y="645638"/>
            <a:ext cx="3900986" cy="249299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MISIÓN EN FAVOR DE LOS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NECESITADOS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749" y="3291840"/>
            <a:ext cx="3351509" cy="335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446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84217" y="918853"/>
            <a:ext cx="69755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Nadie piense que se halla en libertad para cruzarse de brazos y no hacer nada</a:t>
            </a:r>
            <a:r>
              <a:rPr lang="es-MX" sz="32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latin typeface="Arial Black" panose="020B0A04020102020204" pitchFamily="34" charset="0"/>
              </a:rPr>
              <a:t>El que alguien pueda salvarse en la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indolencia e inactividad es completamente imposible.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Pensad en lo que hizo Jesús durante su ministerio terrenal.</a:t>
            </a:r>
          </a:p>
        </p:txBody>
      </p:sp>
    </p:spTree>
    <p:extLst>
      <p:ext uri="{BB962C8B-B14F-4D97-AF65-F5344CB8AC3E}">
        <p14:creationId xmlns:p14="http://schemas.microsoft.com/office/powerpoint/2010/main" val="10929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965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¡Cuán </a:t>
            </a:r>
            <a:r>
              <a:rPr lang="es-MX" sz="2400" b="1" dirty="0" smtClean="0">
                <a:latin typeface="Arial Black" panose="020B0A04020102020204" pitchFamily="34" charset="0"/>
              </a:rPr>
              <a:t>fervorosos</a:t>
            </a:r>
            <a:r>
              <a:rPr lang="es-MX" sz="2400" b="1" dirty="0">
                <a:latin typeface="Arial Black" panose="020B0A04020102020204" pitchFamily="34" charset="0"/>
              </a:rPr>
              <a:t>, cuán incansables eran sus esfuerzos!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</a:t>
            </a:r>
            <a:r>
              <a:rPr lang="es-MX" sz="2400" b="1" dirty="0">
                <a:latin typeface="Arial Black" panose="020B0A04020102020204" pitchFamily="34" charset="0"/>
              </a:rPr>
              <a:t>permitió que nada lo desviara de la obra que le fue encomendada.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¿Estamos siguiendo sus pasos?— SC 105.4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60720" y="612844"/>
            <a:ext cx="31873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podría haber alcanzado su objeto de salvar a los pecadores, sin nuestra ayuda; pero a fin de que podamos desarrollar un </a:t>
            </a:r>
            <a:r>
              <a:rPr lang="es-MX" sz="2000" b="1" dirty="0" smtClean="0">
                <a:latin typeface="Arial Black" panose="020B0A04020102020204" pitchFamily="34" charset="0"/>
              </a:rPr>
              <a:t>carácter </a:t>
            </a:r>
            <a:r>
              <a:rPr lang="es-MX" sz="2000" b="1" dirty="0">
                <a:latin typeface="Arial Black" panose="020B0A04020102020204" pitchFamily="34" charset="0"/>
              </a:rPr>
              <a:t>como el de Cristo, debemos participar en su obra. A fin de entrar en su gozo - el gozo de ver almas redimidas por </a:t>
            </a:r>
            <a:r>
              <a:rPr lang="es-MX" sz="2000" b="1" dirty="0" smtClean="0">
                <a:latin typeface="Arial Black" panose="020B0A04020102020204" pitchFamily="34" charset="0"/>
              </a:rPr>
              <a:t>su </a:t>
            </a:r>
            <a:r>
              <a:rPr lang="es-MX" sz="2000" b="1" dirty="0">
                <a:latin typeface="Arial Black" panose="020B0A04020102020204" pitchFamily="34" charset="0"/>
              </a:rPr>
              <a:t>sacrificio - debemos participar de sus labores en favor de su redención SC 12.3.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4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21422" y="1339506"/>
            <a:ext cx="41225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iglesia debe ser una iglesia activa si quiere ser una iglesia viva.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No </a:t>
            </a:r>
            <a:r>
              <a:rPr lang="es-MX" b="1" dirty="0">
                <a:latin typeface="Arial Black" panose="020B0A04020102020204" pitchFamily="34" charset="0"/>
              </a:rPr>
              <a:t>debe contentarse meramente con mantener sus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posiciones contra las fuerzas opositoras del pecado y el error,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ni </a:t>
            </a:r>
            <a:r>
              <a:rPr lang="es-MX" b="1" dirty="0">
                <a:latin typeface="Arial Black" panose="020B0A04020102020204" pitchFamily="34" charset="0"/>
              </a:rPr>
              <a:t>debe estar contenta de avanzar a paso lento, sino que debe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llevar el yugo de Cristo, y mantenerse al paso de su líder, ganando nuevos reclutas a lo largo del camino SC 106.2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CONCLUSIÓN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5021423" cy="639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3434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6024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formación de pequeños grupos como base del esfuerzo cristiano me ha sido presentada por Uno que no puede errar”.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SC, 92. Bienvenidos a nuestra Escuela Sabática, lugar donde se edifican los grupos pequeños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806" cy="51467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384048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¡Bienvenidos!</a:t>
            </a:r>
            <a:endParaRPr lang="es-MX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32012" cy="627322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81498" y="1384662"/>
            <a:ext cx="1874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571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6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42108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MOTIVAR A LA IGLESIA LOCAL A CUMPLIR  LA MISIÓN QUE NOS HA ENCOMENDADO TOMANDO COMO BASE LOS GRUPOS PEQUEÑOS Y LA PARTICIPACIÓN DE CADA UNO DE 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MIEMBROS DE LA IGLESIA.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473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7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9596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“Invitad a vuestros vecinos a vuestra casa y leedles trozos de la preciosa Biblia y de libros que expliquen sus verdades.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Convidadlos a que se unan con vosotros en canto y oración.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estas pequeñas reuniones, Cristo mismo estará presente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tal </a:t>
            </a:r>
            <a:r>
              <a:rPr lang="es-MX" sz="2000" b="1" dirty="0" smtClean="0">
                <a:latin typeface="Arial Black" panose="020B0A04020102020204" pitchFamily="34" charset="0"/>
              </a:rPr>
              <a:t>como </a:t>
            </a:r>
            <a:r>
              <a:rPr lang="es-MX" sz="2000" b="1" dirty="0">
                <a:latin typeface="Arial Black" panose="020B0A04020102020204" pitchFamily="34" charset="0"/>
              </a:rPr>
              <a:t>lo prometió, y su gracia tocará los corazones”.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Hijas de Dios, 110)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2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0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531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Así lo hice, fue un día extraordinario, mi familia y amigos ese día se </a:t>
            </a:r>
            <a:r>
              <a:rPr lang="es-MX" sz="2000" b="1" dirty="0" smtClean="0">
                <a:latin typeface="Arial Black" panose="020B0A04020102020204" pitchFamily="34" charset="0"/>
              </a:rPr>
              <a:t>entregaron </a:t>
            </a:r>
            <a:r>
              <a:rPr lang="es-MX" sz="2000" b="1" dirty="0">
                <a:latin typeface="Arial Black" panose="020B0A04020102020204" pitchFamily="34" charset="0"/>
              </a:rPr>
              <a:t>a Jesús. Fue en esa reunión de un pequeño grupo en mi casa donde Jesús se manifestó. Y al otro día entraron en </a:t>
            </a:r>
            <a:r>
              <a:rPr lang="es-MX" sz="2000" b="1" dirty="0" err="1" smtClean="0">
                <a:latin typeface="Arial Black" panose="020B0A04020102020204" pitchFamily="34" charset="0"/>
              </a:rPr>
              <a:t>Cesarea</a:t>
            </a:r>
            <a:r>
              <a:rPr lang="es-MX" sz="2000" b="1" dirty="0">
                <a:latin typeface="Arial Black" panose="020B0A04020102020204" pitchFamily="34" charset="0"/>
              </a:rPr>
              <a:t>. Y Cornelio los estaba esperando, habiendo llamado a sus parientes y los amigos más familiares. (Hechos 10:24)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2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041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Iglesia es el medio señalado por Dios para la salvación de los hombres. Fue organizada para servir, y su misión es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anunciar el Evangelio al mundo. Desde el principio fue el plan de Dios que su iglesia reflejase al mundo su plenitud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suficiencia. </a:t>
            </a:r>
            <a:r>
              <a:rPr lang="es-MX" sz="2000" b="1" dirty="0" err="1">
                <a:latin typeface="Arial Black" panose="020B0A04020102020204" pitchFamily="34" charset="0"/>
              </a:rPr>
              <a:t>HAp</a:t>
            </a:r>
            <a:r>
              <a:rPr lang="es-MX" sz="2000" b="1" dirty="0">
                <a:latin typeface="Arial Black" panose="020B0A04020102020204" pitchFamily="34" charset="0"/>
              </a:rPr>
              <a:t> 9.1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0" y="461664"/>
            <a:ext cx="9132600" cy="46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5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93600" y="1175735"/>
            <a:ext cx="4650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abuela mecía a su pequeña nieta Fanny J. Crosby (1820-1915), prometiéndole ser sus “ojos”. La recién nacida había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quedado ciega como resultado de una receta médica equivocada. En el regazo de su abuelita, Fanny aprendió de memoria </a:t>
            </a:r>
            <a:r>
              <a:rPr lang="es-MX" sz="2000" b="1" dirty="0" smtClean="0">
                <a:latin typeface="Arial Black" panose="020B0A04020102020204" pitchFamily="34" charset="0"/>
              </a:rPr>
              <a:t>muchos </a:t>
            </a:r>
            <a:r>
              <a:rPr lang="es-MX" sz="2000" b="1" dirty="0">
                <a:latin typeface="Arial Black" panose="020B0A04020102020204" pitchFamily="34" charset="0"/>
              </a:rPr>
              <a:t>libros de la Biblia. Le entregó su vida a Cristo a los 31 años. Después, con todo el conocimiento bíblico que tenía, </a:t>
            </a:r>
            <a:r>
              <a:rPr lang="es-MX" sz="2000" b="1" dirty="0" smtClean="0">
                <a:latin typeface="Arial Black" panose="020B0A04020102020204" pitchFamily="34" charset="0"/>
              </a:rPr>
              <a:t>escribió </a:t>
            </a:r>
            <a:r>
              <a:rPr lang="es-MX" sz="2000" b="1" dirty="0">
                <a:latin typeface="Arial Black" panose="020B0A04020102020204" pitchFamily="34" charset="0"/>
              </a:rPr>
              <a:t>unos 9.000 himnos”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3600" cy="67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3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5543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“En cierta ocasión, alguien quiso consolarla por la tragedia de ser ciega. Ella respondió que </a:t>
            </a:r>
            <a:r>
              <a:rPr lang="es-MX" sz="2000" b="1" dirty="0" smtClean="0">
                <a:latin typeface="Arial Black" panose="020B0A04020102020204" pitchFamily="34" charset="0"/>
              </a:rPr>
              <a:t>no </a:t>
            </a:r>
            <a:r>
              <a:rPr lang="es-MX" sz="2000" b="1" dirty="0">
                <a:latin typeface="Arial Black" panose="020B0A04020102020204" pitchFamily="34" charset="0"/>
              </a:rPr>
              <a:t>se lamentaba, pues al llegar al cielo el primer rostro que vería sería el de su Salvador”.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Uno </a:t>
            </a:r>
            <a:r>
              <a:rPr lang="es-MX" sz="2000" b="1" dirty="0">
                <a:latin typeface="Arial Black" panose="020B0A04020102020204" pitchFamily="34" charset="0"/>
              </a:rPr>
              <a:t>de esos cantos entonaremos </a:t>
            </a:r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esta mañana.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84232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88773" y="1046440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302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</TotalTime>
  <Words>1180</Words>
  <Application>Microsoft Office PowerPoint</Application>
  <PresentationFormat>Presentación en pantalla (4:3)</PresentationFormat>
  <Paragraphs>92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26</cp:revision>
  <dcterms:created xsi:type="dcterms:W3CDTF">2023-11-23T15:31:19Z</dcterms:created>
  <dcterms:modified xsi:type="dcterms:W3CDTF">2023-11-24T18:21:09Z</dcterms:modified>
</cp:coreProperties>
</file>